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slides/slide23.xml" ContentType="application/vnd.openxmlformats-officedocument.presentationml.slide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341" r:id="rId2"/>
    <p:sldId id="321" r:id="rId3"/>
    <p:sldId id="328" r:id="rId4"/>
    <p:sldId id="338" r:id="rId5"/>
    <p:sldId id="337" r:id="rId6"/>
    <p:sldId id="330" r:id="rId7"/>
    <p:sldId id="315" r:id="rId8"/>
    <p:sldId id="320" r:id="rId9"/>
    <p:sldId id="304" r:id="rId10"/>
    <p:sldId id="323" r:id="rId11"/>
    <p:sldId id="296" r:id="rId12"/>
    <p:sldId id="297" r:id="rId13"/>
    <p:sldId id="311" r:id="rId14"/>
    <p:sldId id="299" r:id="rId15"/>
    <p:sldId id="317" r:id="rId16"/>
    <p:sldId id="300" r:id="rId17"/>
    <p:sldId id="327" r:id="rId18"/>
    <p:sldId id="333" r:id="rId19"/>
    <p:sldId id="339" r:id="rId20"/>
    <p:sldId id="340" r:id="rId21"/>
    <p:sldId id="324" r:id="rId22"/>
    <p:sldId id="319" r:id="rId23"/>
    <p:sldId id="308" r:id="rId24"/>
    <p:sldId id="342" r:id="rId2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"/>
      </p:ext>
    </p:extLst>
  </p:showPr>
  <p:clrMru>
    <a:srgbClr val="4BACC6"/>
    <a:srgbClr val="2DA2BF"/>
    <a:srgbClr val="F1FBFD"/>
  </p:clrMru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840" y="-1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C04623-6AD0-47E4-B802-0EAF550C5ED8}" type="datetimeFigureOut">
              <a:rPr lang="en-US"/>
              <a:pPr/>
              <a:t>23-06-2013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63832E-30A4-445C-B882-AB767133D07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409738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CCA20A8-B9E2-4181-9CAB-5A9926E09A20}" type="datetimeFigureOut">
              <a:rPr lang="en-US"/>
              <a:pPr/>
              <a:t>23-06-2013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en-US" noProof="0" smtClean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242FECF-FBAC-44C1-893D-7DE147C54F8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643427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9E8969-51D0-4C84-851C-BE7D8A1804CD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>
              <a:ea typeface="ＭＳ Ｐゴシック" pitchFamily="1" charset="-128"/>
            </a:endParaRPr>
          </a:p>
        </p:txBody>
      </p:sp>
      <p:sp>
        <p:nvSpPr>
          <p:cNvPr id="1843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050F255C-7CD9-4586-A178-F57E5489D2A3}" type="slidenum">
              <a:rPr lang="en-US" sz="1200">
                <a:latin typeface="Calibri" pitchFamily="34" charset="0"/>
              </a:rPr>
              <a:pPr eaLnBrk="1" hangingPunct="1"/>
              <a:t>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b="1" smtClean="0">
                <a:ea typeface="ＭＳ Ｐゴシック" pitchFamily="1" charset="-128"/>
              </a:rPr>
              <a:t>Gezichtspunt huisarts door Sipke Smits:</a:t>
            </a:r>
          </a:p>
          <a:p>
            <a:pPr>
              <a:buFontTx/>
              <a:buChar char="•"/>
            </a:pPr>
            <a:r>
              <a:rPr lang="en-US" smtClean="0">
                <a:ea typeface="ＭＳ Ｐゴシック" pitchFamily="1" charset="-128"/>
              </a:rPr>
              <a:t> Hoe het is een POH-GGZ in de praktijk te hebben, wat het voor een huisarts als verwijzer betekent en wat is de opbrengst is voor patienten?</a:t>
            </a:r>
          </a:p>
          <a:p>
            <a:pPr>
              <a:buFontTx/>
              <a:buChar char="•"/>
            </a:pPr>
            <a:r>
              <a:rPr lang="nl-NL" smtClean="0">
                <a:ea typeface="ＭＳ Ｐゴシック" pitchFamily="1" charset="-128"/>
              </a:rPr>
              <a:t> Evt. aan de hand van een concrete casus.</a:t>
            </a:r>
            <a:endParaRPr lang="en-US" smtClean="0">
              <a:ea typeface="ＭＳ Ｐゴシック" pitchFamily="1" charset="-128"/>
            </a:endParaRPr>
          </a:p>
          <a:p>
            <a:endParaRPr lang="en-US" smtClean="0">
              <a:ea typeface="ＭＳ Ｐゴシック" pitchFamily="1" charset="-128"/>
            </a:endParaRPr>
          </a:p>
        </p:txBody>
      </p:sp>
      <p:sp>
        <p:nvSpPr>
          <p:cNvPr id="2150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0AAB4B75-611F-4B08-9FB9-10C3A8882B30}" type="slidenum">
              <a:rPr lang="en-US" sz="1200">
                <a:latin typeface="Calibri" pitchFamily="34" charset="0"/>
              </a:rPr>
              <a:pPr eaLnBrk="1" hangingPunct="1"/>
              <a:t>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>
              <a:ea typeface="ＭＳ Ｐゴシック" pitchFamily="1" charset="-128"/>
            </a:endParaRPr>
          </a:p>
        </p:txBody>
      </p:sp>
      <p:sp>
        <p:nvSpPr>
          <p:cNvPr id="2457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1942CDB1-565D-4A6F-A502-7468292E1734}" type="slidenum">
              <a:rPr lang="en-US" sz="1200">
                <a:latin typeface="Calibri" pitchFamily="34" charset="0"/>
              </a:rPr>
              <a:pPr eaLnBrk="1" hangingPunct="1"/>
              <a:t>11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>
              <a:ea typeface="ＭＳ Ｐゴシック" pitchFamily="1" charset="-128"/>
            </a:endParaRPr>
          </a:p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1" charset="-128"/>
            </a:endParaRPr>
          </a:p>
        </p:txBody>
      </p:sp>
      <p:sp>
        <p:nvSpPr>
          <p:cNvPr id="2662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3BE23C20-2D94-4CE5-91F8-5776B2A95AF3}" type="slidenum">
              <a:rPr lang="en-US" sz="1200">
                <a:latin typeface="Calibri" pitchFamily="34" charset="0"/>
              </a:rPr>
              <a:pPr eaLnBrk="1" hangingPunct="1"/>
              <a:t>12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nl-NL" smtClean="0">
                <a:ea typeface="ＭＳ Ｐゴシック" pitchFamily="1" charset="-128"/>
              </a:rPr>
              <a:t> NB POH in dienst van Vicino</a:t>
            </a:r>
          </a:p>
          <a:p>
            <a:pPr>
              <a:buFontTx/>
              <a:buChar char="•"/>
            </a:pPr>
            <a:r>
              <a:rPr lang="nl-NL" smtClean="0">
                <a:ea typeface="ＭＳ Ｐゴシック" pitchFamily="1" charset="-128"/>
              </a:rPr>
              <a:t>Taken POH GGZ:</a:t>
            </a:r>
          </a:p>
          <a:p>
            <a:pPr lvl="1">
              <a:buFontTx/>
              <a:buChar char="•"/>
            </a:pPr>
            <a:r>
              <a:rPr lang="nl-NL" smtClean="0">
                <a:ea typeface="ＭＳ Ｐゴシック" pitchFamily="1" charset="-128"/>
              </a:rPr>
              <a:t>Ondersteunen bij diagnostiek; intakegesprekken voeren.</a:t>
            </a:r>
          </a:p>
          <a:p>
            <a:pPr lvl="1">
              <a:buFontTx/>
              <a:buChar char="•"/>
            </a:pPr>
            <a:r>
              <a:rPr lang="nl-NL" smtClean="0">
                <a:ea typeface="ＭＳ Ｐゴシック" pitchFamily="1" charset="-128"/>
              </a:rPr>
              <a:t>Opsporen en screenen van risicogroepen.</a:t>
            </a:r>
          </a:p>
          <a:p>
            <a:pPr lvl="1">
              <a:buFontTx/>
              <a:buChar char="•"/>
            </a:pPr>
            <a:r>
              <a:rPr lang="nl-NL" smtClean="0">
                <a:ea typeface="ＭＳ Ｐゴシック" pitchFamily="1" charset="-128"/>
              </a:rPr>
              <a:t>Begeleiden of behandelen van patiënten/cliënten (korte trajecten en langdurige ondersteuning).</a:t>
            </a:r>
          </a:p>
          <a:p>
            <a:endParaRPr lang="en-US" smtClean="0">
              <a:ea typeface="ＭＳ Ｐゴシック" pitchFamily="1" charset="-128"/>
            </a:endParaRPr>
          </a:p>
        </p:txBody>
      </p:sp>
      <p:sp>
        <p:nvSpPr>
          <p:cNvPr id="3072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CAFFF5E9-7E5C-4CB4-850A-5F590187C1B3}" type="slidenum">
              <a:rPr lang="en-US" sz="1200">
                <a:latin typeface="Calibri" pitchFamily="34" charset="0"/>
              </a:rPr>
              <a:pPr eaLnBrk="1" hangingPunct="1"/>
              <a:t>16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>
              <a:ea typeface="ＭＳ Ｐゴシック" pitchFamily="1" charset="-128"/>
            </a:endParaRPr>
          </a:p>
        </p:txBody>
      </p:sp>
      <p:sp>
        <p:nvSpPr>
          <p:cNvPr id="3686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26AA9691-CFDC-4758-BC19-06679E6F808F}" type="slidenum">
              <a:rPr lang="en-US" sz="1200">
                <a:latin typeface="Calibri" pitchFamily="34" charset="0"/>
              </a:rPr>
              <a:pPr eaLnBrk="1" hangingPunct="1"/>
              <a:t>23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hyperlink" Target="http://www.ggz-nhn.nl/" TargetMode="External"/><Relationship Id="rId6" Type="http://schemas.openxmlformats.org/officeDocument/2006/relationships/image" Target="../media/image4.png"/><Relationship Id="rId7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5" Type="http://schemas.openxmlformats.org/officeDocument/2006/relationships/hyperlink" Target="http://www.ggz-nhn.nl/" TargetMode="External"/><Relationship Id="rId6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ige driehoe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e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rije v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Vrije v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Rechte verbindingslijn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285750"/>
            <a:ext cx="1143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http://www.hrdirectory.nl/_images/200x150/uvitvierkant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6596063" y="214313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Logo GGZ Noord Holland Noord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3881438" y="357188"/>
            <a:ext cx="2447925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http://www.zonhn.nl/view/nieuws/image/logos-3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 t="33823" r="79924"/>
          <a:stretch>
            <a:fillRect/>
          </a:stretch>
        </p:blipFill>
        <p:spPr bwMode="auto">
          <a:xfrm>
            <a:off x="714375" y="142875"/>
            <a:ext cx="1487488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Line 8"/>
          <p:cNvSpPr>
            <a:spLocks noChangeShapeType="1"/>
          </p:cNvSpPr>
          <p:nvPr userDrawn="1"/>
        </p:nvSpPr>
        <p:spPr bwMode="auto">
          <a:xfrm flipH="1">
            <a:off x="577850" y="6500813"/>
            <a:ext cx="8280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16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E5F7B3-CC0D-408B-913C-26963A76D83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46272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EBBE4-8C3E-476C-9316-8C5C8EE3B21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7271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E3685-81F2-4A42-8777-75F31630B80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27440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hrdirectory.nl/_images/200x150/uvitvierkan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6286500"/>
            <a:ext cx="7143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www.zonhn.nl/view/nieuws/image/logos-3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 t="33823" r="79924"/>
          <a:stretch>
            <a:fillRect/>
          </a:stretch>
        </p:blipFill>
        <p:spPr bwMode="auto">
          <a:xfrm>
            <a:off x="5500688" y="6329363"/>
            <a:ext cx="4286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6357938"/>
            <a:ext cx="331788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Logo GGZ Noord Holland Noord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6357938"/>
            <a:ext cx="10382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867F1D-8128-43E7-AB5C-F86747D38BB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00709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nthaak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Punthaak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469B9-7507-4494-9064-7146D4AD6EF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182769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07FC-C32B-4163-8789-65E954A2FAA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476374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86F8F-874F-4FBD-AE8C-98510BD77D5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425125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76172-05DD-4D00-A840-3CDC1B4D29E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0300784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BA035-82DD-4F6B-B9B3-72677CB3667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44935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5A220-8DEE-4BB4-B9EE-5CC4604E875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490147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Vrije v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" name="Rechthoekige driehoe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unthaak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Punthaak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1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64ABE-3E95-4BFD-8834-921C217C3FF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692014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7" name="Vrije v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33" name="Tijdelijke aanduiding voor teks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itchFamily="34" charset="0"/>
              </a:defRPr>
            </a:lvl1pPr>
          </a:lstStyle>
          <a:p>
            <a:fld id="{8CCE6829-2673-49FE-9840-D830DE75C54C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03" r:id="rId7"/>
    <p:sldLayoutId id="2147484012" r:id="rId8"/>
    <p:sldLayoutId id="2147484013" r:id="rId9"/>
    <p:sldLayoutId id="2147484004" r:id="rId10"/>
    <p:sldLayoutId id="214748400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pPr marL="109537" indent="0">
              <a:buNone/>
            </a:pPr>
            <a:r>
              <a:rPr lang="nl-NL" dirty="0" smtClean="0"/>
              <a:t>Lucretia </a:t>
            </a:r>
            <a:r>
              <a:rPr lang="nl-NL" dirty="0" err="1" smtClean="0"/>
              <a:t>d’Fonseca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109537" indent="0">
              <a:buNone/>
            </a:pPr>
            <a:r>
              <a:rPr lang="nl-NL" dirty="0" smtClean="0"/>
              <a:t>Directeur GGZ-NHN en </a:t>
            </a:r>
            <a:r>
              <a:rPr lang="nl-NL" dirty="0" err="1" smtClean="0"/>
              <a:t>Vicino</a:t>
            </a:r>
            <a:r>
              <a:rPr lang="nl-NL" dirty="0" smtClean="0"/>
              <a:t> bv NHN</a:t>
            </a:r>
          </a:p>
          <a:p>
            <a:pPr marL="109537" indent="0">
              <a:buNone/>
            </a:pPr>
            <a:r>
              <a:rPr lang="nl-NL" sz="1600" dirty="0" smtClean="0"/>
              <a:t>F-ACT Platform</a:t>
            </a:r>
          </a:p>
          <a:p>
            <a:pPr marL="109537" indent="0">
              <a:buNone/>
            </a:pPr>
            <a:r>
              <a:rPr lang="nl-NL" sz="1600" dirty="0" smtClean="0"/>
              <a:t>24 mei 2013</a:t>
            </a:r>
          </a:p>
          <a:p>
            <a:pPr marL="109537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67F1D-8128-43E7-AB5C-F86747D38BB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922114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ea typeface="ＭＳ Ｐゴシック" pitchFamily="1" charset="-128"/>
              </a:rPr>
              <a:t>Het tijdig, adequaat en efficiënt behandelen van cliënten met psychische en sociale problemen vergt een </a:t>
            </a:r>
            <a:r>
              <a:rPr lang="nl-NL" sz="2400" b="1" dirty="0" smtClean="0">
                <a:ea typeface="ＭＳ Ｐゴシック" pitchFamily="1" charset="-128"/>
              </a:rPr>
              <a:t>integrale</a:t>
            </a:r>
            <a:r>
              <a:rPr lang="nl-NL" sz="2400" dirty="0" smtClean="0">
                <a:ea typeface="ＭＳ Ｐゴシック" pitchFamily="1" charset="-128"/>
              </a:rPr>
              <a:t>, klantgerichte aanpak vanuit de eerste lijn. </a:t>
            </a:r>
          </a:p>
          <a:p>
            <a:r>
              <a:rPr lang="nl-NL" sz="2400" dirty="0" smtClean="0">
                <a:ea typeface="ＭＳ Ｐゴシック" pitchFamily="1" charset="-128"/>
              </a:rPr>
              <a:t>De zorgprogramma</a:t>
            </a:r>
            <a:r>
              <a:rPr lang="nl-NL" altLang="nl-NL" sz="2400" dirty="0" smtClean="0">
                <a:ea typeface="ＭＳ Ｐゴシック" pitchFamily="1" charset="-128"/>
              </a:rPr>
              <a:t>’</a:t>
            </a:r>
            <a:r>
              <a:rPr lang="nl-NL" sz="2400" dirty="0" smtClean="0">
                <a:ea typeface="ＭＳ Ｐゴシック" pitchFamily="1" charset="-128"/>
              </a:rPr>
              <a:t>s van </a:t>
            </a:r>
            <a:r>
              <a:rPr lang="nl-NL" sz="2400" dirty="0" err="1" smtClean="0">
                <a:ea typeface="ＭＳ Ｐゴシック" pitchFamily="1" charset="-128"/>
              </a:rPr>
              <a:t>Vicino</a:t>
            </a:r>
            <a:r>
              <a:rPr lang="nl-NL" sz="2400" dirty="0" smtClean="0">
                <a:ea typeface="ＭＳ Ｐゴシック" pitchFamily="1" charset="-128"/>
              </a:rPr>
              <a:t> zijn oplossingsgericht en gericht op zelfmanagement. We maken gebruik van e-health-toepassingen. Wij ondersteunen het netwerk van de cliënt vanuit de herstel gedachte. </a:t>
            </a:r>
          </a:p>
          <a:p>
            <a:r>
              <a:rPr lang="nl-NL" sz="2400" dirty="0" smtClean="0">
                <a:ea typeface="ＭＳ Ｐゴシック" pitchFamily="1" charset="-128"/>
              </a:rPr>
              <a:t>Hierdoor zijn cliënten beter in staat regie op eigen gezondheid en leven te houden. </a:t>
            </a:r>
            <a:endParaRPr lang="en-US" sz="2400" dirty="0" smtClean="0">
              <a:ea typeface="ＭＳ Ｐゴシック" pitchFamily="1" charset="-128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ea typeface="+mj-ea"/>
              </a:rPr>
              <a:t>Visie </a:t>
            </a:r>
            <a:r>
              <a:rPr lang="nl-NL" dirty="0" err="1" smtClean="0">
                <a:ea typeface="+mj-ea"/>
              </a:rPr>
              <a:t>Vicino</a:t>
            </a:r>
            <a:endParaRPr lang="en-US" dirty="0">
              <a:ea typeface="+mj-ea"/>
            </a:endParaRPr>
          </a:p>
        </p:txBody>
      </p:sp>
      <p:sp>
        <p:nvSpPr>
          <p:cNvPr id="22531" name="Tijdelijke aanduiding voor dianumm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CA784F34-DB24-43B3-BFEE-90BFFC63EAC6}" type="slidenum">
              <a:rPr lang="en-US" sz="1000">
                <a:latin typeface="Lucida Sans Unicode" pitchFamily="34" charset="0"/>
              </a:rPr>
              <a:pPr eaLnBrk="1" hangingPunct="1"/>
              <a:t>10</a:t>
            </a:fld>
            <a:endParaRPr lang="en-US" sz="10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fgeronde rechthoek 7"/>
          <p:cNvSpPr/>
          <p:nvPr/>
        </p:nvSpPr>
        <p:spPr>
          <a:xfrm>
            <a:off x="1357290" y="1928802"/>
            <a:ext cx="1857388" cy="14287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56" name="Tijdelijke aanduiding voor inhoud 1"/>
          <p:cNvSpPr>
            <a:spLocks noGrp="1"/>
          </p:cNvSpPr>
          <p:nvPr>
            <p:ph idx="1"/>
          </p:nvPr>
        </p:nvSpPr>
        <p:spPr>
          <a:xfrm>
            <a:off x="3452813" y="1785938"/>
            <a:ext cx="5233987" cy="1590675"/>
          </a:xfrm>
        </p:spPr>
        <p:txBody>
          <a:bodyPr/>
          <a:lstStyle/>
          <a:p>
            <a:pPr lvl="1" eaLnBrk="1" hangingPunct="1"/>
            <a:r>
              <a:rPr lang="nl-NL" smtClean="0">
                <a:ea typeface="ＭＳ Ｐゴシック" pitchFamily="1" charset="-128"/>
              </a:rPr>
              <a:t>In de wijk, huisartsenpraktijk. </a:t>
            </a:r>
          </a:p>
          <a:p>
            <a:pPr lvl="1" eaLnBrk="1" hangingPunct="1"/>
            <a:r>
              <a:rPr lang="nl-NL" smtClean="0">
                <a:ea typeface="ＭＳ Ｐゴシック" pitchFamily="1" charset="-128"/>
              </a:rPr>
              <a:t>Regie bij de huisarts en de patiënt.</a:t>
            </a:r>
          </a:p>
          <a:p>
            <a:pPr lvl="1" eaLnBrk="1" hangingPunct="1"/>
            <a:r>
              <a:rPr lang="nl-NL" smtClean="0">
                <a:ea typeface="ＭＳ Ｐゴシック" pitchFamily="1" charset="-128"/>
              </a:rPr>
              <a:t>E-health en zelfwerkzaamheid.</a:t>
            </a:r>
          </a:p>
          <a:p>
            <a:pPr lvl="1" eaLnBrk="1" hangingPunct="1"/>
            <a:endParaRPr lang="en-US" smtClean="0">
              <a:ea typeface="ＭＳ Ｐゴシック" pitchFamily="1" charset="-128"/>
            </a:endParaRPr>
          </a:p>
        </p:txBody>
      </p:sp>
      <p:sp>
        <p:nvSpPr>
          <p:cNvPr id="23557" name="Tijdelijke aanduiding voor dianumm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5F7DDC7F-4D0B-4AD3-9C63-35795109B0B7}" type="slidenum">
              <a:rPr lang="en-US" sz="1000">
                <a:latin typeface="Lucida Sans Unicode" pitchFamily="34" charset="0"/>
              </a:rPr>
              <a:pPr eaLnBrk="1" hangingPunct="1"/>
              <a:t>11</a:t>
            </a:fld>
            <a:endParaRPr lang="en-US" sz="1000">
              <a:latin typeface="Lucida Sans Unicode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ea typeface="+mj-ea"/>
              </a:rPr>
              <a:t>Keten in de basis GGZ</a:t>
            </a:r>
            <a:endParaRPr lang="en-US" dirty="0">
              <a:ea typeface="+mj-ea"/>
            </a:endParaRPr>
          </a:p>
        </p:txBody>
      </p:sp>
      <p:sp>
        <p:nvSpPr>
          <p:cNvPr id="23559" name="Tekstvak 11"/>
          <p:cNvSpPr txBox="1">
            <a:spLocks noChangeArrowheads="1"/>
          </p:cNvSpPr>
          <p:nvPr/>
        </p:nvSpPr>
        <p:spPr bwMode="auto">
          <a:xfrm>
            <a:off x="1500188" y="2428875"/>
            <a:ext cx="1500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nl-NL" b="1">
                <a:latin typeface="Lucida Sans Unicode" pitchFamily="34" charset="0"/>
              </a:rPr>
              <a:t>Dichtbij</a:t>
            </a:r>
            <a:endParaRPr lang="en-US" b="1">
              <a:latin typeface="Lucida Sans Unicode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1357290" y="4143380"/>
            <a:ext cx="1857388" cy="14287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63" name="Tekstvak 13"/>
          <p:cNvSpPr txBox="1">
            <a:spLocks noChangeArrowheads="1"/>
          </p:cNvSpPr>
          <p:nvPr/>
        </p:nvSpPr>
        <p:spPr bwMode="auto">
          <a:xfrm>
            <a:off x="1428750" y="4456113"/>
            <a:ext cx="1714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nl-NL" b="1">
                <a:latin typeface="Lucida Sans Unicode" pitchFamily="34" charset="0"/>
              </a:rPr>
              <a:t>Matched care</a:t>
            </a:r>
            <a:endParaRPr lang="en-US" b="1">
              <a:latin typeface="Lucida Sans Unicode" pitchFamily="34" charset="0"/>
            </a:endParaRPr>
          </a:p>
        </p:txBody>
      </p:sp>
      <p:sp>
        <p:nvSpPr>
          <p:cNvPr id="23564" name="Tijdelijke aanduiding voor inhoud 1"/>
          <p:cNvSpPr txBox="1">
            <a:spLocks/>
          </p:cNvSpPr>
          <p:nvPr/>
        </p:nvSpPr>
        <p:spPr bwMode="auto">
          <a:xfrm>
            <a:off x="3429000" y="4071938"/>
            <a:ext cx="54292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620713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lvl="1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nl-NL" sz="2300">
                <a:latin typeface="Lucida Sans Unicode" pitchFamily="34" charset="0"/>
              </a:rPr>
              <a:t>Juiste hulp op het juiste moment door de juiste zorgverlener.</a:t>
            </a:r>
          </a:p>
          <a:p>
            <a:pPr lvl="1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nl-NL" sz="2300">
                <a:latin typeface="Lucida Sans Unicode" pitchFamily="34" charset="0"/>
              </a:rPr>
              <a:t>POH-GGZ, eerstelijnpsycholoog, specialistische GGZ.</a:t>
            </a:r>
            <a:endParaRPr lang="nl-NL" sz="27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12"/>
          <p:cNvSpPr/>
          <p:nvPr/>
        </p:nvSpPr>
        <p:spPr>
          <a:xfrm>
            <a:off x="6000760" y="1928802"/>
            <a:ext cx="1857388" cy="14287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04" name="Tijdelijke aanduiding voor dianumm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BCAB27EA-7049-451F-ADFE-D3CE137178DA}" type="slidenum">
              <a:rPr lang="en-US" sz="1000">
                <a:latin typeface="Lucida Sans Unicode" pitchFamily="34" charset="0"/>
              </a:rPr>
              <a:pPr eaLnBrk="1" hangingPunct="1"/>
              <a:t>12</a:t>
            </a:fld>
            <a:endParaRPr lang="en-US" sz="1000">
              <a:latin typeface="Lucida Sans Unicode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ea typeface="+mj-ea"/>
              </a:rPr>
              <a:t> Kernbegrippen </a:t>
            </a:r>
            <a:r>
              <a:rPr lang="nl-NL" dirty="0" err="1" smtClean="0">
                <a:ea typeface="+mj-ea"/>
              </a:rPr>
              <a:t>Vicino</a:t>
            </a:r>
            <a:endParaRPr lang="en-US" dirty="0">
              <a:ea typeface="+mj-ea"/>
            </a:endParaRPr>
          </a:p>
        </p:txBody>
      </p:sp>
      <p:sp>
        <p:nvSpPr>
          <p:cNvPr id="25606" name="Tekstvak 10"/>
          <p:cNvSpPr txBox="1">
            <a:spLocks noChangeArrowheads="1"/>
          </p:cNvSpPr>
          <p:nvPr/>
        </p:nvSpPr>
        <p:spPr bwMode="auto">
          <a:xfrm>
            <a:off x="6072188" y="2395538"/>
            <a:ext cx="1714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nl-NL" b="1">
                <a:latin typeface="Lucida Sans Unicode" pitchFamily="34" charset="0"/>
              </a:rPr>
              <a:t>Kwaliteit</a:t>
            </a:r>
            <a:endParaRPr lang="en-US" b="1">
              <a:latin typeface="Lucida Sans Unicode" pitchFamily="34" charset="0"/>
            </a:endParaRPr>
          </a:p>
        </p:txBody>
      </p:sp>
      <p:sp>
        <p:nvSpPr>
          <p:cNvPr id="25607" name="Tijdelijke aanduiding voor inhoud 1"/>
          <p:cNvSpPr>
            <a:spLocks noGrp="1"/>
          </p:cNvSpPr>
          <p:nvPr>
            <p:ph idx="1"/>
          </p:nvPr>
        </p:nvSpPr>
        <p:spPr>
          <a:xfrm>
            <a:off x="0" y="1714500"/>
            <a:ext cx="5643563" cy="1214438"/>
          </a:xfrm>
        </p:spPr>
        <p:txBody>
          <a:bodyPr/>
          <a:lstStyle/>
          <a:p>
            <a:pPr lvl="1" eaLnBrk="1" hangingPunct="1"/>
            <a:r>
              <a:rPr lang="nl-NL" smtClean="0">
                <a:ea typeface="ＭＳ Ｐゴシック" pitchFamily="1" charset="-128"/>
              </a:rPr>
              <a:t>Stapelen van kennis door experts in de keten.</a:t>
            </a:r>
          </a:p>
          <a:p>
            <a:pPr lvl="1" eaLnBrk="1" hangingPunct="1"/>
            <a:r>
              <a:rPr lang="nl-NL" smtClean="0">
                <a:ea typeface="ＭＳ Ｐゴシック" pitchFamily="1" charset="-128"/>
              </a:rPr>
              <a:t>Kennis wordt naar de patiënt gebracht in plaats van de patiënt naar de kennis.</a:t>
            </a:r>
          </a:p>
          <a:p>
            <a:pPr lvl="1" eaLnBrk="1" hangingPunct="1">
              <a:buFont typeface="Verdana" pitchFamily="34" charset="0"/>
              <a:buNone/>
            </a:pPr>
            <a:endParaRPr lang="nl-NL" smtClean="0">
              <a:ea typeface="ＭＳ Ｐゴシック" pitchFamily="1" charset="-128"/>
            </a:endParaRPr>
          </a:p>
          <a:p>
            <a:pPr eaLnBrk="1" hangingPunct="1">
              <a:buFont typeface="Wingdings 3" pitchFamily="18" charset="2"/>
              <a:buNone/>
            </a:pPr>
            <a:endParaRPr lang="en-US" smtClean="0">
              <a:ea typeface="ＭＳ Ｐゴシック" pitchFamily="1" charset="-128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6000760" y="4143380"/>
            <a:ext cx="1857388" cy="14287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11" name="Tekstvak 12"/>
          <p:cNvSpPr txBox="1">
            <a:spLocks noChangeArrowheads="1"/>
          </p:cNvSpPr>
          <p:nvPr/>
        </p:nvSpPr>
        <p:spPr bwMode="auto">
          <a:xfrm>
            <a:off x="5929313" y="4456113"/>
            <a:ext cx="1928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nl-NL" b="1">
                <a:latin typeface="Lucida Sans Unicode" pitchFamily="34" charset="0"/>
              </a:rPr>
              <a:t>Multi-disciplinair</a:t>
            </a:r>
            <a:endParaRPr lang="en-US" b="1">
              <a:latin typeface="Lucida Sans Unicode" pitchFamily="34" charset="0"/>
            </a:endParaRPr>
          </a:p>
        </p:txBody>
      </p:sp>
      <p:sp>
        <p:nvSpPr>
          <p:cNvPr id="9" name="Tijdelijke aanduiding voor inhoud 1"/>
          <p:cNvSpPr txBox="1">
            <a:spLocks/>
          </p:cNvSpPr>
          <p:nvPr/>
        </p:nvSpPr>
        <p:spPr bwMode="auto">
          <a:xfrm>
            <a:off x="0" y="3857625"/>
            <a:ext cx="600075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r>
              <a:rPr lang="nl-NL" sz="2300" dirty="0">
                <a:latin typeface="+mn-lt"/>
                <a:ea typeface="+mn-ea"/>
              </a:rPr>
              <a:t>Huisartsengeneeskunde,</a:t>
            </a:r>
            <a:br>
              <a:rPr lang="nl-NL" sz="2300" dirty="0">
                <a:latin typeface="+mn-lt"/>
                <a:ea typeface="+mn-ea"/>
              </a:rPr>
            </a:br>
            <a:r>
              <a:rPr lang="nl-NL" sz="2300" dirty="0">
                <a:latin typeface="+mn-lt"/>
                <a:ea typeface="+mn-ea"/>
              </a:rPr>
              <a:t>Maatschappelijk werk, </a:t>
            </a:r>
            <a:br>
              <a:rPr lang="nl-NL" sz="2300" dirty="0">
                <a:latin typeface="+mn-lt"/>
                <a:ea typeface="+mn-ea"/>
              </a:rPr>
            </a:br>
            <a:r>
              <a:rPr lang="nl-NL" sz="2300" dirty="0">
                <a:latin typeface="+mn-lt"/>
                <a:ea typeface="+mn-ea"/>
              </a:rPr>
              <a:t>Algemene GGZ, </a:t>
            </a:r>
            <a:br>
              <a:rPr lang="nl-NL" sz="2300" dirty="0">
                <a:latin typeface="+mn-lt"/>
                <a:ea typeface="+mn-ea"/>
              </a:rPr>
            </a:br>
            <a:r>
              <a:rPr lang="nl-NL" sz="2300" dirty="0" err="1">
                <a:latin typeface="+mn-lt"/>
                <a:ea typeface="+mn-ea"/>
              </a:rPr>
              <a:t>Kinder</a:t>
            </a:r>
            <a:r>
              <a:rPr lang="nl-NL" sz="2300" dirty="0">
                <a:latin typeface="+mn-lt"/>
                <a:ea typeface="+mn-ea"/>
              </a:rPr>
              <a:t>- en Jeugdpsychiatrie, Verslavingszorg, </a:t>
            </a:r>
            <a:r>
              <a:rPr lang="nl-NL" sz="2300" dirty="0" err="1">
                <a:latin typeface="+mn-lt"/>
                <a:ea typeface="+mn-ea"/>
              </a:rPr>
              <a:t>Eerstelijnspsychologische</a:t>
            </a:r>
            <a:r>
              <a:rPr lang="nl-NL" sz="2300" dirty="0">
                <a:latin typeface="+mn-lt"/>
                <a:ea typeface="+mn-ea"/>
              </a:rPr>
              <a:t> zorg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nl-NL" sz="230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mtClean="0">
              <a:ea typeface="ＭＳ Ｐゴシック" pitchFamily="1" charset="-128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ea typeface="+mj-ea"/>
              </a:rPr>
              <a:t> Doelgroepen </a:t>
            </a:r>
            <a:r>
              <a:rPr lang="nl-NL" dirty="0" err="1" smtClean="0">
                <a:ea typeface="+mj-ea"/>
              </a:rPr>
              <a:t>Vicino</a:t>
            </a:r>
            <a:endParaRPr lang="en-US" dirty="0">
              <a:ea typeface="+mj-ea"/>
            </a:endParaRPr>
          </a:p>
        </p:txBody>
      </p:sp>
      <p:sp>
        <p:nvSpPr>
          <p:cNvPr id="27651" name="Tijdelijke aanduiding voor dianumm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FECBCA53-742B-4DA3-ADA2-7F2DBDB0AFEC}" type="slidenum">
              <a:rPr lang="en-US" sz="1000">
                <a:latin typeface="Lucida Sans Unicode" pitchFamily="34" charset="0"/>
              </a:rPr>
              <a:pPr eaLnBrk="1" hangingPunct="1"/>
              <a:t>13</a:t>
            </a:fld>
            <a:endParaRPr lang="en-US" sz="1000">
              <a:latin typeface="Lucida Sans Unicode" pitchFamily="34" charset="0"/>
            </a:endParaRPr>
          </a:p>
        </p:txBody>
      </p:sp>
      <p:pic>
        <p:nvPicPr>
          <p:cNvPr id="27652" name="Picture 6" descr="http://www.schoolbieb.nl/uploadedImages/images/DOSSIERS%20MBO/Zorg%20en%20Welzijn/41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1500188"/>
            <a:ext cx="3571875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364037"/>
          </a:xfrm>
        </p:spPr>
        <p:txBody>
          <a:bodyPr/>
          <a:lstStyle/>
          <a:p>
            <a:pPr marL="107950" indent="0">
              <a:buFont typeface="Wingdings 3" pitchFamily="18" charset="2"/>
              <a:buNone/>
            </a:pPr>
            <a:endParaRPr lang="nl-NL" dirty="0" smtClean="0">
              <a:ea typeface="ＭＳ Ｐゴシック" pitchFamily="1" charset="-128"/>
            </a:endParaRPr>
          </a:p>
          <a:p>
            <a:pPr lvl="1"/>
            <a:r>
              <a:rPr lang="nl-NL" sz="2400" dirty="0" smtClean="0">
                <a:ea typeface="ＭＳ Ｐゴシック" pitchFamily="1" charset="-128"/>
              </a:rPr>
              <a:t>Mensen die psychische klachten ervaren en daar zelf of met hulp iets aan kunnen doen.</a:t>
            </a:r>
          </a:p>
          <a:p>
            <a:pPr lvl="1"/>
            <a:r>
              <a:rPr lang="nl-NL" sz="2400" dirty="0" smtClean="0">
                <a:ea typeface="ＭＳ Ｐゴシック" pitchFamily="1" charset="-128"/>
              </a:rPr>
              <a:t>Bij het vermoeden van een psychiatrische  aandoening (ernst is lichte of matig), die naar verwachting met een kortdurende behandeling geholpen kunnen worden.</a:t>
            </a:r>
          </a:p>
          <a:p>
            <a:pPr lvl="1"/>
            <a:r>
              <a:rPr lang="nl-NL" sz="2400" dirty="0" smtClean="0">
                <a:ea typeface="ＭＳ Ｐゴシック" pitchFamily="1" charset="-128"/>
              </a:rPr>
              <a:t>Mensen met een ernstig psychiatrische aandoening die stabiel zijn en kunnen uitstromen uit de specialistische GGZ (substitutie 1</a:t>
            </a:r>
            <a:r>
              <a:rPr lang="nl-NL" sz="2400" baseline="30000" dirty="0" smtClean="0">
                <a:ea typeface="ＭＳ Ｐゴシック" pitchFamily="1" charset="-128"/>
              </a:rPr>
              <a:t>e</a:t>
            </a:r>
            <a:r>
              <a:rPr lang="nl-NL" sz="2400" dirty="0" smtClean="0">
                <a:ea typeface="ＭＳ Ｐゴシック" pitchFamily="1" charset="-128"/>
              </a:rPr>
              <a:t> &gt;2</a:t>
            </a:r>
            <a:r>
              <a:rPr lang="nl-NL" sz="2400" baseline="30000" dirty="0" smtClean="0">
                <a:ea typeface="ＭＳ Ｐゴシック" pitchFamily="1" charset="-128"/>
              </a:rPr>
              <a:t>e</a:t>
            </a:r>
            <a:r>
              <a:rPr lang="nl-NL" sz="2400" dirty="0" smtClean="0">
                <a:ea typeface="ＭＳ Ｐゴシック" pitchFamily="1" charset="-128"/>
              </a:rPr>
              <a:t> lijn)</a:t>
            </a:r>
            <a:endParaRPr lang="en-US" dirty="0" smtClean="0">
              <a:ea typeface="ＭＳ Ｐゴシック" pitchFamily="1" charset="-128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/>
          <a:lstStyle/>
          <a:p>
            <a:pPr>
              <a:defRPr/>
            </a:pPr>
            <a:r>
              <a:rPr lang="nl-NL" dirty="0" smtClean="0">
                <a:ea typeface="+mj-ea"/>
              </a:rPr>
              <a:t> Doelgroepen </a:t>
            </a:r>
            <a:r>
              <a:rPr lang="nl-NL" dirty="0" err="1" smtClean="0">
                <a:ea typeface="+mj-ea"/>
              </a:rPr>
              <a:t>Vicino</a:t>
            </a:r>
            <a:endParaRPr lang="en-US" dirty="0">
              <a:ea typeface="+mj-ea"/>
            </a:endParaRPr>
          </a:p>
        </p:txBody>
      </p:sp>
      <p:sp>
        <p:nvSpPr>
          <p:cNvPr id="28675" name="Tijdelijke aanduiding voor dianumm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F7295580-2743-449D-AA0E-7CDCBF3E4985}" type="slidenum">
              <a:rPr lang="en-US" sz="1000">
                <a:latin typeface="Lucida Sans Unicode" pitchFamily="34" charset="0"/>
              </a:rPr>
              <a:pPr eaLnBrk="1" hangingPunct="1"/>
              <a:t>14</a:t>
            </a:fld>
            <a:endParaRPr lang="en-US" sz="10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mtClean="0">
              <a:ea typeface="ＭＳ Ｐゴシック" pitchFamily="1" charset="-128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ea typeface="+mj-ea"/>
              </a:rPr>
              <a:t> </a:t>
            </a:r>
            <a:r>
              <a:rPr lang="nl-NL" dirty="0" err="1" smtClean="0">
                <a:ea typeface="+mj-ea"/>
              </a:rPr>
              <a:t>Vicino</a:t>
            </a:r>
            <a:r>
              <a:rPr lang="nl-NL" dirty="0" smtClean="0">
                <a:ea typeface="+mj-ea"/>
              </a:rPr>
              <a:t> in werking</a:t>
            </a:r>
            <a:endParaRPr lang="en-US" dirty="0">
              <a:ea typeface="+mj-ea"/>
            </a:endParaRPr>
          </a:p>
        </p:txBody>
      </p:sp>
      <p:sp>
        <p:nvSpPr>
          <p:cNvPr id="31747" name="Tijdelijke aanduiding voor dianumm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C3F7C5E5-9661-4B40-A06B-58395FF2CC6D}" type="slidenum">
              <a:rPr lang="en-US" sz="1000">
                <a:latin typeface="Lucida Sans Unicode" pitchFamily="34" charset="0"/>
              </a:rPr>
              <a:pPr eaLnBrk="1" hangingPunct="1"/>
              <a:t>15</a:t>
            </a:fld>
            <a:endParaRPr lang="en-US" sz="1000">
              <a:latin typeface="Lucida Sans Unicode" pitchFamily="34" charset="0"/>
            </a:endParaRPr>
          </a:p>
        </p:txBody>
      </p:sp>
      <p:sp>
        <p:nvSpPr>
          <p:cNvPr id="49" name="Rechthoek 48"/>
          <p:cNvSpPr/>
          <p:nvPr/>
        </p:nvSpPr>
        <p:spPr>
          <a:xfrm>
            <a:off x="0" y="1098550"/>
            <a:ext cx="8858250" cy="5357813"/>
          </a:xfrm>
          <a:prstGeom prst="rect">
            <a:avLst/>
          </a:prstGeom>
          <a:solidFill>
            <a:srgbClr val="F1FBFD"/>
          </a:solidFill>
          <a:ln w="25400" cmpd="sng">
            <a:solidFill>
              <a:srgbClr val="F1FB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/>
          </a:p>
        </p:txBody>
      </p:sp>
      <p:sp>
        <p:nvSpPr>
          <p:cNvPr id="50" name="Afgeronde rechthoek 49"/>
          <p:cNvSpPr/>
          <p:nvPr/>
        </p:nvSpPr>
        <p:spPr>
          <a:xfrm>
            <a:off x="500063" y="4000500"/>
            <a:ext cx="1214437" cy="795338"/>
          </a:xfrm>
          <a:prstGeom prst="roundRect">
            <a:avLst/>
          </a:prstGeom>
          <a:solidFill>
            <a:srgbClr val="9ED3D7"/>
          </a:solidFill>
          <a:ln w="25400" cmpd="sng">
            <a:solidFill>
              <a:srgbClr val="72BF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/>
          </a:p>
        </p:txBody>
      </p:sp>
      <p:sp>
        <p:nvSpPr>
          <p:cNvPr id="51" name="Afgeronde rechthoek 50"/>
          <p:cNvSpPr/>
          <p:nvPr/>
        </p:nvSpPr>
        <p:spPr>
          <a:xfrm>
            <a:off x="2000250" y="4000500"/>
            <a:ext cx="1214438" cy="795338"/>
          </a:xfrm>
          <a:prstGeom prst="roundRect">
            <a:avLst/>
          </a:prstGeom>
          <a:solidFill>
            <a:srgbClr val="9ED3D7"/>
          </a:solidFill>
          <a:ln w="25400" cmpd="sng">
            <a:solidFill>
              <a:srgbClr val="72BF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/>
          </a:p>
        </p:txBody>
      </p:sp>
      <p:sp>
        <p:nvSpPr>
          <p:cNvPr id="52" name="Afgeronde rechthoek 51"/>
          <p:cNvSpPr/>
          <p:nvPr/>
        </p:nvSpPr>
        <p:spPr>
          <a:xfrm>
            <a:off x="3786188" y="3990975"/>
            <a:ext cx="1214437" cy="795338"/>
          </a:xfrm>
          <a:prstGeom prst="roundRect">
            <a:avLst/>
          </a:prstGeom>
          <a:solidFill>
            <a:srgbClr val="9ED3D7"/>
          </a:solidFill>
          <a:ln w="25400" cmpd="sng">
            <a:solidFill>
              <a:srgbClr val="72BF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/>
          </a:p>
        </p:txBody>
      </p:sp>
      <p:sp>
        <p:nvSpPr>
          <p:cNvPr id="53" name="Afgeronde rechthoek 52"/>
          <p:cNvSpPr/>
          <p:nvPr/>
        </p:nvSpPr>
        <p:spPr>
          <a:xfrm>
            <a:off x="5521325" y="5348288"/>
            <a:ext cx="1214438" cy="795337"/>
          </a:xfrm>
          <a:prstGeom prst="roundRect">
            <a:avLst/>
          </a:prstGeom>
          <a:solidFill>
            <a:srgbClr val="9ED3D7"/>
          </a:solidFill>
          <a:ln w="25400" cmpd="sng">
            <a:solidFill>
              <a:srgbClr val="72BF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/>
          </a:p>
        </p:txBody>
      </p:sp>
      <p:sp>
        <p:nvSpPr>
          <p:cNvPr id="54" name="Afgeronde rechthoek 53"/>
          <p:cNvSpPr/>
          <p:nvPr/>
        </p:nvSpPr>
        <p:spPr>
          <a:xfrm>
            <a:off x="5521325" y="4143375"/>
            <a:ext cx="1214438" cy="795338"/>
          </a:xfrm>
          <a:prstGeom prst="roundRect">
            <a:avLst/>
          </a:prstGeom>
          <a:solidFill>
            <a:srgbClr val="9ED3D7"/>
          </a:solidFill>
          <a:ln w="25400" cmpd="sng">
            <a:solidFill>
              <a:srgbClr val="72BF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/>
          </a:p>
        </p:txBody>
      </p:sp>
      <p:sp>
        <p:nvSpPr>
          <p:cNvPr id="55" name="Afgeronde rechthoek 54"/>
          <p:cNvSpPr/>
          <p:nvPr/>
        </p:nvSpPr>
        <p:spPr>
          <a:xfrm>
            <a:off x="5521325" y="3159125"/>
            <a:ext cx="1214438" cy="795338"/>
          </a:xfrm>
          <a:prstGeom prst="roundRect">
            <a:avLst/>
          </a:prstGeom>
          <a:solidFill>
            <a:srgbClr val="9ED3D7"/>
          </a:solidFill>
          <a:ln w="25400" cmpd="sng">
            <a:solidFill>
              <a:srgbClr val="72BF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/>
          </a:p>
        </p:txBody>
      </p:sp>
      <p:sp>
        <p:nvSpPr>
          <p:cNvPr id="56" name="Afgeronde rechthoek 55"/>
          <p:cNvSpPr/>
          <p:nvPr/>
        </p:nvSpPr>
        <p:spPr>
          <a:xfrm>
            <a:off x="5521325" y="2205038"/>
            <a:ext cx="1214438" cy="795337"/>
          </a:xfrm>
          <a:prstGeom prst="roundRect">
            <a:avLst/>
          </a:prstGeom>
          <a:solidFill>
            <a:srgbClr val="9ED3D7"/>
          </a:solidFill>
          <a:ln w="25400" cmpd="sng">
            <a:solidFill>
              <a:srgbClr val="72BF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/>
          </a:p>
        </p:txBody>
      </p:sp>
      <p:sp>
        <p:nvSpPr>
          <p:cNvPr id="57" name="Afgeronde rechthoek 56"/>
          <p:cNvSpPr/>
          <p:nvPr/>
        </p:nvSpPr>
        <p:spPr>
          <a:xfrm>
            <a:off x="7215188" y="5348288"/>
            <a:ext cx="1214437" cy="795337"/>
          </a:xfrm>
          <a:prstGeom prst="roundRect">
            <a:avLst/>
          </a:prstGeom>
          <a:solidFill>
            <a:srgbClr val="9ED3D7"/>
          </a:solidFill>
          <a:ln w="25400" cmpd="sng">
            <a:solidFill>
              <a:srgbClr val="72BF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/>
          </a:p>
        </p:txBody>
      </p:sp>
      <p:sp>
        <p:nvSpPr>
          <p:cNvPr id="58" name="Afgeronde rechthoek 57"/>
          <p:cNvSpPr/>
          <p:nvPr/>
        </p:nvSpPr>
        <p:spPr>
          <a:xfrm>
            <a:off x="7215188" y="4143375"/>
            <a:ext cx="1214437" cy="7953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5400" cmpd="sng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/>
          </a:p>
        </p:txBody>
      </p:sp>
      <p:sp>
        <p:nvSpPr>
          <p:cNvPr id="59" name="Afgeronde rechthoek 58"/>
          <p:cNvSpPr/>
          <p:nvPr/>
        </p:nvSpPr>
        <p:spPr>
          <a:xfrm>
            <a:off x="7215188" y="3159125"/>
            <a:ext cx="1214437" cy="795338"/>
          </a:xfrm>
          <a:prstGeom prst="roundRect">
            <a:avLst>
              <a:gd name="adj" fmla="val 5936"/>
            </a:avLst>
          </a:prstGeom>
          <a:solidFill>
            <a:schemeClr val="accent4">
              <a:lumMod val="40000"/>
              <a:lumOff val="60000"/>
            </a:schemeClr>
          </a:solidFill>
          <a:ln w="25400" cmpd="sng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/>
          </a:p>
        </p:txBody>
      </p:sp>
      <p:sp>
        <p:nvSpPr>
          <p:cNvPr id="60" name="Afgeronde rechthoek 59"/>
          <p:cNvSpPr/>
          <p:nvPr/>
        </p:nvSpPr>
        <p:spPr bwMode="auto">
          <a:xfrm>
            <a:off x="7000875" y="1857375"/>
            <a:ext cx="1643063" cy="3214688"/>
          </a:xfrm>
          <a:prstGeom prst="roundRect">
            <a:avLst/>
          </a:prstGeom>
          <a:noFill/>
          <a:ln w="25400" cmpd="sng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/>
          </a:p>
        </p:txBody>
      </p:sp>
      <p:sp>
        <p:nvSpPr>
          <p:cNvPr id="61" name="Tekstvak 51"/>
          <p:cNvSpPr txBox="1">
            <a:spLocks noChangeArrowheads="1"/>
          </p:cNvSpPr>
          <p:nvPr/>
        </p:nvSpPr>
        <p:spPr bwMode="auto">
          <a:xfrm>
            <a:off x="6929438" y="1866900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200" b="1" dirty="0" err="1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Vicino</a:t>
            </a:r>
            <a:endParaRPr lang="en-US" sz="1200" b="1" dirty="0">
              <a:solidFill>
                <a:schemeClr val="accent4">
                  <a:lumMod val="75000"/>
                </a:schemeClr>
              </a:solidFill>
              <a:latin typeface="+mn-lt"/>
              <a:ea typeface="+mn-ea"/>
            </a:endParaRPr>
          </a:p>
        </p:txBody>
      </p:sp>
      <p:cxnSp>
        <p:nvCxnSpPr>
          <p:cNvPr id="31761" name="Rechte verbindingslijn met pijl 33"/>
          <p:cNvCxnSpPr>
            <a:cxnSpLocks noChangeShapeType="1"/>
            <a:stCxn id="50" idx="3"/>
            <a:endCxn id="51" idx="1"/>
          </p:cNvCxnSpPr>
          <p:nvPr/>
        </p:nvCxnSpPr>
        <p:spPr bwMode="auto">
          <a:xfrm>
            <a:off x="1714500" y="4398963"/>
            <a:ext cx="2857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</p:cxnSp>
      <p:cxnSp>
        <p:nvCxnSpPr>
          <p:cNvPr id="31762" name="Rechte verbindingslijn met pijl 35"/>
          <p:cNvCxnSpPr>
            <a:cxnSpLocks noChangeShapeType="1"/>
            <a:stCxn id="51" idx="3"/>
            <a:endCxn id="52" idx="1"/>
          </p:cNvCxnSpPr>
          <p:nvPr/>
        </p:nvCxnSpPr>
        <p:spPr bwMode="auto">
          <a:xfrm flipV="1">
            <a:off x="3214688" y="4389438"/>
            <a:ext cx="571500" cy="9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</p:cxnSp>
      <p:cxnSp>
        <p:nvCxnSpPr>
          <p:cNvPr id="31763" name="Vorm 37"/>
          <p:cNvCxnSpPr>
            <a:cxnSpLocks noChangeShapeType="1"/>
            <a:stCxn id="51" idx="3"/>
            <a:endCxn id="75" idx="0"/>
          </p:cNvCxnSpPr>
          <p:nvPr/>
        </p:nvCxnSpPr>
        <p:spPr bwMode="auto">
          <a:xfrm>
            <a:off x="3214688" y="4398963"/>
            <a:ext cx="249237" cy="744537"/>
          </a:xfrm>
          <a:prstGeom prst="bentConnector2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</p:cxnSp>
      <p:cxnSp>
        <p:nvCxnSpPr>
          <p:cNvPr id="31764" name="Gebogen verbindingslijn 39"/>
          <p:cNvCxnSpPr>
            <a:cxnSpLocks noChangeShapeType="1"/>
            <a:stCxn id="52" idx="3"/>
            <a:endCxn id="56" idx="1"/>
          </p:cNvCxnSpPr>
          <p:nvPr/>
        </p:nvCxnSpPr>
        <p:spPr bwMode="auto">
          <a:xfrm flipV="1">
            <a:off x="5000625" y="2603500"/>
            <a:ext cx="520700" cy="178593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</p:cxnSp>
      <p:cxnSp>
        <p:nvCxnSpPr>
          <p:cNvPr id="31765" name="Gebogen verbindingslijn 43"/>
          <p:cNvCxnSpPr>
            <a:cxnSpLocks noChangeShapeType="1"/>
            <a:stCxn id="52" idx="3"/>
            <a:endCxn id="55" idx="1"/>
          </p:cNvCxnSpPr>
          <p:nvPr/>
        </p:nvCxnSpPr>
        <p:spPr bwMode="auto">
          <a:xfrm flipV="1">
            <a:off x="5000625" y="3556000"/>
            <a:ext cx="520700" cy="83343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</p:cxnSp>
      <p:cxnSp>
        <p:nvCxnSpPr>
          <p:cNvPr id="31766" name="Gebogen verbindingslijn 45"/>
          <p:cNvCxnSpPr>
            <a:cxnSpLocks noChangeShapeType="1"/>
            <a:stCxn id="52" idx="3"/>
            <a:endCxn id="54" idx="1"/>
          </p:cNvCxnSpPr>
          <p:nvPr/>
        </p:nvCxnSpPr>
        <p:spPr bwMode="auto">
          <a:xfrm>
            <a:off x="5000625" y="4389438"/>
            <a:ext cx="520700" cy="1524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</p:cxnSp>
      <p:cxnSp>
        <p:nvCxnSpPr>
          <p:cNvPr id="31767" name="Gebogen verbindingslijn 47"/>
          <p:cNvCxnSpPr>
            <a:cxnSpLocks noChangeShapeType="1"/>
            <a:stCxn id="52" idx="3"/>
            <a:endCxn id="53" idx="1"/>
          </p:cNvCxnSpPr>
          <p:nvPr/>
        </p:nvCxnSpPr>
        <p:spPr bwMode="auto">
          <a:xfrm>
            <a:off x="5000625" y="4389438"/>
            <a:ext cx="520700" cy="1357312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</p:cxnSp>
      <p:cxnSp>
        <p:nvCxnSpPr>
          <p:cNvPr id="31768" name="Rechte verbindingslijn met pijl 49"/>
          <p:cNvCxnSpPr>
            <a:cxnSpLocks noChangeShapeType="1"/>
            <a:stCxn id="55" idx="3"/>
            <a:endCxn id="59" idx="1"/>
          </p:cNvCxnSpPr>
          <p:nvPr/>
        </p:nvCxnSpPr>
        <p:spPr bwMode="auto">
          <a:xfrm>
            <a:off x="6735763" y="3557588"/>
            <a:ext cx="4794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</p:cxnSp>
      <p:cxnSp>
        <p:nvCxnSpPr>
          <p:cNvPr id="31769" name="Rechte verbindingslijn met pijl 51"/>
          <p:cNvCxnSpPr>
            <a:cxnSpLocks noChangeShapeType="1"/>
            <a:stCxn id="54" idx="3"/>
            <a:endCxn id="58" idx="1"/>
          </p:cNvCxnSpPr>
          <p:nvPr/>
        </p:nvCxnSpPr>
        <p:spPr bwMode="auto">
          <a:xfrm>
            <a:off x="6735763" y="4541838"/>
            <a:ext cx="4794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</p:cxnSp>
      <p:cxnSp>
        <p:nvCxnSpPr>
          <p:cNvPr id="31770" name="Rechte verbindingslijn met pijl 53"/>
          <p:cNvCxnSpPr>
            <a:cxnSpLocks noChangeShapeType="1"/>
            <a:stCxn id="53" idx="3"/>
            <a:endCxn id="57" idx="1"/>
          </p:cNvCxnSpPr>
          <p:nvPr/>
        </p:nvCxnSpPr>
        <p:spPr bwMode="auto">
          <a:xfrm>
            <a:off x="6735763" y="5746750"/>
            <a:ext cx="47942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</p:cxnSp>
      <p:sp>
        <p:nvSpPr>
          <p:cNvPr id="72" name="Afgeronde rechthoek 71"/>
          <p:cNvSpPr/>
          <p:nvPr/>
        </p:nvSpPr>
        <p:spPr bwMode="auto">
          <a:xfrm>
            <a:off x="7000875" y="5214938"/>
            <a:ext cx="1643063" cy="1428750"/>
          </a:xfrm>
          <a:prstGeom prst="roundRect">
            <a:avLst/>
          </a:prstGeom>
          <a:noFill/>
          <a:ln w="254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/>
          </a:p>
        </p:txBody>
      </p:sp>
      <p:cxnSp>
        <p:nvCxnSpPr>
          <p:cNvPr id="31772" name="Vorm 63"/>
          <p:cNvCxnSpPr>
            <a:cxnSpLocks noChangeShapeType="1"/>
            <a:stCxn id="75" idx="3"/>
            <a:endCxn id="52" idx="2"/>
          </p:cNvCxnSpPr>
          <p:nvPr/>
        </p:nvCxnSpPr>
        <p:spPr bwMode="auto">
          <a:xfrm flipV="1">
            <a:off x="4071938" y="4786313"/>
            <a:ext cx="320675" cy="755650"/>
          </a:xfrm>
          <a:prstGeom prst="bentConnector2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</p:cxnSp>
      <p:sp>
        <p:nvSpPr>
          <p:cNvPr id="75" name="Afgeronde rechthoek 74"/>
          <p:cNvSpPr/>
          <p:nvPr/>
        </p:nvSpPr>
        <p:spPr>
          <a:xfrm>
            <a:off x="2857500" y="5143500"/>
            <a:ext cx="1214438" cy="795338"/>
          </a:xfrm>
          <a:prstGeom prst="roundRect">
            <a:avLst/>
          </a:prstGeom>
          <a:solidFill>
            <a:srgbClr val="9ED3D7"/>
          </a:solidFill>
          <a:ln w="25400" cmpd="sng">
            <a:solidFill>
              <a:srgbClr val="72BF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/>
          </a:p>
        </p:txBody>
      </p:sp>
      <p:sp>
        <p:nvSpPr>
          <p:cNvPr id="76" name="Afgeronde rechthoek 75"/>
          <p:cNvSpPr/>
          <p:nvPr/>
        </p:nvSpPr>
        <p:spPr>
          <a:xfrm>
            <a:off x="7215188" y="2214563"/>
            <a:ext cx="1214437" cy="79533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5400" cmpd="sng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/>
          </a:p>
        </p:txBody>
      </p:sp>
      <p:cxnSp>
        <p:nvCxnSpPr>
          <p:cNvPr id="31775" name="Rechte verbindingslijn met pijl 73"/>
          <p:cNvCxnSpPr>
            <a:cxnSpLocks noChangeShapeType="1"/>
            <a:stCxn id="56" idx="3"/>
            <a:endCxn id="76" idx="1"/>
          </p:cNvCxnSpPr>
          <p:nvPr/>
        </p:nvCxnSpPr>
        <p:spPr bwMode="auto">
          <a:xfrm>
            <a:off x="6735763" y="2603500"/>
            <a:ext cx="479425" cy="9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</p:cxnSp>
      <p:sp>
        <p:nvSpPr>
          <p:cNvPr id="78" name="Tekstvak 39"/>
          <p:cNvSpPr txBox="1">
            <a:spLocks noChangeArrowheads="1"/>
          </p:cNvSpPr>
          <p:nvPr/>
        </p:nvSpPr>
        <p:spPr bwMode="auto">
          <a:xfrm>
            <a:off x="2071688" y="4152900"/>
            <a:ext cx="1071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1200" dirty="0">
                <a:latin typeface="+mn-lt"/>
                <a:ea typeface="+mn-ea"/>
              </a:rPr>
              <a:t>Consult Huisarts</a:t>
            </a:r>
            <a:endParaRPr lang="en-US" sz="1200" dirty="0">
              <a:latin typeface="+mn-lt"/>
              <a:ea typeface="+mn-ea"/>
            </a:endParaRPr>
          </a:p>
        </p:txBody>
      </p:sp>
      <p:sp>
        <p:nvSpPr>
          <p:cNvPr id="31777" name="Tekstvak 39"/>
          <p:cNvSpPr txBox="1">
            <a:spLocks noChangeArrowheads="1"/>
          </p:cNvSpPr>
          <p:nvPr/>
        </p:nvSpPr>
        <p:spPr bwMode="auto">
          <a:xfrm>
            <a:off x="500063" y="4214813"/>
            <a:ext cx="12144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nl-NL" sz="1200">
                <a:latin typeface="Lucida Sans Unicode" pitchFamily="34" charset="0"/>
              </a:rPr>
              <a:t>Cliënt</a:t>
            </a:r>
            <a:endParaRPr lang="en-US" sz="1200">
              <a:latin typeface="Lucida Sans Unicode" pitchFamily="34" charset="0"/>
            </a:endParaRPr>
          </a:p>
        </p:txBody>
      </p:sp>
      <p:sp>
        <p:nvSpPr>
          <p:cNvPr id="80" name="Tekstvak 39"/>
          <p:cNvSpPr txBox="1">
            <a:spLocks noChangeArrowheads="1"/>
          </p:cNvSpPr>
          <p:nvPr/>
        </p:nvSpPr>
        <p:spPr bwMode="auto">
          <a:xfrm>
            <a:off x="3786188" y="4143375"/>
            <a:ext cx="1214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1200" dirty="0">
                <a:latin typeface="+mn-lt"/>
                <a:ea typeface="+mn-ea"/>
              </a:rPr>
              <a:t>Beslissing huisarts</a:t>
            </a:r>
            <a:endParaRPr lang="en-US" sz="1200" dirty="0">
              <a:latin typeface="+mn-lt"/>
              <a:ea typeface="+mn-ea"/>
            </a:endParaRPr>
          </a:p>
        </p:txBody>
      </p:sp>
      <p:sp>
        <p:nvSpPr>
          <p:cNvPr id="31779" name="Tekstvak 39"/>
          <p:cNvSpPr txBox="1">
            <a:spLocks noChangeArrowheads="1"/>
          </p:cNvSpPr>
          <p:nvPr/>
        </p:nvSpPr>
        <p:spPr bwMode="auto">
          <a:xfrm>
            <a:off x="5429250" y="2198688"/>
            <a:ext cx="13779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nl-NL" sz="1200">
                <a:latin typeface="Lucida Sans Unicode" pitchFamily="34" charset="0"/>
              </a:rPr>
              <a:t>Patiënt/cliënt kan onbegeleid aan de slag met problematiek</a:t>
            </a:r>
            <a:endParaRPr lang="en-US" sz="1200">
              <a:latin typeface="Lucida Sans Unicode" pitchFamily="34" charset="0"/>
            </a:endParaRPr>
          </a:p>
        </p:txBody>
      </p:sp>
      <p:sp>
        <p:nvSpPr>
          <p:cNvPr id="82" name="Tekstvak 39"/>
          <p:cNvSpPr txBox="1">
            <a:spLocks noChangeArrowheads="1"/>
          </p:cNvSpPr>
          <p:nvPr/>
        </p:nvSpPr>
        <p:spPr bwMode="auto">
          <a:xfrm>
            <a:off x="5476875" y="4240213"/>
            <a:ext cx="1322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1200" dirty="0" smtClean="0">
                <a:latin typeface="+mn-lt"/>
                <a:ea typeface="+mn-ea"/>
              </a:rPr>
              <a:t> EPA problematiek</a:t>
            </a:r>
            <a:endParaRPr lang="en-US" sz="1200" dirty="0">
              <a:latin typeface="+mn-lt"/>
              <a:ea typeface="+mn-ea"/>
            </a:endParaRPr>
          </a:p>
        </p:txBody>
      </p:sp>
      <p:sp>
        <p:nvSpPr>
          <p:cNvPr id="83" name="Tekstvak 39"/>
          <p:cNvSpPr txBox="1">
            <a:spLocks noChangeArrowheads="1"/>
          </p:cNvSpPr>
          <p:nvPr/>
        </p:nvSpPr>
        <p:spPr bwMode="auto">
          <a:xfrm>
            <a:off x="5441950" y="5341938"/>
            <a:ext cx="1365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1200" dirty="0">
                <a:latin typeface="+mn-lt"/>
                <a:ea typeface="+mn-ea"/>
              </a:rPr>
              <a:t>Ernstige, acute complexe en/of specifieke problematiek</a:t>
            </a:r>
            <a:endParaRPr lang="en-US" sz="1200" dirty="0">
              <a:latin typeface="+mn-lt"/>
              <a:ea typeface="+mn-ea"/>
            </a:endParaRPr>
          </a:p>
        </p:txBody>
      </p:sp>
      <p:sp>
        <p:nvSpPr>
          <p:cNvPr id="84" name="Tekstvak 39"/>
          <p:cNvSpPr txBox="1">
            <a:spLocks noChangeArrowheads="1"/>
          </p:cNvSpPr>
          <p:nvPr/>
        </p:nvSpPr>
        <p:spPr bwMode="auto">
          <a:xfrm>
            <a:off x="5449888" y="3143250"/>
            <a:ext cx="1357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1200" dirty="0">
                <a:latin typeface="+mn-lt"/>
                <a:ea typeface="+mn-ea"/>
              </a:rPr>
              <a:t>Lichtere problematiek, aanpakken in begeleid traject </a:t>
            </a:r>
            <a:endParaRPr lang="en-US" sz="1200" dirty="0">
              <a:latin typeface="+mn-lt"/>
              <a:ea typeface="+mn-ea"/>
            </a:endParaRPr>
          </a:p>
        </p:txBody>
      </p:sp>
      <p:sp>
        <p:nvSpPr>
          <p:cNvPr id="31783" name="Tekstvak 39"/>
          <p:cNvSpPr txBox="1">
            <a:spLocks noChangeArrowheads="1"/>
          </p:cNvSpPr>
          <p:nvPr/>
        </p:nvSpPr>
        <p:spPr bwMode="auto">
          <a:xfrm>
            <a:off x="7221538" y="5572125"/>
            <a:ext cx="12080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ctr" eaLnBrk="1" hangingPunct="1"/>
            <a:endParaRPr lang="nl-NL" sz="1200">
              <a:latin typeface="Lucida Sans Unicode" pitchFamily="34" charset="0"/>
            </a:endParaRPr>
          </a:p>
          <a:p>
            <a:pPr algn="ctr" eaLnBrk="1" hangingPunct="1"/>
            <a:r>
              <a:rPr lang="nl-NL" sz="1200">
                <a:latin typeface="Lucida Sans Unicode" pitchFamily="34" charset="0"/>
              </a:rPr>
              <a:t>Specialistisch</a:t>
            </a:r>
          </a:p>
          <a:p>
            <a:pPr algn="ctr" eaLnBrk="1" hangingPunct="1"/>
            <a:r>
              <a:rPr lang="nl-NL" sz="1200">
                <a:latin typeface="Lucida Sans Unicode" pitchFamily="34" charset="0"/>
              </a:rPr>
              <a:t>GGZ</a:t>
            </a:r>
            <a:endParaRPr lang="en-US" sz="1200">
              <a:latin typeface="Lucida Sans Unicode" pitchFamily="34" charset="0"/>
            </a:endParaRPr>
          </a:p>
        </p:txBody>
      </p:sp>
      <p:sp>
        <p:nvSpPr>
          <p:cNvPr id="86" name="Tekstvak 39"/>
          <p:cNvSpPr txBox="1">
            <a:spLocks noChangeArrowheads="1"/>
          </p:cNvSpPr>
          <p:nvPr/>
        </p:nvSpPr>
        <p:spPr bwMode="auto">
          <a:xfrm>
            <a:off x="7250113" y="3546475"/>
            <a:ext cx="1071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1200" dirty="0">
                <a:latin typeface="+mn-lt"/>
                <a:ea typeface="+mn-ea"/>
              </a:rPr>
              <a:t>Kort door </a:t>
            </a:r>
            <a:r>
              <a:rPr lang="nl-NL" sz="1200" dirty="0" err="1">
                <a:latin typeface="+mn-lt"/>
                <a:ea typeface="+mn-ea"/>
              </a:rPr>
              <a:t>poh</a:t>
            </a:r>
            <a:r>
              <a:rPr lang="nl-NL" sz="1200" dirty="0">
                <a:latin typeface="+mn-lt"/>
                <a:ea typeface="+mn-ea"/>
              </a:rPr>
              <a:t> of </a:t>
            </a:r>
            <a:r>
              <a:rPr lang="nl-NL" sz="1200" dirty="0" err="1">
                <a:latin typeface="+mn-lt"/>
                <a:ea typeface="+mn-ea"/>
              </a:rPr>
              <a:t>pso</a:t>
            </a:r>
            <a:endParaRPr lang="en-US" sz="1200" dirty="0">
              <a:latin typeface="+mn-lt"/>
              <a:ea typeface="+mn-ea"/>
            </a:endParaRPr>
          </a:p>
        </p:txBody>
      </p:sp>
      <p:sp>
        <p:nvSpPr>
          <p:cNvPr id="31785" name="Tekstvak 39"/>
          <p:cNvSpPr txBox="1">
            <a:spLocks noChangeArrowheads="1"/>
          </p:cNvSpPr>
          <p:nvPr/>
        </p:nvSpPr>
        <p:spPr bwMode="auto">
          <a:xfrm>
            <a:off x="7308850" y="4105275"/>
            <a:ext cx="10715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nl-NL" sz="1200">
                <a:latin typeface="Lucida Sans Unicode" pitchFamily="34" charset="0"/>
              </a:rPr>
              <a:t>Lang</a:t>
            </a:r>
          </a:p>
          <a:p>
            <a:pPr algn="ctr" eaLnBrk="1" hangingPunct="1"/>
            <a:r>
              <a:rPr lang="nl-NL" sz="1200">
                <a:latin typeface="Lucida Sans Unicode" pitchFamily="34" charset="0"/>
              </a:rPr>
              <a:t>Netwerk</a:t>
            </a:r>
          </a:p>
          <a:p>
            <a:pPr algn="ctr" eaLnBrk="1" hangingPunct="1"/>
            <a:r>
              <a:rPr lang="nl-NL" sz="1200">
                <a:latin typeface="Lucida Sans Unicode" pitchFamily="34" charset="0"/>
              </a:rPr>
              <a:t>gericht</a:t>
            </a:r>
            <a:endParaRPr lang="en-US" sz="1200">
              <a:latin typeface="Lucida Sans Unicode" pitchFamily="34" charset="0"/>
            </a:endParaRPr>
          </a:p>
        </p:txBody>
      </p:sp>
      <p:sp>
        <p:nvSpPr>
          <p:cNvPr id="31786" name="Tekstvak 39"/>
          <p:cNvSpPr txBox="1">
            <a:spLocks noChangeArrowheads="1"/>
          </p:cNvSpPr>
          <p:nvPr/>
        </p:nvSpPr>
        <p:spPr bwMode="auto">
          <a:xfrm>
            <a:off x="2857500" y="5214938"/>
            <a:ext cx="1214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nl-NL" sz="1200">
                <a:latin typeface="Lucida Sans Unicode" pitchFamily="34" charset="0"/>
              </a:rPr>
              <a:t>screening/ POH GGZ</a:t>
            </a:r>
            <a:endParaRPr lang="en-US" sz="1200">
              <a:latin typeface="Lucida Sans Unicode" pitchFamily="34" charset="0"/>
            </a:endParaRPr>
          </a:p>
        </p:txBody>
      </p:sp>
      <p:sp>
        <p:nvSpPr>
          <p:cNvPr id="89" name="Tekstvak 39"/>
          <p:cNvSpPr txBox="1">
            <a:spLocks noChangeArrowheads="1"/>
          </p:cNvSpPr>
          <p:nvPr/>
        </p:nvSpPr>
        <p:spPr bwMode="auto">
          <a:xfrm>
            <a:off x="7143750" y="2214563"/>
            <a:ext cx="13573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1200" dirty="0">
                <a:latin typeface="+mn-lt"/>
                <a:ea typeface="+mn-ea"/>
              </a:rPr>
              <a:t>Onbegeleide  (digitale) cursus via </a:t>
            </a:r>
            <a:r>
              <a:rPr lang="nl-NL" sz="1200" dirty="0" err="1">
                <a:latin typeface="+mn-lt"/>
                <a:ea typeface="+mn-ea"/>
              </a:rPr>
              <a:t>Vicino</a:t>
            </a:r>
            <a:endParaRPr lang="en-US" sz="1200" dirty="0">
              <a:latin typeface="+mn-lt"/>
              <a:ea typeface="+mn-ea"/>
            </a:endParaRPr>
          </a:p>
        </p:txBody>
      </p:sp>
      <p:cxnSp>
        <p:nvCxnSpPr>
          <p:cNvPr id="90" name="Gebogen verbindingslijn 89"/>
          <p:cNvCxnSpPr>
            <a:stCxn id="56" idx="0"/>
            <a:endCxn id="50" idx="0"/>
          </p:cNvCxnSpPr>
          <p:nvPr/>
        </p:nvCxnSpPr>
        <p:spPr>
          <a:xfrm rot="16200000" flipH="1" flipV="1">
            <a:off x="2720182" y="591344"/>
            <a:ext cx="1795462" cy="5022850"/>
          </a:xfrm>
          <a:prstGeom prst="bentConnector3">
            <a:avLst>
              <a:gd name="adj1" fmla="val -12732"/>
            </a:avLst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kstvak 39"/>
          <p:cNvSpPr txBox="1">
            <a:spLocks noChangeArrowheads="1"/>
          </p:cNvSpPr>
          <p:nvPr/>
        </p:nvSpPr>
        <p:spPr bwMode="auto">
          <a:xfrm>
            <a:off x="4429125" y="1724025"/>
            <a:ext cx="15001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1200" dirty="0">
                <a:latin typeface="+mn-lt"/>
                <a:ea typeface="+mn-ea"/>
              </a:rPr>
              <a:t>Zelfmanagement</a:t>
            </a:r>
            <a:endParaRPr lang="en-US" sz="1200" dirty="0">
              <a:latin typeface="+mn-lt"/>
              <a:ea typeface="+mn-ea"/>
            </a:endParaRPr>
          </a:p>
        </p:txBody>
      </p:sp>
      <p:sp>
        <p:nvSpPr>
          <p:cNvPr id="93" name="Afgeronde rechthoek 92"/>
          <p:cNvSpPr/>
          <p:nvPr/>
        </p:nvSpPr>
        <p:spPr bwMode="auto">
          <a:xfrm>
            <a:off x="357188" y="3571875"/>
            <a:ext cx="1500187" cy="2214563"/>
          </a:xfrm>
          <a:prstGeom prst="roundRect">
            <a:avLst/>
          </a:prstGeom>
          <a:noFill/>
          <a:ln w="254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ea typeface="ＭＳ Ｐゴシック" pitchFamily="1" charset="-128"/>
              </a:rPr>
              <a:t>5 elementen</a:t>
            </a:r>
          </a:p>
          <a:p>
            <a:r>
              <a:rPr lang="nl-NL" dirty="0" smtClean="0">
                <a:ea typeface="ＭＳ Ｐゴシック" pitchFamily="1" charset="-128"/>
              </a:rPr>
              <a:t>De klacht </a:t>
            </a:r>
          </a:p>
          <a:p>
            <a:r>
              <a:rPr lang="nl-NL" dirty="0" smtClean="0">
                <a:ea typeface="ＭＳ Ｐゴシック" pitchFamily="1" charset="-128"/>
              </a:rPr>
              <a:t>De ernst van de klacht</a:t>
            </a:r>
          </a:p>
          <a:p>
            <a:r>
              <a:rPr lang="nl-NL" dirty="0" smtClean="0">
                <a:ea typeface="ＭＳ Ｐゴシック" pitchFamily="1" charset="-128"/>
              </a:rPr>
              <a:t>Risico factoren</a:t>
            </a:r>
          </a:p>
          <a:p>
            <a:r>
              <a:rPr lang="nl-NL" dirty="0" smtClean="0">
                <a:ea typeface="ＭＳ Ｐゴシック" pitchFamily="1" charset="-128"/>
              </a:rPr>
              <a:t>Complexiteit en contextuele factoren</a:t>
            </a:r>
          </a:p>
          <a:p>
            <a:r>
              <a:rPr lang="nl-NL" dirty="0" smtClean="0">
                <a:ea typeface="ＭＳ Ｐゴシック" pitchFamily="1" charset="-128"/>
              </a:rPr>
              <a:t>Inschatting van het beloop</a:t>
            </a:r>
          </a:p>
          <a:p>
            <a:endParaRPr lang="nl-NL" dirty="0" smtClean="0">
              <a:ea typeface="ＭＳ Ｐゴシック" pitchFamily="1" charset="-128"/>
            </a:endParaRPr>
          </a:p>
          <a:p>
            <a:endParaRPr lang="nl-NL" dirty="0" smtClean="0">
              <a:ea typeface="ＭＳ Ｐゴシック" pitchFamily="1" charset="-128"/>
            </a:endParaRPr>
          </a:p>
          <a:p>
            <a:pPr marL="109537" indent="0">
              <a:buNone/>
            </a:pPr>
            <a:endParaRPr lang="nl-NL" dirty="0" smtClean="0">
              <a:ea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/>
          <a:lstStyle/>
          <a:p>
            <a:pPr>
              <a:defRPr/>
            </a:pPr>
            <a:r>
              <a:rPr lang="nl-NL" dirty="0" smtClean="0">
                <a:ea typeface="+mj-ea"/>
              </a:rPr>
              <a:t>screening</a:t>
            </a:r>
            <a:endParaRPr lang="en-US" dirty="0">
              <a:ea typeface="+mj-ea"/>
            </a:endParaRPr>
          </a:p>
        </p:txBody>
      </p:sp>
      <p:sp>
        <p:nvSpPr>
          <p:cNvPr id="29699" name="Tijdelijke aanduiding voor dianumm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9C134994-2B94-4297-8C7D-31EB89F15EF9}" type="slidenum">
              <a:rPr lang="en-US" sz="1000">
                <a:latin typeface="Lucida Sans Unicode" pitchFamily="34" charset="0"/>
              </a:rPr>
              <a:pPr eaLnBrk="1" hangingPunct="1"/>
              <a:t>16</a:t>
            </a:fld>
            <a:endParaRPr lang="en-US" sz="10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>
                <a:ea typeface="+mj-ea"/>
              </a:rPr>
              <a:t>Trajecten POH GGZ in Vicino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NL" sz="2800" dirty="0" smtClean="0">
                <a:ea typeface="ＭＳ Ｐゴシック" pitchFamily="1" charset="-128"/>
              </a:rPr>
              <a:t>Intake bij POH GGZ </a:t>
            </a:r>
          </a:p>
          <a:p>
            <a:pPr>
              <a:lnSpc>
                <a:spcPct val="90000"/>
              </a:lnSpc>
            </a:pPr>
            <a:r>
              <a:rPr lang="nl-NL" sz="2800" dirty="0" smtClean="0">
                <a:ea typeface="ＭＳ Ｐゴシック" pitchFamily="1" charset="-128"/>
              </a:rPr>
              <a:t>Verwijzingsgesprek naar e-</a:t>
            </a:r>
            <a:r>
              <a:rPr lang="nl-NL" sz="2800" dirty="0" err="1" smtClean="0">
                <a:ea typeface="ＭＳ Ｐゴシック" pitchFamily="1" charset="-128"/>
              </a:rPr>
              <a:t>healthcursus</a:t>
            </a:r>
            <a:endParaRPr lang="nl-NL" sz="2800" dirty="0" smtClean="0">
              <a:ea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nl-NL" sz="2800" dirty="0" smtClean="0">
                <a:ea typeface="ＭＳ Ｐゴシック" pitchFamily="1" charset="-128"/>
              </a:rPr>
              <a:t>Korte behandeling door POH GGZ</a:t>
            </a:r>
          </a:p>
          <a:p>
            <a:pPr>
              <a:lnSpc>
                <a:spcPct val="90000"/>
              </a:lnSpc>
            </a:pPr>
            <a:r>
              <a:rPr lang="nl-NL" sz="2800" dirty="0" smtClean="0">
                <a:ea typeface="ＭＳ Ｐゴシック" pitchFamily="1" charset="-128"/>
              </a:rPr>
              <a:t>Korte behandeling door zorgverlener anders dan POH GGZ</a:t>
            </a:r>
          </a:p>
          <a:p>
            <a:pPr>
              <a:lnSpc>
                <a:spcPct val="90000"/>
              </a:lnSpc>
            </a:pPr>
            <a:r>
              <a:rPr lang="nl-NL" sz="2800" dirty="0" smtClean="0">
                <a:ea typeface="ＭＳ Ｐゴシック" pitchFamily="1" charset="-128"/>
              </a:rPr>
              <a:t>Co-behandeling door een specialist.</a:t>
            </a:r>
          </a:p>
          <a:p>
            <a:pPr>
              <a:lnSpc>
                <a:spcPct val="90000"/>
              </a:lnSpc>
            </a:pPr>
            <a:r>
              <a:rPr lang="nl-NL" sz="2800" dirty="0" smtClean="0">
                <a:ea typeface="ＭＳ Ｐゴシック" pitchFamily="1" charset="-128"/>
              </a:rPr>
              <a:t>Langdurig begeleidings- en/of behandeltraject door POH GGZ</a:t>
            </a:r>
          </a:p>
          <a:p>
            <a:pPr>
              <a:lnSpc>
                <a:spcPct val="90000"/>
              </a:lnSpc>
            </a:pPr>
            <a:r>
              <a:rPr lang="nl-NL" sz="2800" dirty="0" smtClean="0">
                <a:ea typeface="ＭＳ Ｐゴシック" pitchFamily="1" charset="-128"/>
              </a:rPr>
              <a:t>Flexibel op en afschalen met specialistische GGZ/FACT team</a:t>
            </a:r>
          </a:p>
          <a:p>
            <a:pPr>
              <a:lnSpc>
                <a:spcPct val="90000"/>
              </a:lnSpc>
            </a:pPr>
            <a:endParaRPr lang="nl-NL" sz="2800" dirty="0" smtClean="0">
              <a:ea typeface="ＭＳ Ｐゴシック" pitchFamily="1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nl-NL" sz="2800" dirty="0" smtClean="0">
              <a:ea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nl-NL" sz="2800" dirty="0" smtClean="0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FACT op </a:t>
            </a:r>
            <a:r>
              <a:rPr lang="en-US" dirty="0" err="1" smtClean="0"/>
              <a:t>weg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... </a:t>
            </a:r>
            <a:r>
              <a:rPr lang="en-US" dirty="0" err="1" smtClean="0"/>
              <a:t>Vicino</a:t>
            </a:r>
            <a:endParaRPr lang="en-US" dirty="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7488" y="2098675"/>
            <a:ext cx="4776787" cy="44465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 err="1" smtClean="0"/>
              <a:t>Gezamenlijke</a:t>
            </a:r>
            <a:r>
              <a:rPr lang="en-US" sz="2000" dirty="0" smtClean="0"/>
              <a:t> criteria </a:t>
            </a:r>
            <a:r>
              <a:rPr lang="en-US" sz="2000" dirty="0" err="1" smtClean="0"/>
              <a:t>geformuleerd</a:t>
            </a:r>
            <a:r>
              <a:rPr lang="en-US" sz="2000" dirty="0" smtClean="0"/>
              <a:t> </a:t>
            </a:r>
            <a:r>
              <a:rPr lang="en-US" sz="2000" dirty="0" err="1" smtClean="0"/>
              <a:t>overdracht</a:t>
            </a:r>
            <a:r>
              <a:rPr lang="en-US" sz="2000" dirty="0" smtClean="0"/>
              <a:t> </a:t>
            </a:r>
            <a:r>
              <a:rPr lang="en-US" sz="2000" dirty="0" err="1" smtClean="0"/>
              <a:t>naar</a:t>
            </a:r>
            <a:r>
              <a:rPr lang="en-US" sz="2000" dirty="0" smtClean="0"/>
              <a:t> de </a:t>
            </a:r>
            <a:r>
              <a:rPr lang="en-US" sz="2000" dirty="0" err="1" smtClean="0"/>
              <a:t>huisarts</a:t>
            </a:r>
            <a:r>
              <a:rPr lang="en-US" sz="2000" dirty="0" smtClean="0"/>
              <a:t>/</a:t>
            </a:r>
            <a:r>
              <a:rPr lang="en-US" sz="2000" dirty="0" err="1" smtClean="0"/>
              <a:t>Vicino</a:t>
            </a:r>
            <a:r>
              <a:rPr lang="en-US" sz="2000" dirty="0" smtClean="0"/>
              <a:t>.</a:t>
            </a:r>
          </a:p>
          <a:p>
            <a:pPr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 err="1" smtClean="0"/>
              <a:t>Vier</a:t>
            </a:r>
            <a:r>
              <a:rPr lang="en-US" sz="2000" dirty="0" smtClean="0"/>
              <a:t> </a:t>
            </a:r>
            <a:r>
              <a:rPr lang="en-US" sz="2000" dirty="0" err="1" smtClean="0"/>
              <a:t>partijen</a:t>
            </a:r>
            <a:r>
              <a:rPr lang="en-US" sz="2000" dirty="0" smtClean="0"/>
              <a:t>:</a:t>
            </a:r>
          </a:p>
          <a:p>
            <a:pPr eaLnBrk="1" hangingPunct="1">
              <a:defRPr/>
            </a:pPr>
            <a:r>
              <a:rPr lang="en-US" sz="2000" dirty="0" smtClean="0"/>
              <a:t>Patient</a:t>
            </a:r>
          </a:p>
          <a:p>
            <a:pPr eaLnBrk="1" hangingPunct="1">
              <a:defRPr/>
            </a:pPr>
            <a:r>
              <a:rPr lang="en-US" sz="2000" dirty="0" smtClean="0"/>
              <a:t>Specialistische GGZ- FACT</a:t>
            </a:r>
          </a:p>
          <a:p>
            <a:pPr eaLnBrk="1" hangingPunct="1">
              <a:defRPr/>
            </a:pPr>
            <a:r>
              <a:rPr lang="en-US" sz="2000" dirty="0" err="1" smtClean="0"/>
              <a:t>Huisarts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POH_GGZ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4911725" y="2374900"/>
            <a:ext cx="3884613" cy="388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787262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z="1800" dirty="0"/>
              <a:t>Cliënt beschikt over een actueel signaleringsplan en uitschrijfkaart. Het behandelplan is gericht op uitschrijving uit FACT-wijkteams en de overgang naar de huisarts/POH-GGZ.</a:t>
            </a:r>
          </a:p>
          <a:p>
            <a:pPr marL="109537" indent="0">
              <a:buNone/>
            </a:pPr>
            <a:r>
              <a:rPr lang="nl-NL" sz="1800" i="1" dirty="0"/>
              <a:t> </a:t>
            </a:r>
            <a:endParaRPr lang="nl-NL" sz="1800" dirty="0"/>
          </a:p>
          <a:p>
            <a:pPr lvl="0"/>
            <a:r>
              <a:rPr lang="nl-NL" sz="1800" dirty="0"/>
              <a:t>Cliënt is in staat om afspraken </a:t>
            </a:r>
            <a:r>
              <a:rPr lang="nl-NL" sz="1800" dirty="0" smtClean="0"/>
              <a:t> </a:t>
            </a:r>
            <a:r>
              <a:rPr lang="nl-NL" sz="1800" dirty="0"/>
              <a:t>na te komen inclusief de compliance m.b.t. medicatie.</a:t>
            </a:r>
          </a:p>
          <a:p>
            <a:pPr marL="109537" indent="0">
              <a:buNone/>
            </a:pPr>
            <a:r>
              <a:rPr lang="nl-NL" sz="1800" dirty="0"/>
              <a:t> </a:t>
            </a:r>
          </a:p>
          <a:p>
            <a:pPr lvl="0"/>
            <a:r>
              <a:rPr lang="nl-NL" sz="1800" dirty="0"/>
              <a:t>Huidige behandelverantwoordelijke meent dat de cliënt in functionele remissie is</a:t>
            </a:r>
            <a:r>
              <a:rPr lang="nl-NL" sz="1800" dirty="0" smtClean="0"/>
              <a:t>.</a:t>
            </a:r>
          </a:p>
          <a:p>
            <a:pPr marL="109537" lvl="0" indent="0">
              <a:buNone/>
            </a:pPr>
            <a:endParaRPr lang="nl-NL" sz="1800" dirty="0" smtClean="0"/>
          </a:p>
          <a:p>
            <a:pPr lvl="0"/>
            <a:r>
              <a:rPr lang="nl-NL" sz="1800" dirty="0" smtClean="0"/>
              <a:t> </a:t>
            </a:r>
            <a:r>
              <a:rPr lang="nl-NL" sz="1800" dirty="0"/>
              <a:t>Cliënt beschikt over zelfstandige woonruimte, is tevreden over zijn dagbesteding. </a:t>
            </a:r>
            <a:endParaRPr lang="nl-NL" sz="1800" dirty="0" smtClean="0"/>
          </a:p>
          <a:p>
            <a:pPr marL="109537" lvl="0" indent="0">
              <a:buNone/>
            </a:pPr>
            <a:endParaRPr lang="nl-NL" sz="1800" dirty="0" smtClean="0"/>
          </a:p>
          <a:p>
            <a:pPr lvl="0"/>
            <a:r>
              <a:rPr lang="nl-NL" sz="1800" dirty="0" smtClean="0"/>
              <a:t>De </a:t>
            </a:r>
            <a:r>
              <a:rPr lang="nl-NL" sz="1800" dirty="0"/>
              <a:t>financiën zijn afdoende geregeld.</a:t>
            </a:r>
          </a:p>
          <a:p>
            <a:endParaRPr lang="nl-NL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uitstroom criteria 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67F1D-8128-43E7-AB5C-F86747D38BB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994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>
                <a:ea typeface="ＭＳ Ｐゴシック" pitchFamily="1" charset="-128"/>
              </a:rPr>
              <a:t>ll</a:t>
            </a:r>
            <a:endParaRPr lang="nl-NL" dirty="0" smtClean="0">
              <a:ea typeface="ＭＳ Ｐゴシック" pitchFamily="1" charset="-128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nl-NL">
              <a:ea typeface="+mj-ea"/>
            </a:endParaRPr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C2BE77CB-9123-4B8A-9E60-142457D85CB4}" type="slidenum">
              <a:rPr lang="en-US" sz="1000">
                <a:latin typeface="Lucida Sans Unicode" pitchFamily="34" charset="0"/>
              </a:rPr>
              <a:pPr eaLnBrk="1" hangingPunct="1"/>
              <a:t>2</a:t>
            </a:fld>
            <a:endParaRPr lang="en-US" sz="1000">
              <a:latin typeface="Lucida Sans Unicode" pitchFamily="34" charset="0"/>
            </a:endParaRPr>
          </a:p>
        </p:txBody>
      </p:sp>
      <p:pic>
        <p:nvPicPr>
          <p:cNvPr id="15364" name="Afbeelding 4" descr="Vicino_logo_PM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657225"/>
            <a:ext cx="7602538" cy="262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z="1800" dirty="0"/>
              <a:t>Cliënt heeft voldoende aan een laagfrequent contact, </a:t>
            </a:r>
            <a:r>
              <a:rPr lang="nl-NL" sz="1800" dirty="0" smtClean="0"/>
              <a:t>gemiddeld 8 </a:t>
            </a:r>
            <a:r>
              <a:rPr lang="nl-NL" sz="1800" dirty="0"/>
              <a:t>uur ondersteuning POH/</a:t>
            </a:r>
            <a:r>
              <a:rPr lang="nl-NL" sz="1800" dirty="0" err="1"/>
              <a:t>Vicino</a:t>
            </a:r>
            <a:r>
              <a:rPr lang="nl-NL" sz="1800" dirty="0"/>
              <a:t> per jaar, los van de contacten met de huisarts</a:t>
            </a:r>
            <a:r>
              <a:rPr lang="nl-NL" sz="1800" dirty="0" smtClean="0"/>
              <a:t>.</a:t>
            </a:r>
            <a:r>
              <a:rPr lang="nl-NL" sz="1800" i="1" dirty="0"/>
              <a:t> </a:t>
            </a:r>
            <a:endParaRPr lang="nl-NL" sz="1800" dirty="0"/>
          </a:p>
          <a:p>
            <a:pPr lvl="0"/>
            <a:r>
              <a:rPr lang="nl-NL" sz="1800" dirty="0"/>
              <a:t>Behandelmogelijkheden specialistische GGZ zijn benut en afgerond.</a:t>
            </a:r>
          </a:p>
          <a:p>
            <a:pPr marL="109537" indent="0">
              <a:buNone/>
            </a:pPr>
            <a:endParaRPr lang="nl-NL" sz="1800" dirty="0"/>
          </a:p>
          <a:p>
            <a:pPr lvl="0"/>
            <a:r>
              <a:rPr lang="nl-NL" sz="1800" dirty="0"/>
              <a:t>Cliënt en steunsysteem conformeren zich met de uitschrijving.</a:t>
            </a:r>
          </a:p>
          <a:p>
            <a:pPr marL="109537" indent="0">
              <a:buNone/>
            </a:pPr>
            <a:r>
              <a:rPr lang="nl-NL" sz="1800" dirty="0"/>
              <a:t> </a:t>
            </a:r>
          </a:p>
          <a:p>
            <a:pPr lvl="0"/>
            <a:r>
              <a:rPr lang="nl-NL" sz="1800" dirty="0"/>
              <a:t>Bij uitstroom van GGZ naar huisarts en </a:t>
            </a:r>
            <a:r>
              <a:rPr lang="nl-NL" sz="1800" dirty="0" err="1"/>
              <a:t>Vicino</a:t>
            </a:r>
            <a:r>
              <a:rPr lang="nl-NL" sz="1800" dirty="0"/>
              <a:t> vindt warme overdracht plaats tussen behandelaars GGZ, cliënt en POH-GGZ. Het FACT-team blijft beschikbaar ter consultatie. Deze consultatie kan onder andere worden ingezet als het gaat om complexe medicatie zoals </a:t>
            </a:r>
            <a:r>
              <a:rPr lang="nl-NL" sz="1800" dirty="0" err="1"/>
              <a:t>clozapine</a:t>
            </a:r>
            <a:r>
              <a:rPr lang="nl-NL" sz="1800" dirty="0"/>
              <a:t> en lithium. </a:t>
            </a:r>
            <a:endParaRPr lang="nl-NL" sz="1800" dirty="0" smtClean="0"/>
          </a:p>
          <a:p>
            <a:pPr marL="109537" lvl="0" indent="0">
              <a:buNone/>
            </a:pPr>
            <a:endParaRPr lang="nl-NL" sz="1800" dirty="0"/>
          </a:p>
          <a:p>
            <a:pPr lvl="0"/>
            <a:r>
              <a:rPr lang="nl-NL" sz="1800" dirty="0" err="1"/>
              <a:t>Terugverwijzing</a:t>
            </a:r>
            <a:r>
              <a:rPr lang="nl-NL" sz="1800" dirty="0"/>
              <a:t> van huisarts naar FACT-wijkteams wordt met huisarts </a:t>
            </a:r>
            <a:r>
              <a:rPr lang="nl-NL" sz="1800" dirty="0" smtClean="0"/>
              <a:t>en POH voorbereid en </a:t>
            </a:r>
            <a:r>
              <a:rPr lang="nl-NL" sz="1800" dirty="0"/>
              <a:t>akkoord bevonden.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Uitstroom criteria 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67F1D-8128-43E7-AB5C-F86747D38BB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858316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jdelijke aanduiding voor inhoud 1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525962"/>
          </a:xfrm>
        </p:spPr>
        <p:txBody>
          <a:bodyPr/>
          <a:lstStyle/>
          <a:p>
            <a:r>
              <a:rPr lang="nl-NL" dirty="0" smtClean="0">
                <a:ea typeface="ＭＳ Ｐゴシック" pitchFamily="1" charset="-128"/>
              </a:rPr>
              <a:t>December 90 deelnemende praktijken</a:t>
            </a:r>
          </a:p>
          <a:p>
            <a:r>
              <a:rPr lang="nl-NL" dirty="0" smtClean="0">
                <a:ea typeface="ＭＳ Ｐゴシック" pitchFamily="1" charset="-128"/>
              </a:rPr>
              <a:t>2400 patiënten behandeld</a:t>
            </a:r>
          </a:p>
          <a:p>
            <a:r>
              <a:rPr lang="nl-NL" dirty="0" smtClean="0">
                <a:ea typeface="ＭＳ Ｐゴシック" pitchFamily="1" charset="-128"/>
              </a:rPr>
              <a:t>Omzet 1.1 miljoen waarvan </a:t>
            </a:r>
            <a:r>
              <a:rPr lang="nl-NL" dirty="0" err="1" smtClean="0">
                <a:ea typeface="ＭＳ Ｐゴシック" pitchFamily="1" charset="-128"/>
              </a:rPr>
              <a:t>o.v</a:t>
            </a:r>
            <a:r>
              <a:rPr lang="nl-NL" dirty="0" smtClean="0">
                <a:ea typeface="ＭＳ Ｐゴシック" pitchFamily="1" charset="-128"/>
              </a:rPr>
              <a:t> helft substitutie</a:t>
            </a:r>
          </a:p>
          <a:p>
            <a:r>
              <a:rPr lang="nl-NL" b="1" dirty="0" smtClean="0">
                <a:ea typeface="ＭＳ Ｐゴシック" pitchFamily="1" charset="-128"/>
              </a:rPr>
              <a:t>Planning 2013</a:t>
            </a:r>
          </a:p>
          <a:p>
            <a:r>
              <a:rPr lang="nl-NL" dirty="0" smtClean="0">
                <a:ea typeface="ＭＳ Ｐゴシック" pitchFamily="1" charset="-128"/>
              </a:rPr>
              <a:t>Groei naar 150 praktijken</a:t>
            </a:r>
          </a:p>
          <a:p>
            <a:r>
              <a:rPr lang="nl-NL" dirty="0" smtClean="0">
                <a:ea typeface="ＭＳ Ｐゴシック" pitchFamily="1" charset="-128"/>
              </a:rPr>
              <a:t>Uitstroom EPA groep</a:t>
            </a:r>
          </a:p>
          <a:p>
            <a:endParaRPr lang="nl-NL" dirty="0" smtClean="0">
              <a:ea typeface="ＭＳ Ｐゴシック" pitchFamily="1" charset="-128"/>
            </a:endParaRPr>
          </a:p>
          <a:p>
            <a:endParaRPr lang="nl-NL" dirty="0" smtClean="0">
              <a:ea typeface="ＭＳ Ｐゴシック" pitchFamily="1" charset="-128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ea typeface="+mj-ea"/>
              </a:rPr>
              <a:t>Resultaat 2012</a:t>
            </a:r>
            <a:endParaRPr lang="nl-NL" dirty="0">
              <a:ea typeface="+mj-ea"/>
            </a:endParaRPr>
          </a:p>
        </p:txBody>
      </p:sp>
      <p:sp>
        <p:nvSpPr>
          <p:cNvPr id="33795" name="Tijdelijke aanduiding voor dianumm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7A59C44A-BCDF-417C-BD29-444632BC0BA5}" type="slidenum">
              <a:rPr lang="en-US" sz="1000">
                <a:latin typeface="Lucida Sans Unicode" pitchFamily="34" charset="0"/>
              </a:rPr>
              <a:pPr eaLnBrk="1" hangingPunct="1"/>
              <a:t>21</a:t>
            </a:fld>
            <a:endParaRPr lang="en-US" sz="10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23528" y="548680"/>
            <a:ext cx="8229600" cy="1143000"/>
          </a:xfrm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nl-NL" sz="3700" dirty="0" err="1" smtClean="0">
                <a:solidFill>
                  <a:schemeClr val="tx1"/>
                </a:solidFill>
                <a:effectLst/>
                <a:ea typeface="+mj-ea"/>
              </a:rPr>
              <a:t>Vicino</a:t>
            </a:r>
            <a:r>
              <a:rPr lang="nl-NL" sz="3700" dirty="0" smtClean="0">
                <a:solidFill>
                  <a:schemeClr val="tx1"/>
                </a:solidFill>
                <a:effectLst/>
                <a:ea typeface="+mj-ea"/>
              </a:rPr>
              <a:t> een innovatief totaalpakket</a:t>
            </a:r>
            <a:br>
              <a:rPr lang="nl-NL" sz="3700" dirty="0" smtClean="0">
                <a:solidFill>
                  <a:schemeClr val="tx1"/>
                </a:solidFill>
                <a:effectLst/>
                <a:ea typeface="+mj-ea"/>
              </a:rPr>
            </a:br>
            <a:endParaRPr lang="nl-NL" sz="3700" dirty="0" smtClean="0">
              <a:solidFill>
                <a:schemeClr val="tx1"/>
              </a:solidFill>
              <a:effectLst/>
              <a:ea typeface="+mj-ea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nl-NL" dirty="0" smtClean="0">
                <a:ea typeface="ＭＳ Ｐゴシック" pitchFamily="1" charset="-128"/>
              </a:rPr>
              <a:t>De zorg rond de patiënt georganiseerd</a:t>
            </a:r>
          </a:p>
          <a:p>
            <a:r>
              <a:rPr lang="nl-NL" dirty="0" smtClean="0">
                <a:ea typeface="ＭＳ Ｐゴシック" pitchFamily="1" charset="-128"/>
              </a:rPr>
              <a:t>regie bij de huisarts en de cliënt </a:t>
            </a:r>
          </a:p>
          <a:p>
            <a:r>
              <a:rPr lang="nl-NL" dirty="0" smtClean="0">
                <a:ea typeface="ＭＳ Ｐゴシック" pitchFamily="1" charset="-128"/>
              </a:rPr>
              <a:t>Substitutie van 2</a:t>
            </a:r>
            <a:r>
              <a:rPr lang="nl-NL" baseline="30000" dirty="0" smtClean="0">
                <a:ea typeface="ＭＳ Ｐゴシック" pitchFamily="1" charset="-128"/>
              </a:rPr>
              <a:t>e</a:t>
            </a:r>
            <a:r>
              <a:rPr lang="nl-NL" dirty="0" smtClean="0">
                <a:ea typeface="ＭＳ Ｐゴシック" pitchFamily="1" charset="-128"/>
              </a:rPr>
              <a:t> naar 1</a:t>
            </a:r>
            <a:r>
              <a:rPr lang="nl-NL" baseline="30000" dirty="0" smtClean="0">
                <a:ea typeface="ＭＳ Ｐゴシック" pitchFamily="1" charset="-128"/>
              </a:rPr>
              <a:t>e</a:t>
            </a:r>
            <a:r>
              <a:rPr lang="nl-NL" dirty="0" smtClean="0">
                <a:ea typeface="ＭＳ Ｐゴシック" pitchFamily="1" charset="-128"/>
              </a:rPr>
              <a:t> lijn</a:t>
            </a:r>
          </a:p>
          <a:p>
            <a:r>
              <a:rPr lang="nl-NL" dirty="0" smtClean="0">
                <a:ea typeface="ＭＳ Ｐゴシック" pitchFamily="1" charset="-128"/>
              </a:rPr>
              <a:t>Kwaliteitskenmerken in de keten, gezamenlijke scholing en geïntegreerde vakgebieden</a:t>
            </a:r>
          </a:p>
          <a:p>
            <a:r>
              <a:rPr lang="nl-NL" dirty="0" err="1" smtClean="0">
                <a:ea typeface="ＭＳ Ｐゴシック" pitchFamily="1" charset="-128"/>
              </a:rPr>
              <a:t>matched</a:t>
            </a:r>
            <a:r>
              <a:rPr lang="nl-NL" dirty="0" smtClean="0">
                <a:ea typeface="ＭＳ Ｐゴシック" pitchFamily="1" charset="-128"/>
              </a:rPr>
              <a:t> care door mogelijkheden van op en afschalen expertise niveau</a:t>
            </a:r>
          </a:p>
          <a:p>
            <a:pPr algn="ctr">
              <a:spcBef>
                <a:spcPct val="0"/>
              </a:spcBef>
              <a:buFont typeface="Wingdings 3" pitchFamily="18" charset="2"/>
              <a:buNone/>
            </a:pPr>
            <a:endParaRPr lang="nl-NL" dirty="0" smtClean="0">
              <a:ea typeface="ＭＳ Ｐゴシック" pitchFamily="1" charset="-128"/>
            </a:endParaRPr>
          </a:p>
          <a:p>
            <a:endParaRPr lang="nl-NL" dirty="0" smtClean="0">
              <a:ea typeface="ＭＳ Ｐゴシック" pitchFamily="1" charset="-128"/>
            </a:endParaRPr>
          </a:p>
          <a:p>
            <a:endParaRPr lang="nl-NL" dirty="0" smtClean="0">
              <a:ea typeface="ＭＳ Ｐゴシック" pitchFamily="1" charset="-128"/>
            </a:endParaRPr>
          </a:p>
          <a:p>
            <a:endParaRPr lang="nl-NL" dirty="0" smtClean="0">
              <a:ea typeface="ＭＳ Ｐゴシック" pitchFamily="1" charset="-128"/>
            </a:endParaRPr>
          </a:p>
          <a:p>
            <a:endParaRPr lang="nl-NL" dirty="0" smtClean="0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mtClean="0">
              <a:ea typeface="ＭＳ Ｐゴシック" pitchFamily="1" charset="-128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 smtClean="0">
                <a:ea typeface="+mj-ea"/>
              </a:rPr>
              <a:t>Vragen / opmerkingen?</a:t>
            </a:r>
            <a:endParaRPr lang="en-US" dirty="0">
              <a:ea typeface="+mj-ea"/>
            </a:endParaRPr>
          </a:p>
        </p:txBody>
      </p:sp>
      <p:sp>
        <p:nvSpPr>
          <p:cNvPr id="35843" name="Tijdelijke aanduiding voor dianumm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7B2C9569-0ADE-4DAC-B7A9-D754EAFE1743}" type="slidenum">
              <a:rPr lang="en-US" sz="1000">
                <a:latin typeface="Lucida Sans Unicode" pitchFamily="34" charset="0"/>
              </a:rPr>
              <a:pPr eaLnBrk="1" hangingPunct="1"/>
              <a:t>23</a:t>
            </a:fld>
            <a:endParaRPr lang="en-US" sz="10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A035-82DD-4F6B-B9B3-72677CB3667D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026" name="Picture 2" descr="http://t2.gstatic.com/images?q=tbn:ANd9GcQpYO_POCUsnP9wDdKVn06Cz7OyVCRr2olskl6SrQJl9IHpbD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8800"/>
            <a:ext cx="186690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2.gstatic.com/images?q=tbn:ANd9GcQpYO_POCUsnP9wDdKVn06Cz7OyVCRr2olskl6SrQJl9IHpbD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406400"/>
            <a:ext cx="186690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2.gstatic.com/images?q=tbn:ANd9GcQpYO_POCUsnP9wDdKVn06Cz7OyVCRr2olskl6SrQJl9IHpbD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-254000"/>
            <a:ext cx="186690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2.gstatic.com/images?q=tbn:ANd9GcQpYO_POCUsnP9wDdKVn06Cz7OyVCRr2olskl6SrQJl9IHpbD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-101600"/>
            <a:ext cx="186690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2.gstatic.com/images?q=tbn:ANd9GcQpYO_POCUsnP9wDdKVn06Cz7OyVCRr2olskl6SrQJl9IHpbD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800"/>
            <a:ext cx="186690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t2.gstatic.com/images?q=tbn:ANd9GcQpYO_POCUsnP9wDdKVn06Cz7OyVCRr2olskl6SrQJl9IHpbD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3200"/>
            <a:ext cx="186690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t2.gstatic.com/images?q=tbn:ANd9GcQpYO_POCUsnP9wDdKVn06Cz7OyVCRr2olskl6SrQJl9IHpbD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5600"/>
            <a:ext cx="186690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t2.gstatic.com/images?q=tbn:ANd9GcQpYO_POCUsnP9wDdKVn06Cz7OyVCRr2olskl6SrQJl9IHpbD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08000"/>
            <a:ext cx="186690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t2.gstatic.com/images?q=tbn:ANd9GcQpYO_POCUsnP9wDdKVn06Cz7OyVCRr2olskl6SrQJl9IHpbD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60400"/>
            <a:ext cx="186690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t2.gstatic.com/images?q=tbn:ANd9GcQpYO_POCUsnP9wDdKVn06Cz7OyVCRr2olskl6SrQJl9IHpbD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12800"/>
            <a:ext cx="186690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t2.gstatic.com/images?q=tbn:ANd9GcQpYO_POCUsnP9wDdKVn06Cz7OyVCRr2olskl6SrQJl9IHpbDt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3225050" y="1091764"/>
            <a:ext cx="3709764" cy="209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t2.gstatic.com/images?q=tbn:ANd9GcRHW7vgoqegdH7C3DUMNl07tsfZlf1EN5MZ4W-_Mk1zQIZx0u5kT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-1971600"/>
            <a:ext cx="2781300" cy="8947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t2.gstatic.com/images?q=tbn:ANd9GcRHW7vgoqegdH7C3DUMNl07tsfZlf1EN5MZ4W-_Mk1zQIZx0u5kT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2950"/>
            <a:ext cx="1219200" cy="152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t2.gstatic.com/images?q=tbn:ANd9GcRHW7vgoqegdH7C3DUMNl07tsfZlf1EN5MZ4W-_Mk1zQIZx0u5kT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90550"/>
            <a:ext cx="1219200" cy="152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t2.gstatic.com/images?q=tbn:ANd9GcRHW7vgoqegdH7C3DUMNl07tsfZlf1EN5MZ4W-_Mk1zQIZx0u5kT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-438150"/>
            <a:ext cx="1219200" cy="152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://t2.gstatic.com/images?q=tbn:ANd9GcRHW7vgoqegdH7C3DUMNl07tsfZlf1EN5MZ4W-_Mk1zQIZx0u5kT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-285750"/>
            <a:ext cx="1219200" cy="152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://t2.gstatic.com/images?q=tbn:ANd9GcRHW7vgoqegdH7C3DUMNl07tsfZlf1EN5MZ4W-_Mk1zQIZx0u5kT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-133350"/>
            <a:ext cx="1219200" cy="152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://t2.gstatic.com/images?q=tbn:ANd9GcRHW7vgoqegdH7C3DUMNl07tsfZlf1EN5MZ4W-_Mk1zQIZx0u5kT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"/>
            <a:ext cx="1219200" cy="152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6" descr="http://t2.gstatic.com/images?q=tbn:ANd9GcRHW7vgoqegdH7C3DUMNl07tsfZlf1EN5MZ4W-_Mk1zQIZx0u5kT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758651" y="0"/>
            <a:ext cx="1219200" cy="152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http://t2.gstatic.com/images?q=tbn:ANd9GcRHW7vgoqegdH7C3DUMNl07tsfZlf1EN5MZ4W-_Mk1zQIZx0u5kT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1450"/>
            <a:ext cx="1219200" cy="152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hoek 2"/>
          <p:cNvSpPr/>
          <p:nvPr/>
        </p:nvSpPr>
        <p:spPr>
          <a:xfrm>
            <a:off x="3284916" y="3244334"/>
            <a:ext cx="27992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Vragen / opmerkingen?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685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ea typeface="ＭＳ Ｐゴシック" pitchFamily="1" charset="-128"/>
              </a:rPr>
              <a:t>Generalistische Basis GGZ</a:t>
            </a:r>
          </a:p>
          <a:p>
            <a:endParaRPr lang="nl-NL" dirty="0">
              <a:ea typeface="ＭＳ Ｐゴシック" pitchFamily="1" charset="-128"/>
            </a:endParaRPr>
          </a:p>
          <a:p>
            <a:pPr lvl="2"/>
            <a:r>
              <a:rPr lang="nl-NL" dirty="0" smtClean="0">
                <a:ea typeface="ＭＳ Ｐゴシック" pitchFamily="1" charset="-128"/>
              </a:rPr>
              <a:t> Huisartsenzorg + POH-GGZ</a:t>
            </a:r>
          </a:p>
          <a:p>
            <a:endParaRPr lang="nl-NL" dirty="0" smtClean="0">
              <a:ea typeface="ＭＳ Ｐゴシック" pitchFamily="1" charset="-128"/>
            </a:endParaRPr>
          </a:p>
          <a:p>
            <a:pPr lvl="2"/>
            <a:r>
              <a:rPr lang="nl-NL" dirty="0" smtClean="0">
                <a:ea typeface="ＭＳ Ｐゴシック" pitchFamily="1" charset="-128"/>
              </a:rPr>
              <a:t>Basis Generalistische GGZ</a:t>
            </a:r>
          </a:p>
          <a:p>
            <a:endParaRPr lang="nl-NL" dirty="0" smtClean="0">
              <a:ea typeface="ＭＳ Ｐゴシック" pitchFamily="1" charset="-128"/>
            </a:endParaRPr>
          </a:p>
          <a:p>
            <a:r>
              <a:rPr lang="nl-NL" dirty="0" smtClean="0">
                <a:ea typeface="ＭＳ Ｐゴシック" pitchFamily="1" charset="-128"/>
              </a:rPr>
              <a:t>Specialistische GGZ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ea typeface="+mj-ea"/>
              </a:rPr>
              <a:t>Nieuwe ordening</a:t>
            </a:r>
            <a:endParaRPr lang="nl-NL" dirty="0">
              <a:ea typeface="+mj-ea"/>
            </a:endParaRPr>
          </a:p>
        </p:txBody>
      </p:sp>
      <p:sp>
        <p:nvSpPr>
          <p:cNvPr id="16387" name="Tijdelijke aanduiding voor dianumm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4528D4FD-E987-45CF-BB68-FE357BA7DCC5}" type="slidenum">
              <a:rPr lang="en-US" sz="1000">
                <a:latin typeface="Lucida Sans Unicode" pitchFamily="34" charset="0"/>
              </a:rPr>
              <a:pPr eaLnBrk="1" hangingPunct="1"/>
              <a:t>3</a:t>
            </a:fld>
            <a:endParaRPr lang="en-US" sz="10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4525962"/>
          </a:xfrm>
        </p:spPr>
        <p:txBody>
          <a:bodyPr/>
          <a:lstStyle/>
          <a:p>
            <a:r>
              <a:rPr lang="nl-NL" dirty="0" smtClean="0"/>
              <a:t>Een betaalbare GGZ voor de toekomst.</a:t>
            </a:r>
          </a:p>
          <a:p>
            <a:pPr marL="109537" indent="0">
              <a:buNone/>
            </a:pPr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/>
              <a:t>zorg rond de patiënt </a:t>
            </a:r>
            <a:r>
              <a:rPr lang="nl-NL" dirty="0" smtClean="0"/>
              <a:t>wordt georganiseerd</a:t>
            </a:r>
            <a:r>
              <a:rPr lang="nl-NL" dirty="0"/>
              <a:t>, en niet de patiënt rond de zorg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De GGZ aanbieders passende en doelmatige zorg bieden. Dit niet alleen bij het begin maar gedurende de hele behandeling.</a:t>
            </a:r>
          </a:p>
          <a:p>
            <a:endParaRPr lang="nl-NL" dirty="0"/>
          </a:p>
          <a:p>
            <a:r>
              <a:rPr lang="nl-NL" dirty="0" smtClean="0"/>
              <a:t>Er verschuiving </a:t>
            </a:r>
            <a:r>
              <a:rPr lang="nl-NL" dirty="0"/>
              <a:t>van patiëntenstromen kan plaatsvinden.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Uitgangspunt </a:t>
            </a:r>
            <a:r>
              <a:rPr lang="nl-NL" sz="1400" dirty="0" smtClean="0"/>
              <a:t>(voorhangbrief  Schipper 17 mei 2013)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67F1D-8128-43E7-AB5C-F86747D38BB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066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Meer zwaardere problematiek in de Generalistische Basis </a:t>
            </a:r>
            <a:r>
              <a:rPr lang="nl-NL" dirty="0" smtClean="0"/>
              <a:t>GGZ behandelen.</a:t>
            </a:r>
            <a:endParaRPr lang="nl-NL" dirty="0"/>
          </a:p>
          <a:p>
            <a:r>
              <a:rPr lang="nl-NL" dirty="0" smtClean="0"/>
              <a:t>­Ook </a:t>
            </a:r>
            <a:r>
              <a:rPr lang="nl-NL" dirty="0"/>
              <a:t>stabiele chronische </a:t>
            </a:r>
            <a:r>
              <a:rPr lang="nl-NL" dirty="0" smtClean="0"/>
              <a:t>problematiek. In </a:t>
            </a:r>
            <a:r>
              <a:rPr lang="nl-NL" dirty="0"/>
              <a:t>principe worden deze patiënten door de </a:t>
            </a:r>
            <a:r>
              <a:rPr lang="nl-NL" dirty="0" smtClean="0"/>
              <a:t>gespecialiseerde </a:t>
            </a:r>
            <a:r>
              <a:rPr lang="nl-NL" dirty="0"/>
              <a:t>GGZ door middel van bijvoorbeeld ACT of FACT-­teams onder-­</a:t>
            </a:r>
          </a:p>
          <a:p>
            <a:pPr marL="109537" indent="0">
              <a:buNone/>
            </a:pPr>
            <a:r>
              <a:rPr lang="nl-NL" dirty="0" smtClean="0"/>
              <a:t>  </a:t>
            </a:r>
            <a:r>
              <a:rPr lang="nl-NL" dirty="0" err="1" smtClean="0"/>
              <a:t>steund</a:t>
            </a:r>
            <a:r>
              <a:rPr lang="nl-NL" dirty="0"/>
              <a:t>. In stabiele situaties kan een patiënt </a:t>
            </a:r>
            <a:r>
              <a:rPr lang="nl-NL" dirty="0" smtClean="0"/>
              <a:t>      echter </a:t>
            </a:r>
            <a:r>
              <a:rPr lang="nl-NL" dirty="0"/>
              <a:t>worden </a:t>
            </a:r>
            <a:r>
              <a:rPr lang="nl-NL" dirty="0" smtClean="0"/>
              <a:t>overgedragen </a:t>
            </a:r>
            <a:r>
              <a:rPr lang="nl-NL" dirty="0"/>
              <a:t>aan de huisarts of de generalistische Basis GGZ.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de bedoeling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67F1D-8128-43E7-AB5C-F86747D38BB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865380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Producten basis GGZ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nl-NL" b="1" dirty="0" smtClean="0"/>
              <a:t>Product 1</a:t>
            </a:r>
            <a:r>
              <a:rPr lang="nl-NL" dirty="0" smtClean="0"/>
              <a:t>: kort (lichte ernst)</a:t>
            </a:r>
            <a:br>
              <a:rPr lang="nl-NL" dirty="0" smtClean="0"/>
            </a:br>
            <a:r>
              <a:rPr lang="nl-NL" dirty="0" smtClean="0"/>
              <a:t>- enkelvoudig beeld: laag complex</a:t>
            </a:r>
          </a:p>
          <a:p>
            <a:pPr>
              <a:defRPr/>
            </a:pPr>
            <a:r>
              <a:rPr lang="nl-NL" b="1" dirty="0" smtClean="0"/>
              <a:t>Product 2</a:t>
            </a:r>
            <a:r>
              <a:rPr lang="nl-NL" dirty="0" smtClean="0"/>
              <a:t>: middel (matige ernst)</a:t>
            </a:r>
            <a:br>
              <a:rPr lang="nl-NL" dirty="0" smtClean="0"/>
            </a:br>
            <a:r>
              <a:rPr lang="nl-NL" dirty="0" smtClean="0"/>
              <a:t>- enkelvoudig beeld, laag complex met </a:t>
            </a:r>
            <a:r>
              <a:rPr lang="nl-NL" dirty="0" err="1" smtClean="0"/>
              <a:t>comorbiditeit</a:t>
            </a:r>
            <a:r>
              <a:rPr lang="nl-NL" dirty="0" smtClean="0"/>
              <a:t>.</a:t>
            </a:r>
          </a:p>
          <a:p>
            <a:pPr>
              <a:defRPr/>
            </a:pPr>
            <a:r>
              <a:rPr lang="nl-NL" b="1" dirty="0" smtClean="0"/>
              <a:t>Product 3</a:t>
            </a:r>
            <a:r>
              <a:rPr lang="nl-NL" dirty="0" smtClean="0"/>
              <a:t>: intensief (ernstig)</a:t>
            </a:r>
            <a:br>
              <a:rPr lang="nl-NL" dirty="0" smtClean="0"/>
            </a:br>
            <a:r>
              <a:rPr lang="nl-NL" dirty="0" smtClean="0"/>
              <a:t>- matig risico, enkelvoudig, laag complex met </a:t>
            </a:r>
            <a:r>
              <a:rPr lang="nl-NL" dirty="0" err="1" smtClean="0"/>
              <a:t>comorbiditeit</a:t>
            </a:r>
            <a:endParaRPr lang="nl-NL" dirty="0" smtClean="0"/>
          </a:p>
          <a:p>
            <a:pPr>
              <a:defRPr/>
            </a:pPr>
            <a:r>
              <a:rPr lang="nl-NL" b="1" dirty="0" smtClean="0"/>
              <a:t>Product 4: </a:t>
            </a:r>
            <a:r>
              <a:rPr lang="nl-NL" dirty="0" smtClean="0"/>
              <a:t>chronisch (risicogevoelig/ ernstig)</a:t>
            </a:r>
            <a:br>
              <a:rPr lang="nl-NL" dirty="0" smtClean="0"/>
            </a:br>
            <a:r>
              <a:rPr lang="nl-NL" dirty="0" smtClean="0"/>
              <a:t>- instabiele chronische problematiek</a:t>
            </a:r>
            <a:br>
              <a:rPr lang="nl-NL" dirty="0" smtClean="0"/>
            </a:br>
            <a:r>
              <a:rPr lang="nl-NL" dirty="0" smtClean="0"/>
              <a:t>- matig risico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7334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138"/>
            <a:ext cx="8401050" cy="4233862"/>
          </a:xfrm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Achterliggende gedachte:</a:t>
            </a:r>
          </a:p>
          <a:p>
            <a:pPr lvl="1" eaLnBrk="1" hangingPunct="1"/>
            <a:r>
              <a:rPr lang="nl-NL" smtClean="0">
                <a:ea typeface="ＭＳ Ｐゴシック" pitchFamily="1" charset="-128"/>
              </a:rPr>
              <a:t>Sterkere eerste lijn en ketengerichte aanpak dragen bij aan betere en betaalbare zorg voor patiënten met psychische en sociale problematiek. </a:t>
            </a:r>
          </a:p>
          <a:p>
            <a:pPr eaLnBrk="1" hangingPunct="1"/>
            <a:endParaRPr lang="nl-NL" sz="1800" smtClean="0">
              <a:ea typeface="ＭＳ Ｐゴシック" pitchFamily="1" charset="-128"/>
            </a:endParaRPr>
          </a:p>
          <a:p>
            <a:pPr eaLnBrk="1" hangingPunct="1"/>
            <a:r>
              <a:rPr lang="nl-NL" smtClean="0">
                <a:ea typeface="ＭＳ Ｐゴシック" pitchFamily="1" charset="-128"/>
              </a:rPr>
              <a:t>Vicino: van pilot naar keten</a:t>
            </a:r>
          </a:p>
          <a:p>
            <a:pPr lvl="1" eaLnBrk="1" hangingPunct="1"/>
            <a:r>
              <a:rPr lang="nl-NL" smtClean="0">
                <a:ea typeface="ＭＳ Ｐゴシック" pitchFamily="1" charset="-128"/>
              </a:rPr>
              <a:t>Ervaringen pilot 2 jaar: meerwaarde voor patiënt / huisarts.</a:t>
            </a:r>
          </a:p>
          <a:p>
            <a:pPr lvl="1" eaLnBrk="1" hangingPunct="1"/>
            <a:r>
              <a:rPr lang="nl-NL" smtClean="0">
                <a:ea typeface="ＭＳ Ｐゴシック" pitchFamily="1" charset="-128"/>
              </a:rPr>
              <a:t>1 januari 2012 Vicino BV opgericht. Deelname 70% van alle huisartsen praktijken per 2015.</a:t>
            </a:r>
          </a:p>
          <a:p>
            <a:pPr lvl="1" eaLnBrk="1" hangingPunct="1"/>
            <a:r>
              <a:rPr lang="nl-NL" smtClean="0">
                <a:ea typeface="ＭＳ Ｐゴシック" pitchFamily="1" charset="-128"/>
              </a:rPr>
              <a:t>Steun van de zorgverzekeraar.</a:t>
            </a:r>
          </a:p>
          <a:p>
            <a:pPr lvl="1" eaLnBrk="1" hangingPunct="1"/>
            <a:endParaRPr lang="nl-NL" smtClean="0">
              <a:ea typeface="ＭＳ Ｐゴシック" pitchFamily="1" charset="-128"/>
            </a:endParaRPr>
          </a:p>
          <a:p>
            <a:pPr lvl="1" eaLnBrk="1" hangingPunct="1"/>
            <a:endParaRPr lang="en-US" smtClean="0">
              <a:ea typeface="ＭＳ Ｐゴシック" pitchFamily="1" charset="-128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Vicino</a:t>
            </a:r>
            <a:r>
              <a:rPr lang="en-US" smtClean="0">
                <a:ea typeface="+mj-ea"/>
              </a:rPr>
              <a:t> </a:t>
            </a:r>
            <a:endParaRPr lang="en-US" dirty="0">
              <a:ea typeface="+mj-ea"/>
            </a:endParaRPr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4357F694-7590-40E1-8BCA-2CDB511860A8}" type="slidenum">
              <a:rPr lang="en-US" sz="1000">
                <a:latin typeface="Lucida Sans Unicode" pitchFamily="34" charset="0"/>
              </a:rPr>
              <a:pPr eaLnBrk="1" hangingPunct="1"/>
              <a:t>7</a:t>
            </a:fld>
            <a:endParaRPr lang="en-US" sz="10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nl-NL" smtClean="0">
                <a:effectLst/>
                <a:ea typeface="+mj-ea"/>
              </a:rPr>
              <a:t>NZA innovatieregel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nl-NL" dirty="0" smtClean="0">
                <a:ea typeface="ＭＳ Ｐゴシック" pitchFamily="1" charset="-128"/>
              </a:rPr>
              <a:t>Gezamenlijk met de zorgverzekeraar aanvraag voor financiering ingediend.</a:t>
            </a:r>
          </a:p>
          <a:p>
            <a:endParaRPr lang="nl-NL" dirty="0" smtClean="0">
              <a:ea typeface="ＭＳ Ｐゴシック" pitchFamily="1" charset="-128"/>
            </a:endParaRPr>
          </a:p>
          <a:p>
            <a:r>
              <a:rPr lang="nl-NL" dirty="0" smtClean="0">
                <a:ea typeface="ＭＳ Ｐゴシック" pitchFamily="1" charset="-128"/>
              </a:rPr>
              <a:t>Financiering voor de periode van 3 jaar</a:t>
            </a:r>
          </a:p>
          <a:p>
            <a:endParaRPr lang="nl-NL" dirty="0" smtClean="0">
              <a:ea typeface="ＭＳ Ｐゴシック" pitchFamily="1" charset="-128"/>
            </a:endParaRPr>
          </a:p>
          <a:p>
            <a:r>
              <a:rPr lang="nl-NL" dirty="0" smtClean="0">
                <a:ea typeface="ＭＳ Ｐゴシック" pitchFamily="1" charset="-128"/>
              </a:rPr>
              <a:t>POH-GGZ middelen en substitutie van 2</a:t>
            </a:r>
            <a:r>
              <a:rPr lang="nl-NL" baseline="30000" dirty="0" smtClean="0">
                <a:ea typeface="ＭＳ Ｐゴシック" pitchFamily="1" charset="-128"/>
              </a:rPr>
              <a:t>e</a:t>
            </a:r>
            <a:r>
              <a:rPr lang="nl-NL" dirty="0" smtClean="0">
                <a:ea typeface="ＭＳ Ｐゴシック" pitchFamily="1" charset="-128"/>
              </a:rPr>
              <a:t> </a:t>
            </a:r>
            <a:r>
              <a:rPr lang="nl-NL" dirty="0" err="1" smtClean="0">
                <a:ea typeface="ＭＳ Ｐゴシック" pitchFamily="1" charset="-128"/>
              </a:rPr>
              <a:t>lijns</a:t>
            </a:r>
            <a:r>
              <a:rPr lang="nl-NL" dirty="0" smtClean="0">
                <a:ea typeface="ＭＳ Ｐゴシック" pitchFamily="1" charset="-128"/>
              </a:rPr>
              <a:t> budget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  <a:defRPr/>
            </a:pPr>
            <a:endParaRPr lang="nl-NL" sz="2800" dirty="0" smtClean="0">
              <a:ea typeface="+mn-ea"/>
            </a:endParaRPr>
          </a:p>
          <a:p>
            <a:pPr marL="623887" indent="-514350">
              <a:buFont typeface="+mj-lt"/>
              <a:buAutoNum type="arabicPeriod"/>
              <a:defRPr/>
            </a:pPr>
            <a:endParaRPr lang="nl-NL" sz="2800" dirty="0" smtClean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73125" y="2667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 smtClean="0">
                <a:ea typeface="+mj-ea"/>
              </a:rPr>
              <a:t> De huisartsenpraktijk</a:t>
            </a:r>
            <a:endParaRPr lang="en-US" dirty="0">
              <a:ea typeface="+mj-ea"/>
            </a:endParaRPr>
          </a:p>
        </p:txBody>
      </p:sp>
      <p:sp>
        <p:nvSpPr>
          <p:cNvPr id="20483" name="Tijdelijke aanduiding voor dianumm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/>
            <a:fld id="{5FE462C0-DB3F-48CD-B50A-F5F52686BCEF}" type="slidenum">
              <a:rPr lang="en-US" sz="1000">
                <a:latin typeface="Lucida Sans Unicode" pitchFamily="34" charset="0"/>
              </a:rPr>
              <a:pPr eaLnBrk="1" hangingPunct="1"/>
              <a:t>9</a:t>
            </a:fld>
            <a:endParaRPr lang="en-US" sz="1000">
              <a:latin typeface="Lucida Sans Unicode" pitchFamily="34" charset="0"/>
            </a:endParaRPr>
          </a:p>
        </p:txBody>
      </p:sp>
      <p:pic>
        <p:nvPicPr>
          <p:cNvPr id="20484" name="Picture 2" descr="http://www.vugts.nu/uploads/watmakenwij/big/huisartsenpraktijk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 l="14999" t="20000" r="15999" b="15999"/>
          <a:stretch>
            <a:fillRect/>
          </a:stretch>
        </p:blipFill>
        <p:spPr bwMode="auto">
          <a:xfrm>
            <a:off x="1571625" y="1571625"/>
            <a:ext cx="5853113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2866</TotalTime>
  <Words>1114</Words>
  <Application>Microsoft Macintosh PowerPoint</Application>
  <PresentationFormat>Diavoorstelling (4:3)</PresentationFormat>
  <Paragraphs>192</Paragraphs>
  <Slides>24</Slides>
  <Notes>7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Concours</vt:lpstr>
      <vt:lpstr>Dia 1</vt:lpstr>
      <vt:lpstr>Dia 2</vt:lpstr>
      <vt:lpstr>Nieuwe ordening</vt:lpstr>
      <vt:lpstr>Uitgangspunt (voorhangbrief  Schipper 17 mei 2013)</vt:lpstr>
      <vt:lpstr>Wat is de bedoeling</vt:lpstr>
      <vt:lpstr>Producten basis GGZ</vt:lpstr>
      <vt:lpstr>Vicino </vt:lpstr>
      <vt:lpstr>NZA innovatieregel</vt:lpstr>
      <vt:lpstr> De huisartsenpraktijk</vt:lpstr>
      <vt:lpstr>Visie Vicino</vt:lpstr>
      <vt:lpstr>Keten in de basis GGZ</vt:lpstr>
      <vt:lpstr> Kernbegrippen Vicino</vt:lpstr>
      <vt:lpstr> Doelgroepen Vicino</vt:lpstr>
      <vt:lpstr> Doelgroepen Vicino</vt:lpstr>
      <vt:lpstr> Vicino in werking</vt:lpstr>
      <vt:lpstr>screening</vt:lpstr>
      <vt:lpstr>Trajecten POH GGZ in Vicino</vt:lpstr>
      <vt:lpstr>FACT op weg naar... Vicino</vt:lpstr>
      <vt:lpstr>uitstroom criteria 1</vt:lpstr>
      <vt:lpstr>Uitstroom criteria 2</vt:lpstr>
      <vt:lpstr>Resultaat 2012</vt:lpstr>
      <vt:lpstr>Vicino een innovatief totaalpakket </vt:lpstr>
      <vt:lpstr>Vragen / opmerkingen?</vt:lpstr>
      <vt:lpstr>Dia 24</vt:lpstr>
    </vt:vector>
  </TitlesOfParts>
  <Company>Diazon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Administrator</dc:creator>
  <cp:lastModifiedBy>Karin Bonouvrie</cp:lastModifiedBy>
  <cp:revision>242</cp:revision>
  <dcterms:created xsi:type="dcterms:W3CDTF">2013-06-23T15:22:32Z</dcterms:created>
  <dcterms:modified xsi:type="dcterms:W3CDTF">2013-06-23T15:22:54Z</dcterms:modified>
</cp:coreProperties>
</file>