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0" r:id="rId3"/>
    <p:sldId id="277" r:id="rId4"/>
    <p:sldId id="278" r:id="rId5"/>
    <p:sldId id="279" r:id="rId6"/>
    <p:sldId id="280" r:id="rId7"/>
    <p:sldId id="281" r:id="rId8"/>
    <p:sldId id="282" r:id="rId9"/>
  </p:sldIdLst>
  <p:sldSz cx="9144000" cy="6858000" type="screen4x3"/>
  <p:notesSz cx="6797675" cy="9926638"/>
  <p:defaultTextStyle>
    <a:defPPr>
      <a:defRPr lang="en-GB"/>
    </a:defPPr>
    <a:lvl1pPr algn="l" defTabSz="449263" rtl="0" eaLnBrk="0" fontAlgn="base" hangingPunct="0">
      <a:lnSpc>
        <a:spcPct val="40000"/>
      </a:lnSpc>
      <a:spcBef>
        <a:spcPct val="0"/>
      </a:spcBef>
      <a:spcAft>
        <a:spcPct val="0"/>
      </a:spcAft>
      <a:buClr>
        <a:srgbClr val="000000"/>
      </a:buClr>
      <a:buSzPct val="100000"/>
      <a:buFont typeface="Swift" pitchFamily="34" charset="0"/>
      <a:defRPr sz="2400" kern="1200">
        <a:solidFill>
          <a:schemeClr val="bg1"/>
        </a:solidFill>
        <a:latin typeface="Swift" pitchFamily="34" charset="0"/>
        <a:ea typeface="+mn-ea"/>
        <a:cs typeface="+mn-cs"/>
      </a:defRPr>
    </a:lvl1pPr>
    <a:lvl2pPr marL="457200" algn="l" defTabSz="449263" rtl="0" eaLnBrk="0" fontAlgn="base" hangingPunct="0">
      <a:lnSpc>
        <a:spcPct val="40000"/>
      </a:lnSpc>
      <a:spcBef>
        <a:spcPct val="0"/>
      </a:spcBef>
      <a:spcAft>
        <a:spcPct val="0"/>
      </a:spcAft>
      <a:buClr>
        <a:srgbClr val="000000"/>
      </a:buClr>
      <a:buSzPct val="100000"/>
      <a:buFont typeface="Swift" pitchFamily="34" charset="0"/>
      <a:defRPr sz="2400" kern="1200">
        <a:solidFill>
          <a:schemeClr val="bg1"/>
        </a:solidFill>
        <a:latin typeface="Swift" pitchFamily="34" charset="0"/>
        <a:ea typeface="+mn-ea"/>
        <a:cs typeface="+mn-cs"/>
      </a:defRPr>
    </a:lvl2pPr>
    <a:lvl3pPr marL="914400" algn="l" defTabSz="449263" rtl="0" eaLnBrk="0" fontAlgn="base" hangingPunct="0">
      <a:lnSpc>
        <a:spcPct val="40000"/>
      </a:lnSpc>
      <a:spcBef>
        <a:spcPct val="0"/>
      </a:spcBef>
      <a:spcAft>
        <a:spcPct val="0"/>
      </a:spcAft>
      <a:buClr>
        <a:srgbClr val="000000"/>
      </a:buClr>
      <a:buSzPct val="100000"/>
      <a:buFont typeface="Swift" pitchFamily="34" charset="0"/>
      <a:defRPr sz="2400" kern="1200">
        <a:solidFill>
          <a:schemeClr val="bg1"/>
        </a:solidFill>
        <a:latin typeface="Swift" pitchFamily="34" charset="0"/>
        <a:ea typeface="+mn-ea"/>
        <a:cs typeface="+mn-cs"/>
      </a:defRPr>
    </a:lvl3pPr>
    <a:lvl4pPr marL="1371600" algn="l" defTabSz="449263" rtl="0" eaLnBrk="0" fontAlgn="base" hangingPunct="0">
      <a:lnSpc>
        <a:spcPct val="40000"/>
      </a:lnSpc>
      <a:spcBef>
        <a:spcPct val="0"/>
      </a:spcBef>
      <a:spcAft>
        <a:spcPct val="0"/>
      </a:spcAft>
      <a:buClr>
        <a:srgbClr val="000000"/>
      </a:buClr>
      <a:buSzPct val="100000"/>
      <a:buFont typeface="Swift" pitchFamily="34" charset="0"/>
      <a:defRPr sz="2400" kern="1200">
        <a:solidFill>
          <a:schemeClr val="bg1"/>
        </a:solidFill>
        <a:latin typeface="Swift" pitchFamily="34" charset="0"/>
        <a:ea typeface="+mn-ea"/>
        <a:cs typeface="+mn-cs"/>
      </a:defRPr>
    </a:lvl4pPr>
    <a:lvl5pPr marL="1828800" algn="l" defTabSz="449263" rtl="0" eaLnBrk="0" fontAlgn="base" hangingPunct="0">
      <a:lnSpc>
        <a:spcPct val="40000"/>
      </a:lnSpc>
      <a:spcBef>
        <a:spcPct val="0"/>
      </a:spcBef>
      <a:spcAft>
        <a:spcPct val="0"/>
      </a:spcAft>
      <a:buClr>
        <a:srgbClr val="000000"/>
      </a:buClr>
      <a:buSzPct val="100000"/>
      <a:buFont typeface="Swift" pitchFamily="34" charset="0"/>
      <a:defRPr sz="2400" kern="1200">
        <a:solidFill>
          <a:schemeClr val="bg1"/>
        </a:solidFill>
        <a:latin typeface="Swift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Swift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Swift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Swift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Swift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696" y="-12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endParaRPr lang="nl-NL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endParaRPr lang="nl-NL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endParaRPr lang="nl-NL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0CE1BA1E-B04E-4CBC-8591-2A8BB9D4CD9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3027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053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9253538" y="-6188075"/>
            <a:ext cx="18508663" cy="1388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4875"/>
            <a:ext cx="5430838" cy="446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281552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2124075" y="754063"/>
            <a:ext cx="25495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71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79450" y="4714875"/>
            <a:ext cx="5432425" cy="4467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2124075" y="754063"/>
            <a:ext cx="25495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37891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4875"/>
            <a:ext cx="5432425" cy="4467225"/>
          </a:xfrm>
          <a:noFill/>
          <a:ln/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2124075" y="754063"/>
            <a:ext cx="25495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37891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4875"/>
            <a:ext cx="5432425" cy="4467225"/>
          </a:xfrm>
          <a:noFill/>
          <a:ln/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2124075" y="754063"/>
            <a:ext cx="25495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37891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4875"/>
            <a:ext cx="5432425" cy="4467225"/>
          </a:xfrm>
          <a:noFill/>
          <a:ln/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2124075" y="754063"/>
            <a:ext cx="25495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37891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4875"/>
            <a:ext cx="5432425" cy="4467225"/>
          </a:xfrm>
          <a:noFill/>
          <a:ln/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2124075" y="754063"/>
            <a:ext cx="25495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37891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4875"/>
            <a:ext cx="5432425" cy="4467225"/>
          </a:xfrm>
          <a:noFill/>
          <a:ln/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2124075" y="754063"/>
            <a:ext cx="25495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37891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4875"/>
            <a:ext cx="5432425" cy="4467225"/>
          </a:xfrm>
          <a:noFill/>
          <a:ln/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2124075" y="754063"/>
            <a:ext cx="2549525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37891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4875"/>
            <a:ext cx="5432425" cy="4467225"/>
          </a:xfrm>
          <a:noFill/>
          <a:ln/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47E5997-A8B9-4142-88B4-9F96B0377C0C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497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5E701D8-D79E-4A47-8FBE-54E7BB336637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1434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0338" y="463550"/>
            <a:ext cx="1939925" cy="5630863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463550"/>
            <a:ext cx="5672138" cy="5630863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8BE8E21-4B49-449D-BB86-551376D83B30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75135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463550"/>
            <a:ext cx="7764463" cy="14271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0"/>
          </p:nvPr>
        </p:nvSpPr>
        <p:spPr>
          <a:xfrm>
            <a:off x="685800" y="6248400"/>
            <a:ext cx="1897063" cy="449263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idx="11"/>
          </p:nvPr>
        </p:nvSpPr>
        <p:spPr>
          <a:xfrm>
            <a:off x="3124200" y="6248400"/>
            <a:ext cx="2887663" cy="449263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idx="12"/>
          </p:nvPr>
        </p:nvSpPr>
        <p:spPr>
          <a:xfrm>
            <a:off x="6553200" y="6248400"/>
            <a:ext cx="1897063" cy="449263"/>
          </a:xfrm>
        </p:spPr>
        <p:txBody>
          <a:bodyPr/>
          <a:lstStyle>
            <a:lvl1pPr>
              <a:defRPr/>
            </a:lvl1pPr>
          </a:lstStyle>
          <a:p>
            <a:fld id="{ED45011C-77A2-4DB4-BEC5-32CD9A1C2C62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4033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EC0321D-7E7B-4600-937E-299F42E7F5A0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34605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F92D7EA-000D-4DBD-AD0B-A84A0A67CAA6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8303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5238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3438" y="1981200"/>
            <a:ext cx="3806825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F707B4A-C797-4F56-9EE1-A8ACDE8DD004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02223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1478A70-2532-4F70-A726-B942A5E0470C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8356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A80B9D9-548C-47D7-BC13-771B4F208A7A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1681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34304AD-0B66-4943-A3B8-4D46E6352796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71798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985BC52-248E-4F90-9AE6-06B551A94CE3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65904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1FA0500-1ED5-4FBE-A58D-682759C31E97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76983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3550"/>
            <a:ext cx="7764463" cy="142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6446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8970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80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876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80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8970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80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fld id="{7D0B0665-E18E-4798-BFD7-D8AF2B6A120E}" type="slidenum">
              <a:rPr lang="en-GB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fontAlgn="base">
        <a:lnSpc>
          <a:spcPct val="4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Swift" pitchFamily="34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fontAlgn="base">
        <a:lnSpc>
          <a:spcPct val="4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Swift" pitchFamily="34" charset="0"/>
        <a:defRPr sz="4400">
          <a:solidFill>
            <a:srgbClr val="000000"/>
          </a:solidFill>
          <a:latin typeface="Swift" pitchFamily="34" charset="0"/>
        </a:defRPr>
      </a:lvl2pPr>
      <a:lvl3pPr algn="ctr" defTabSz="449263" rtl="0" fontAlgn="base">
        <a:lnSpc>
          <a:spcPct val="4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Swift" pitchFamily="34" charset="0"/>
        <a:defRPr sz="4400">
          <a:solidFill>
            <a:srgbClr val="000000"/>
          </a:solidFill>
          <a:latin typeface="Swift" pitchFamily="34" charset="0"/>
        </a:defRPr>
      </a:lvl3pPr>
      <a:lvl4pPr algn="ctr" defTabSz="449263" rtl="0" fontAlgn="base">
        <a:lnSpc>
          <a:spcPct val="4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Swift" pitchFamily="34" charset="0"/>
        <a:defRPr sz="4400">
          <a:solidFill>
            <a:srgbClr val="000000"/>
          </a:solidFill>
          <a:latin typeface="Swift" pitchFamily="34" charset="0"/>
        </a:defRPr>
      </a:lvl4pPr>
      <a:lvl5pPr algn="ctr" defTabSz="449263" rtl="0" fontAlgn="base">
        <a:lnSpc>
          <a:spcPct val="4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Swift" pitchFamily="34" charset="0"/>
        <a:defRPr sz="4400">
          <a:solidFill>
            <a:srgbClr val="000000"/>
          </a:solidFill>
          <a:latin typeface="Swift" pitchFamily="34" charset="0"/>
        </a:defRPr>
      </a:lvl5pPr>
      <a:lvl6pPr marL="457200" algn="ctr" defTabSz="449263" rtl="0" fontAlgn="base">
        <a:lnSpc>
          <a:spcPct val="4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Swift" pitchFamily="34" charset="0"/>
        <a:defRPr sz="4400">
          <a:solidFill>
            <a:srgbClr val="000000"/>
          </a:solidFill>
          <a:latin typeface="Swift" pitchFamily="34" charset="0"/>
        </a:defRPr>
      </a:lvl6pPr>
      <a:lvl7pPr marL="914400" algn="ctr" defTabSz="449263" rtl="0" fontAlgn="base">
        <a:lnSpc>
          <a:spcPct val="4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Swift" pitchFamily="34" charset="0"/>
        <a:defRPr sz="4400">
          <a:solidFill>
            <a:srgbClr val="000000"/>
          </a:solidFill>
          <a:latin typeface="Swift" pitchFamily="34" charset="0"/>
        </a:defRPr>
      </a:lvl7pPr>
      <a:lvl8pPr marL="1371600" algn="ctr" defTabSz="449263" rtl="0" fontAlgn="base">
        <a:lnSpc>
          <a:spcPct val="4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Swift" pitchFamily="34" charset="0"/>
        <a:defRPr sz="4400">
          <a:solidFill>
            <a:srgbClr val="000000"/>
          </a:solidFill>
          <a:latin typeface="Swift" pitchFamily="34" charset="0"/>
        </a:defRPr>
      </a:lvl8pPr>
      <a:lvl9pPr marL="1828800" algn="ctr" defTabSz="449263" rtl="0" fontAlgn="base">
        <a:lnSpc>
          <a:spcPct val="4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Swift" pitchFamily="34" charset="0"/>
        <a:defRPr sz="4400">
          <a:solidFill>
            <a:srgbClr val="000000"/>
          </a:solidFill>
          <a:latin typeface="Swift" pitchFamily="34" charset="0"/>
        </a:defRPr>
      </a:lvl9pPr>
    </p:titleStyle>
    <p:bodyStyle>
      <a:lvl1pPr marL="334963" indent="-334963" algn="l" defTabSz="449263" rtl="0" fontAlgn="base">
        <a:lnSpc>
          <a:spcPct val="40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Swift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5013" indent="-277813" algn="l" defTabSz="449263" rtl="0" fontAlgn="base">
        <a:lnSpc>
          <a:spcPct val="40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Swift" pitchFamily="34" charset="0"/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fontAlgn="base">
        <a:lnSpc>
          <a:spcPct val="40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Swift" pitchFamily="34" charset="0"/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fontAlgn="base">
        <a:lnSpc>
          <a:spcPct val="4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Swift" pitchFamily="34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fontAlgn="base">
        <a:lnSpc>
          <a:spcPct val="4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Swift" pitchFamily="34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fontAlgn="base">
        <a:lnSpc>
          <a:spcPct val="4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Swift" pitchFamily="34" charset="0"/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fontAlgn="base">
        <a:lnSpc>
          <a:spcPct val="4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Swift" pitchFamily="34" charset="0"/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fontAlgn="base">
        <a:lnSpc>
          <a:spcPct val="4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Swift" pitchFamily="34" charset="0"/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fontAlgn="base">
        <a:lnSpc>
          <a:spcPct val="4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Swift" pitchFamily="34" charset="0"/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60363" y="1916113"/>
            <a:ext cx="5580062" cy="3817143"/>
          </a:xfrm>
          <a:ln/>
        </p:spPr>
        <p:txBody>
          <a:bodyPr lIns="0" tIns="0" rIns="0" bIns="0"/>
          <a:lstStyle/>
          <a:p>
            <a:pPr>
              <a:lnSpc>
                <a:spcPct val="8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l-NL" sz="3200" dirty="0" smtClean="0">
                <a:solidFill>
                  <a:srgbClr val="FFFFFF"/>
                </a:solidFill>
              </a:rPr>
              <a:t/>
            </a:r>
            <a:br>
              <a:rPr lang="nl-NL" sz="3200" dirty="0" smtClean="0">
                <a:solidFill>
                  <a:srgbClr val="FFFFFF"/>
                </a:solidFill>
              </a:rPr>
            </a:br>
            <a:r>
              <a:rPr lang="nl-NL" sz="3600" dirty="0">
                <a:solidFill>
                  <a:srgbClr val="FFFFFF"/>
                </a:solidFill>
              </a:rPr>
              <a:t/>
            </a:r>
            <a:br>
              <a:rPr lang="nl-NL" sz="3600" dirty="0">
                <a:solidFill>
                  <a:srgbClr val="FFFFFF"/>
                </a:solidFill>
              </a:rPr>
            </a:br>
            <a:r>
              <a:rPr lang="nl-NL" sz="3600" dirty="0" smtClean="0">
                <a:solidFill>
                  <a:srgbClr val="FFFFFF"/>
                </a:solidFill>
              </a:rPr>
              <a:t>Gemeente Zeewolde</a:t>
            </a:r>
            <a:br>
              <a:rPr lang="nl-NL" sz="3600" dirty="0" smtClean="0">
                <a:solidFill>
                  <a:srgbClr val="FFFFFF"/>
                </a:solidFill>
              </a:rPr>
            </a:br>
            <a:r>
              <a:rPr lang="nl-NL" sz="3600" dirty="0" smtClean="0">
                <a:solidFill>
                  <a:srgbClr val="FFFFFF"/>
                </a:solidFill>
              </a:rPr>
              <a:t>Transitie en transformatie</a:t>
            </a:r>
            <a:br>
              <a:rPr lang="nl-NL" sz="3600" dirty="0" smtClean="0">
                <a:solidFill>
                  <a:srgbClr val="FFFFFF"/>
                </a:solidFill>
              </a:rPr>
            </a:br>
            <a:r>
              <a:rPr lang="nl-NL" sz="1600" dirty="0" smtClean="0">
                <a:solidFill>
                  <a:srgbClr val="FFFFFF"/>
                </a:solidFill>
              </a:rPr>
              <a:t/>
            </a:r>
            <a:br>
              <a:rPr lang="nl-NL" sz="1600" dirty="0" smtClean="0">
                <a:solidFill>
                  <a:srgbClr val="FFFFFF"/>
                </a:solidFill>
              </a:rPr>
            </a:br>
            <a:r>
              <a:rPr lang="nl-NL" sz="1600" dirty="0">
                <a:solidFill>
                  <a:srgbClr val="FFFFFF"/>
                </a:solidFill>
              </a:rPr>
              <a:t/>
            </a:r>
            <a:br>
              <a:rPr lang="nl-NL" sz="1600" dirty="0">
                <a:solidFill>
                  <a:srgbClr val="FFFFFF"/>
                </a:solidFill>
              </a:rPr>
            </a:br>
            <a:r>
              <a:rPr lang="nl-NL" sz="1600" dirty="0" smtClean="0">
                <a:solidFill>
                  <a:srgbClr val="FFFFFF"/>
                </a:solidFill>
              </a:rPr>
              <a:t/>
            </a:r>
            <a:br>
              <a:rPr lang="nl-NL" sz="1600" dirty="0" smtClean="0">
                <a:solidFill>
                  <a:srgbClr val="FFFFFF"/>
                </a:solidFill>
              </a:rPr>
            </a:br>
            <a:r>
              <a:rPr lang="nl-NL" sz="1600" dirty="0">
                <a:solidFill>
                  <a:srgbClr val="FFFFFF"/>
                </a:solidFill>
              </a:rPr>
              <a:t/>
            </a:r>
            <a:br>
              <a:rPr lang="nl-NL" sz="1600" dirty="0">
                <a:solidFill>
                  <a:srgbClr val="FFFFFF"/>
                </a:solidFill>
              </a:rPr>
            </a:br>
            <a:r>
              <a:rPr lang="nl-NL" sz="1600" dirty="0">
                <a:solidFill>
                  <a:srgbClr val="FFFFFF"/>
                </a:solidFill>
              </a:rPr>
              <a:t/>
            </a:r>
            <a:br>
              <a:rPr lang="nl-NL" sz="1600" dirty="0">
                <a:solidFill>
                  <a:srgbClr val="FFFFFF"/>
                </a:solidFill>
              </a:rPr>
            </a:br>
            <a:r>
              <a:rPr lang="nl-NL" sz="1800" dirty="0" smtClean="0">
                <a:solidFill>
                  <a:srgbClr val="FFFFFF"/>
                </a:solidFill>
              </a:rPr>
              <a:t>Michel Simon, Transitie Jeugd</a:t>
            </a:r>
            <a:br>
              <a:rPr lang="nl-NL" sz="1800" dirty="0" smtClean="0">
                <a:solidFill>
                  <a:srgbClr val="FFFFFF"/>
                </a:solidFill>
              </a:rPr>
            </a:br>
            <a:r>
              <a:rPr lang="nl-NL" sz="1800" dirty="0" err="1" smtClean="0">
                <a:solidFill>
                  <a:srgbClr val="FFFFFF"/>
                </a:solidFill>
              </a:rPr>
              <a:t>Marinka</a:t>
            </a:r>
            <a:r>
              <a:rPr lang="nl-NL" sz="1800" dirty="0" smtClean="0">
                <a:solidFill>
                  <a:srgbClr val="FFFFFF"/>
                </a:solidFill>
              </a:rPr>
              <a:t> Pastoor, Coördinator decentralisaties</a:t>
            </a:r>
            <a:r>
              <a:rPr lang="nl-NL" sz="1600" dirty="0" smtClean="0">
                <a:solidFill>
                  <a:srgbClr val="FFFFFF"/>
                </a:solidFill>
              </a:rPr>
              <a:t/>
            </a:r>
            <a:br>
              <a:rPr lang="nl-NL" sz="1600" dirty="0" smtClean="0">
                <a:solidFill>
                  <a:srgbClr val="FFFFFF"/>
                </a:solidFill>
              </a:rPr>
            </a:br>
            <a:r>
              <a:rPr lang="nl-NL" sz="1600" dirty="0">
                <a:solidFill>
                  <a:srgbClr val="FFFFFF"/>
                </a:solidFill>
              </a:rPr>
              <a:t/>
            </a:r>
            <a:br>
              <a:rPr lang="nl-NL" sz="1600" dirty="0">
                <a:solidFill>
                  <a:srgbClr val="FFFFFF"/>
                </a:solidFill>
              </a:rPr>
            </a:br>
            <a:endParaRPr lang="en-GB" sz="1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6867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1412776"/>
            <a:ext cx="7630616" cy="4896544"/>
          </a:xfrm>
          <a:ln/>
        </p:spPr>
        <p:txBody>
          <a:bodyPr lIns="0" tIns="0" rIns="0" bIns="0" anchor="t"/>
          <a:lstStyle/>
          <a:p>
            <a:pPr algn="l">
              <a:lnSpc>
                <a:spcPct val="83000"/>
              </a:lnSpc>
              <a:spcBef>
                <a:spcPts val="8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200" dirty="0" err="1" smtClean="0">
                <a:solidFill>
                  <a:srgbClr val="808080"/>
                </a:solidFill>
              </a:rPr>
              <a:t>Zeewolde</a:t>
            </a:r>
            <a:r>
              <a:rPr lang="en-GB" sz="3200" dirty="0" smtClean="0">
                <a:solidFill>
                  <a:srgbClr val="808080"/>
                </a:solidFill>
              </a:rPr>
              <a:t>, </a:t>
            </a:r>
            <a:r>
              <a:rPr lang="en-GB" sz="3200" dirty="0" err="1" smtClean="0">
                <a:solidFill>
                  <a:srgbClr val="808080"/>
                </a:solidFill>
              </a:rPr>
              <a:t>kleine</a:t>
            </a:r>
            <a:r>
              <a:rPr lang="en-GB" sz="3200" dirty="0" smtClean="0">
                <a:solidFill>
                  <a:srgbClr val="808080"/>
                </a:solidFill>
              </a:rPr>
              <a:t> </a:t>
            </a:r>
            <a:r>
              <a:rPr lang="en-GB" sz="3200" dirty="0" err="1" smtClean="0">
                <a:solidFill>
                  <a:srgbClr val="808080"/>
                </a:solidFill>
              </a:rPr>
              <a:t>gemeente</a:t>
            </a:r>
            <a:endParaRPr lang="en-GB" sz="3200" dirty="0" smtClean="0">
              <a:solidFill>
                <a:srgbClr val="808080"/>
              </a:solidFill>
            </a:endParaRPr>
          </a:p>
          <a:p>
            <a:pPr algn="l">
              <a:lnSpc>
                <a:spcPct val="83000"/>
              </a:lnSpc>
              <a:spcBef>
                <a:spcPts val="8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000" dirty="0">
              <a:solidFill>
                <a:srgbClr val="808080"/>
              </a:solidFill>
            </a:endParaRPr>
          </a:p>
          <a:p>
            <a:pPr marL="457200" indent="-457200" algn="l">
              <a:lnSpc>
                <a:spcPct val="83000"/>
              </a:lnSpc>
              <a:spcBef>
                <a:spcPts val="800"/>
              </a:spcBef>
              <a:buClr>
                <a:schemeClr val="bg2"/>
              </a:buClr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err="1" smtClean="0">
                <a:solidFill>
                  <a:srgbClr val="808080"/>
                </a:solidFill>
              </a:rPr>
              <a:t>Flevolandse</a:t>
            </a:r>
            <a:r>
              <a:rPr lang="en-GB" sz="2400" dirty="0" smtClean="0">
                <a:solidFill>
                  <a:srgbClr val="808080"/>
                </a:solidFill>
              </a:rPr>
              <a:t> </a:t>
            </a:r>
            <a:r>
              <a:rPr lang="en-GB" sz="2400" dirty="0" err="1" smtClean="0">
                <a:solidFill>
                  <a:srgbClr val="808080"/>
                </a:solidFill>
              </a:rPr>
              <a:t>gemeente</a:t>
            </a:r>
            <a:r>
              <a:rPr lang="en-GB" sz="2400" dirty="0" smtClean="0">
                <a:solidFill>
                  <a:srgbClr val="808080"/>
                </a:solidFill>
              </a:rPr>
              <a:t> met circa 22.000 </a:t>
            </a:r>
            <a:r>
              <a:rPr lang="en-GB" sz="2400" dirty="0" err="1" smtClean="0">
                <a:solidFill>
                  <a:srgbClr val="808080"/>
                </a:solidFill>
              </a:rPr>
              <a:t>inwoners</a:t>
            </a:r>
            <a:r>
              <a:rPr lang="en-GB" sz="2400" dirty="0" smtClean="0">
                <a:solidFill>
                  <a:srgbClr val="808080"/>
                </a:solidFill>
              </a:rPr>
              <a:t>: </a:t>
            </a:r>
            <a:r>
              <a:rPr lang="en-GB" sz="2400" dirty="0" err="1" smtClean="0">
                <a:solidFill>
                  <a:srgbClr val="808080"/>
                </a:solidFill>
              </a:rPr>
              <a:t>doelgroep</a:t>
            </a:r>
            <a:r>
              <a:rPr lang="en-GB" sz="2400" dirty="0" smtClean="0">
                <a:solidFill>
                  <a:srgbClr val="808080"/>
                </a:solidFill>
              </a:rPr>
              <a:t> </a:t>
            </a:r>
            <a:r>
              <a:rPr lang="en-GB" sz="2400" dirty="0" err="1" smtClean="0">
                <a:solidFill>
                  <a:srgbClr val="808080"/>
                </a:solidFill>
              </a:rPr>
              <a:t>transities</a:t>
            </a:r>
            <a:r>
              <a:rPr lang="en-GB" sz="2400" dirty="0" smtClean="0">
                <a:solidFill>
                  <a:srgbClr val="808080"/>
                </a:solidFill>
              </a:rPr>
              <a:t> 1-5% </a:t>
            </a:r>
          </a:p>
          <a:p>
            <a:pPr marL="457200" indent="-457200" algn="l">
              <a:lnSpc>
                <a:spcPct val="83000"/>
              </a:lnSpc>
              <a:spcBef>
                <a:spcPts val="800"/>
              </a:spcBef>
              <a:buClr>
                <a:schemeClr val="bg2"/>
              </a:buClr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err="1" smtClean="0">
                <a:solidFill>
                  <a:srgbClr val="808080"/>
                </a:solidFill>
              </a:rPr>
              <a:t>Gemeentebegroting</a:t>
            </a:r>
            <a:r>
              <a:rPr lang="en-GB" sz="2400" dirty="0" smtClean="0">
                <a:solidFill>
                  <a:srgbClr val="808080"/>
                </a:solidFill>
              </a:rPr>
              <a:t> van €35 </a:t>
            </a:r>
            <a:r>
              <a:rPr lang="en-GB" sz="2400" dirty="0" err="1" smtClean="0">
                <a:solidFill>
                  <a:srgbClr val="808080"/>
                </a:solidFill>
              </a:rPr>
              <a:t>mln</a:t>
            </a:r>
            <a:r>
              <a:rPr lang="en-GB" sz="2400" dirty="0" smtClean="0">
                <a:solidFill>
                  <a:srgbClr val="808080"/>
                </a:solidFill>
              </a:rPr>
              <a:t>., </a:t>
            </a:r>
            <a:r>
              <a:rPr lang="en-GB" sz="2400" dirty="0" err="1" smtClean="0">
                <a:solidFill>
                  <a:srgbClr val="808080"/>
                </a:solidFill>
              </a:rPr>
              <a:t>waarvan</a:t>
            </a:r>
            <a:r>
              <a:rPr lang="en-GB" sz="2400" dirty="0" smtClean="0">
                <a:solidFill>
                  <a:srgbClr val="808080"/>
                </a:solidFill>
              </a:rPr>
              <a:t> circa 25% in het </a:t>
            </a:r>
            <a:r>
              <a:rPr lang="en-GB" sz="2400" dirty="0" err="1" smtClean="0">
                <a:solidFill>
                  <a:srgbClr val="808080"/>
                </a:solidFill>
              </a:rPr>
              <a:t>sociale</a:t>
            </a:r>
            <a:r>
              <a:rPr lang="en-GB" sz="2400" dirty="0" smtClean="0">
                <a:solidFill>
                  <a:srgbClr val="808080"/>
                </a:solidFill>
              </a:rPr>
              <a:t> </a:t>
            </a:r>
            <a:r>
              <a:rPr lang="en-GB" sz="2400" dirty="0" err="1" smtClean="0">
                <a:solidFill>
                  <a:srgbClr val="808080"/>
                </a:solidFill>
              </a:rPr>
              <a:t>domein</a:t>
            </a:r>
            <a:endParaRPr lang="en-GB" sz="2400" dirty="0" smtClean="0">
              <a:solidFill>
                <a:srgbClr val="808080"/>
              </a:solidFill>
            </a:endParaRPr>
          </a:p>
          <a:p>
            <a:pPr marL="457200" indent="-457200" algn="l">
              <a:lnSpc>
                <a:spcPct val="83000"/>
              </a:lnSpc>
              <a:spcBef>
                <a:spcPts val="800"/>
              </a:spcBef>
              <a:buClr>
                <a:schemeClr val="bg2"/>
              </a:buClr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>
                <a:solidFill>
                  <a:srgbClr val="808080"/>
                </a:solidFill>
              </a:rPr>
              <a:t>Klein </a:t>
            </a:r>
            <a:r>
              <a:rPr lang="en-GB" sz="2400" dirty="0" err="1" smtClean="0">
                <a:solidFill>
                  <a:srgbClr val="808080"/>
                </a:solidFill>
              </a:rPr>
              <a:t>ambtenarenapparaat</a:t>
            </a:r>
            <a:r>
              <a:rPr lang="en-GB" sz="2400" dirty="0" smtClean="0">
                <a:solidFill>
                  <a:srgbClr val="808080"/>
                </a:solidFill>
              </a:rPr>
              <a:t>, </a:t>
            </a:r>
            <a:r>
              <a:rPr lang="en-GB" sz="2400" dirty="0" err="1" smtClean="0">
                <a:solidFill>
                  <a:srgbClr val="808080"/>
                </a:solidFill>
              </a:rPr>
              <a:t>werken</a:t>
            </a:r>
            <a:r>
              <a:rPr lang="en-GB" sz="2400" dirty="0" smtClean="0">
                <a:solidFill>
                  <a:srgbClr val="808080"/>
                </a:solidFill>
              </a:rPr>
              <a:t> in </a:t>
            </a:r>
            <a:r>
              <a:rPr lang="en-GB" sz="2400" dirty="0" err="1" smtClean="0">
                <a:solidFill>
                  <a:srgbClr val="808080"/>
                </a:solidFill>
              </a:rPr>
              <a:t>regie</a:t>
            </a:r>
            <a:endParaRPr lang="en-GB" sz="2400" dirty="0" smtClean="0">
              <a:solidFill>
                <a:srgbClr val="808080"/>
              </a:solidFill>
            </a:endParaRPr>
          </a:p>
          <a:p>
            <a:pPr marL="457200" indent="-457200" algn="l">
              <a:lnSpc>
                <a:spcPct val="83000"/>
              </a:lnSpc>
              <a:spcBef>
                <a:spcPts val="800"/>
              </a:spcBef>
              <a:buClr>
                <a:schemeClr val="bg2"/>
              </a:buClr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err="1" smtClean="0">
                <a:solidFill>
                  <a:srgbClr val="808080"/>
                </a:solidFill>
              </a:rPr>
              <a:t>Transitieteam</a:t>
            </a:r>
            <a:r>
              <a:rPr lang="en-GB" sz="2400" dirty="0" smtClean="0">
                <a:solidFill>
                  <a:srgbClr val="808080"/>
                </a:solidFill>
              </a:rPr>
              <a:t> (~ 1,2 </a:t>
            </a:r>
            <a:r>
              <a:rPr lang="en-GB" sz="2400" dirty="0" err="1" smtClean="0">
                <a:solidFill>
                  <a:srgbClr val="808080"/>
                </a:solidFill>
              </a:rPr>
              <a:t>fte</a:t>
            </a:r>
            <a:r>
              <a:rPr lang="en-GB" sz="2400" dirty="0" smtClean="0">
                <a:solidFill>
                  <a:srgbClr val="808080"/>
                </a:solidFill>
              </a:rPr>
              <a:t>)</a:t>
            </a:r>
          </a:p>
          <a:p>
            <a:pPr marL="457200" indent="-457200" algn="l">
              <a:lnSpc>
                <a:spcPct val="83000"/>
              </a:lnSpc>
              <a:spcBef>
                <a:spcPts val="800"/>
              </a:spcBef>
              <a:buClr>
                <a:schemeClr val="bg2"/>
              </a:buClr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err="1" smtClean="0">
                <a:solidFill>
                  <a:srgbClr val="808080"/>
                </a:solidFill>
              </a:rPr>
              <a:t>Intensieve</a:t>
            </a:r>
            <a:r>
              <a:rPr lang="en-GB" sz="2400" dirty="0" smtClean="0">
                <a:solidFill>
                  <a:srgbClr val="808080"/>
                </a:solidFill>
              </a:rPr>
              <a:t> </a:t>
            </a:r>
            <a:r>
              <a:rPr lang="en-GB" sz="2400" dirty="0" err="1" smtClean="0">
                <a:solidFill>
                  <a:srgbClr val="808080"/>
                </a:solidFill>
              </a:rPr>
              <a:t>samenwerking</a:t>
            </a:r>
            <a:r>
              <a:rPr lang="en-GB" sz="2400" dirty="0" smtClean="0">
                <a:solidFill>
                  <a:srgbClr val="808080"/>
                </a:solidFill>
              </a:rPr>
              <a:t> met </a:t>
            </a:r>
            <a:r>
              <a:rPr lang="en-GB" sz="2400" dirty="0" err="1" smtClean="0">
                <a:solidFill>
                  <a:srgbClr val="808080"/>
                </a:solidFill>
              </a:rPr>
              <a:t>Harderwijk</a:t>
            </a:r>
            <a:r>
              <a:rPr lang="en-GB" sz="2400" dirty="0" smtClean="0">
                <a:solidFill>
                  <a:srgbClr val="808080"/>
                </a:solidFill>
              </a:rPr>
              <a:t> en Ermelo (</a:t>
            </a:r>
            <a:r>
              <a:rPr lang="en-GB" sz="2400" dirty="0" err="1" smtClean="0">
                <a:solidFill>
                  <a:srgbClr val="808080"/>
                </a:solidFill>
              </a:rPr>
              <a:t>Veluwse</a:t>
            </a:r>
            <a:r>
              <a:rPr lang="en-GB" sz="2400" dirty="0" smtClean="0">
                <a:solidFill>
                  <a:srgbClr val="808080"/>
                </a:solidFill>
              </a:rPr>
              <a:t> </a:t>
            </a:r>
            <a:r>
              <a:rPr lang="en-GB" sz="2400" dirty="0" err="1" smtClean="0">
                <a:solidFill>
                  <a:srgbClr val="808080"/>
                </a:solidFill>
              </a:rPr>
              <a:t>gemeenten</a:t>
            </a:r>
            <a:r>
              <a:rPr lang="en-GB" sz="2400" dirty="0" smtClean="0">
                <a:solidFill>
                  <a:srgbClr val="808080"/>
                </a:solidFill>
              </a:rPr>
              <a:t>)</a:t>
            </a:r>
          </a:p>
          <a:p>
            <a:pPr algn="l">
              <a:lnSpc>
                <a:spcPct val="83000"/>
              </a:lnSpc>
              <a:spcBef>
                <a:spcPts val="8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dirty="0">
              <a:solidFill>
                <a:srgbClr val="808080"/>
              </a:solidFill>
            </a:endParaRP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685800" y="1557338"/>
            <a:ext cx="72707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34963" indent="-334963" eaLnBrk="1" hangingPunct="1">
              <a:lnSpc>
                <a:spcPct val="83000"/>
              </a:lnSpc>
              <a:spcBef>
                <a:spcPts val="8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3200" dirty="0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6867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1412776"/>
            <a:ext cx="7630616" cy="4896544"/>
          </a:xfrm>
          <a:ln/>
        </p:spPr>
        <p:txBody>
          <a:bodyPr lIns="0" tIns="0" rIns="0" bIns="0" anchor="t"/>
          <a:lstStyle/>
          <a:p>
            <a:pPr algn="l">
              <a:lnSpc>
                <a:spcPct val="83000"/>
              </a:lnSpc>
              <a:spcBef>
                <a:spcPts val="8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200" dirty="0" err="1" smtClean="0">
                <a:solidFill>
                  <a:srgbClr val="808080"/>
                </a:solidFill>
              </a:rPr>
              <a:t>Uitgangspunten</a:t>
            </a:r>
            <a:r>
              <a:rPr lang="en-GB" sz="3200" dirty="0" smtClean="0">
                <a:solidFill>
                  <a:srgbClr val="808080"/>
                </a:solidFill>
              </a:rPr>
              <a:t> </a:t>
            </a:r>
            <a:r>
              <a:rPr lang="en-GB" sz="3200" dirty="0" err="1" smtClean="0">
                <a:solidFill>
                  <a:srgbClr val="808080"/>
                </a:solidFill>
              </a:rPr>
              <a:t>Sociaal</a:t>
            </a:r>
            <a:r>
              <a:rPr lang="en-GB" sz="3200" dirty="0" smtClean="0">
                <a:solidFill>
                  <a:srgbClr val="808080"/>
                </a:solidFill>
              </a:rPr>
              <a:t> </a:t>
            </a:r>
            <a:r>
              <a:rPr lang="en-GB" sz="3200" dirty="0" err="1" smtClean="0">
                <a:solidFill>
                  <a:srgbClr val="808080"/>
                </a:solidFill>
              </a:rPr>
              <a:t>Domein</a:t>
            </a:r>
            <a:r>
              <a:rPr lang="en-GB" sz="3200" dirty="0" smtClean="0">
                <a:solidFill>
                  <a:srgbClr val="808080"/>
                </a:solidFill>
              </a:rPr>
              <a:t> (1)</a:t>
            </a:r>
          </a:p>
          <a:p>
            <a:pPr algn="l">
              <a:lnSpc>
                <a:spcPct val="83000"/>
              </a:lnSpc>
              <a:spcBef>
                <a:spcPts val="8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000" dirty="0" smtClean="0">
              <a:solidFill>
                <a:srgbClr val="808080"/>
              </a:solidFill>
            </a:endParaRPr>
          </a:p>
          <a:p>
            <a:pPr marL="457200" indent="-457200" algn="l">
              <a:lnSpc>
                <a:spcPct val="83000"/>
              </a:lnSpc>
              <a:spcBef>
                <a:spcPts val="800"/>
              </a:spcBef>
              <a:buClr>
                <a:schemeClr val="bg2"/>
              </a:buClr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nl-NL" sz="2400" dirty="0" smtClean="0">
                <a:solidFill>
                  <a:srgbClr val="808080"/>
                </a:solidFill>
              </a:rPr>
              <a:t>Focus op eigen kracht, netwerk, eigen verantwoordelijkheid (transformatie);</a:t>
            </a:r>
          </a:p>
          <a:p>
            <a:pPr marL="457200" indent="-457200" algn="l">
              <a:lnSpc>
                <a:spcPct val="83000"/>
              </a:lnSpc>
              <a:spcBef>
                <a:spcPts val="800"/>
              </a:spcBef>
              <a:buClr>
                <a:schemeClr val="bg2"/>
              </a:buClr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nl-NL" sz="2400" dirty="0" smtClean="0">
                <a:solidFill>
                  <a:srgbClr val="808080"/>
                </a:solidFill>
              </a:rPr>
              <a:t>Eén cliënt, één gezin, één plan, één aanspreekpunt</a:t>
            </a:r>
          </a:p>
          <a:p>
            <a:pPr marL="457200" indent="-457200" algn="l">
              <a:lnSpc>
                <a:spcPct val="83000"/>
              </a:lnSpc>
              <a:spcBef>
                <a:spcPts val="800"/>
              </a:spcBef>
              <a:buClr>
                <a:schemeClr val="bg2"/>
              </a:buClr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nl-NL" sz="2400" dirty="0" smtClean="0">
                <a:solidFill>
                  <a:srgbClr val="808080"/>
                </a:solidFill>
              </a:rPr>
              <a:t>Uniforme, laagdrempelige toegang: multidisciplinair en professioneel - ervaren en betrokken specialisten;</a:t>
            </a:r>
          </a:p>
          <a:p>
            <a:pPr marL="457200" indent="-457200" algn="l">
              <a:lnSpc>
                <a:spcPct val="83000"/>
              </a:lnSpc>
              <a:spcBef>
                <a:spcPts val="800"/>
              </a:spcBef>
              <a:buClr>
                <a:schemeClr val="bg2"/>
              </a:buClr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nl-NL" sz="2400" dirty="0" smtClean="0">
                <a:solidFill>
                  <a:srgbClr val="808080"/>
                </a:solidFill>
              </a:rPr>
              <a:t>Van een kwantitatieve controlecultuur naar kwalitatieve samenwerking op het resultaat;</a:t>
            </a:r>
          </a:p>
          <a:p>
            <a:pPr marL="457200" indent="-457200" algn="l">
              <a:lnSpc>
                <a:spcPct val="83000"/>
              </a:lnSpc>
              <a:spcBef>
                <a:spcPts val="800"/>
              </a:spcBef>
              <a:buClr>
                <a:schemeClr val="bg2"/>
              </a:buClr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nl-NL" sz="2400" dirty="0" smtClean="0">
                <a:solidFill>
                  <a:srgbClr val="808080"/>
                </a:solidFill>
              </a:rPr>
              <a:t>Focus gemeente op kaders en randvoorwaarden, afstand van de uitvoering/meer ruimte voor professionals;</a:t>
            </a:r>
          </a:p>
          <a:p>
            <a:pPr algn="l">
              <a:lnSpc>
                <a:spcPct val="83000"/>
              </a:lnSpc>
              <a:spcBef>
                <a:spcPts val="8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87967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6867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1412776"/>
            <a:ext cx="7630616" cy="4896544"/>
          </a:xfrm>
          <a:ln/>
        </p:spPr>
        <p:txBody>
          <a:bodyPr lIns="0" tIns="0" rIns="0" bIns="0" anchor="t"/>
          <a:lstStyle/>
          <a:p>
            <a:pPr algn="l">
              <a:lnSpc>
                <a:spcPct val="83000"/>
              </a:lnSpc>
              <a:spcBef>
                <a:spcPts val="8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200" dirty="0" err="1" smtClean="0">
                <a:solidFill>
                  <a:srgbClr val="808080"/>
                </a:solidFill>
              </a:rPr>
              <a:t>Uitgangspunten</a:t>
            </a:r>
            <a:r>
              <a:rPr lang="en-GB" sz="3200" dirty="0" smtClean="0">
                <a:solidFill>
                  <a:srgbClr val="808080"/>
                </a:solidFill>
              </a:rPr>
              <a:t> </a:t>
            </a:r>
            <a:r>
              <a:rPr lang="en-GB" sz="3200" dirty="0" err="1" smtClean="0">
                <a:solidFill>
                  <a:srgbClr val="808080"/>
                </a:solidFill>
              </a:rPr>
              <a:t>Sociaal</a:t>
            </a:r>
            <a:r>
              <a:rPr lang="en-GB" sz="3200" dirty="0" smtClean="0">
                <a:solidFill>
                  <a:srgbClr val="808080"/>
                </a:solidFill>
              </a:rPr>
              <a:t> </a:t>
            </a:r>
            <a:r>
              <a:rPr lang="en-GB" sz="3200" dirty="0" err="1" smtClean="0">
                <a:solidFill>
                  <a:srgbClr val="808080"/>
                </a:solidFill>
              </a:rPr>
              <a:t>Domein</a:t>
            </a:r>
            <a:r>
              <a:rPr lang="en-GB" sz="3200" dirty="0" smtClean="0">
                <a:solidFill>
                  <a:srgbClr val="808080"/>
                </a:solidFill>
              </a:rPr>
              <a:t> (2)</a:t>
            </a:r>
          </a:p>
          <a:p>
            <a:pPr algn="l">
              <a:lnSpc>
                <a:spcPct val="83000"/>
              </a:lnSpc>
              <a:spcBef>
                <a:spcPts val="8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000" dirty="0" smtClean="0">
              <a:solidFill>
                <a:srgbClr val="808080"/>
              </a:solidFill>
            </a:endParaRPr>
          </a:p>
          <a:p>
            <a:pPr marL="342900" indent="-342900" algn="l">
              <a:lnSpc>
                <a:spcPct val="83000"/>
              </a:lnSpc>
              <a:spcBef>
                <a:spcPts val="800"/>
              </a:spcBef>
              <a:buClr>
                <a:schemeClr val="bg2"/>
              </a:buClr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nl-NL" sz="2400" dirty="0" smtClean="0">
                <a:solidFill>
                  <a:srgbClr val="808080"/>
                </a:solidFill>
              </a:rPr>
              <a:t>Ondersteuning, waar mogelijk en verantwoord, vindt plaats in de leefomgeving van de cliënt;</a:t>
            </a:r>
          </a:p>
          <a:p>
            <a:pPr marL="342900" indent="-342900" algn="l">
              <a:lnSpc>
                <a:spcPct val="83000"/>
              </a:lnSpc>
              <a:spcBef>
                <a:spcPts val="800"/>
              </a:spcBef>
              <a:buClr>
                <a:schemeClr val="bg2"/>
              </a:buClr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nl-NL" sz="2400" dirty="0" smtClean="0">
                <a:solidFill>
                  <a:srgbClr val="808080"/>
                </a:solidFill>
              </a:rPr>
              <a:t>Lokaal organiseren van ondersteuning waar mogelijk, regionaal waar het moet (o.a. afhankelijk van wettelijke kaders);</a:t>
            </a:r>
          </a:p>
          <a:p>
            <a:pPr marL="342900" indent="-342900" algn="l">
              <a:lnSpc>
                <a:spcPct val="83000"/>
              </a:lnSpc>
              <a:spcBef>
                <a:spcPts val="800"/>
              </a:spcBef>
              <a:buClr>
                <a:schemeClr val="bg2"/>
              </a:buClr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nl-NL" sz="2400" dirty="0" smtClean="0">
                <a:solidFill>
                  <a:srgbClr val="808080"/>
                </a:solidFill>
              </a:rPr>
              <a:t>Inzet lokale hulpverleners, met kennis van het lokale netwerk en infrastructuur;</a:t>
            </a:r>
          </a:p>
          <a:p>
            <a:pPr marL="342900" indent="-342900" algn="l">
              <a:lnSpc>
                <a:spcPct val="83000"/>
              </a:lnSpc>
              <a:spcBef>
                <a:spcPts val="800"/>
              </a:spcBef>
              <a:buClr>
                <a:schemeClr val="bg2"/>
              </a:buClr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nl-NL" sz="2400" dirty="0" smtClean="0">
                <a:solidFill>
                  <a:srgbClr val="808080"/>
                </a:solidFill>
              </a:rPr>
              <a:t>Op alle niveaus wordt in principe gezinsgericht gewerkt (tenzij), vanuit eigen kracht principes. </a:t>
            </a:r>
          </a:p>
          <a:p>
            <a:pPr algn="l">
              <a:lnSpc>
                <a:spcPct val="83000"/>
              </a:lnSpc>
              <a:spcBef>
                <a:spcPts val="8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040790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6867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1412776"/>
            <a:ext cx="7630616" cy="4896544"/>
          </a:xfrm>
          <a:ln/>
        </p:spPr>
        <p:txBody>
          <a:bodyPr lIns="0" tIns="0" rIns="0" bIns="0" anchor="t"/>
          <a:lstStyle/>
          <a:p>
            <a:pPr algn="l">
              <a:lnSpc>
                <a:spcPct val="83000"/>
              </a:lnSpc>
              <a:spcBef>
                <a:spcPts val="8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nl-NL" sz="3200" dirty="0" smtClean="0">
                <a:solidFill>
                  <a:srgbClr val="808080"/>
                </a:solidFill>
              </a:rPr>
              <a:t>Focus op Jeugd, enkele feiten</a:t>
            </a:r>
          </a:p>
          <a:p>
            <a:pPr algn="l">
              <a:lnSpc>
                <a:spcPct val="83000"/>
              </a:lnSpc>
              <a:spcBef>
                <a:spcPts val="8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000" dirty="0" smtClean="0">
              <a:solidFill>
                <a:srgbClr val="808080"/>
              </a:solidFill>
            </a:endParaRPr>
          </a:p>
          <a:p>
            <a:pPr marL="342900" indent="-342900" algn="l">
              <a:lnSpc>
                <a:spcPct val="83000"/>
              </a:lnSpc>
              <a:spcBef>
                <a:spcPts val="800"/>
              </a:spcBef>
              <a:buClr>
                <a:schemeClr val="bg2"/>
              </a:buClr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nl-NL" sz="2400" dirty="0" smtClean="0">
                <a:solidFill>
                  <a:srgbClr val="808080"/>
                </a:solidFill>
              </a:rPr>
              <a:t>30% jeugdigen (&lt;18 jaar)</a:t>
            </a:r>
          </a:p>
          <a:p>
            <a:pPr marL="342900" indent="-342900" algn="l">
              <a:lnSpc>
                <a:spcPct val="83000"/>
              </a:lnSpc>
              <a:spcBef>
                <a:spcPts val="800"/>
              </a:spcBef>
              <a:buClr>
                <a:schemeClr val="bg2"/>
              </a:buClr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nl-NL" sz="2400" dirty="0" smtClean="0">
                <a:solidFill>
                  <a:srgbClr val="808080"/>
                </a:solidFill>
              </a:rPr>
              <a:t>Budget jeugd 2015: exact bedrag nog onbekend, maar substantieel lager dan 2012</a:t>
            </a:r>
          </a:p>
          <a:p>
            <a:pPr marL="342900" indent="-342900" algn="l">
              <a:lnSpc>
                <a:spcPct val="83000"/>
              </a:lnSpc>
              <a:spcBef>
                <a:spcPts val="800"/>
              </a:spcBef>
              <a:buClr>
                <a:schemeClr val="bg2"/>
              </a:buClr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nl-NL" sz="2400" dirty="0" smtClean="0">
                <a:solidFill>
                  <a:srgbClr val="808080"/>
                </a:solidFill>
              </a:rPr>
              <a:t>2015: Gemeente verantwoordelijk voor en opdrachtgever aan jeugd GGZ, jeugd (L)VB en Jeugdhulp, met 1 budget (gemeentefonds)</a:t>
            </a:r>
          </a:p>
          <a:p>
            <a:pPr marL="800100" lvl="5" indent="-342900" algn="l">
              <a:lnSpc>
                <a:spcPct val="83000"/>
              </a:lnSpc>
              <a:spcBef>
                <a:spcPts val="800"/>
              </a:spcBef>
              <a:buClr>
                <a:schemeClr val="bg2"/>
              </a:buClr>
              <a:buFont typeface="Wingdings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nl-NL" sz="2400" dirty="0" smtClean="0">
                <a:solidFill>
                  <a:srgbClr val="808080"/>
                </a:solidFill>
              </a:rPr>
              <a:t>NB: klein stukje intramuraal blijft bij AWBZ. </a:t>
            </a:r>
          </a:p>
          <a:p>
            <a:pPr algn="l">
              <a:lnSpc>
                <a:spcPct val="83000"/>
              </a:lnSpc>
              <a:spcBef>
                <a:spcPts val="8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859754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6867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1412776"/>
            <a:ext cx="7630616" cy="4896544"/>
          </a:xfrm>
          <a:ln/>
        </p:spPr>
        <p:txBody>
          <a:bodyPr lIns="0" tIns="0" rIns="0" bIns="0" anchor="t"/>
          <a:lstStyle/>
          <a:p>
            <a:pPr algn="l">
              <a:lnSpc>
                <a:spcPct val="83000"/>
              </a:lnSpc>
              <a:spcBef>
                <a:spcPts val="8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nl-NL" sz="3200" dirty="0" smtClean="0">
                <a:solidFill>
                  <a:srgbClr val="808080"/>
                </a:solidFill>
              </a:rPr>
              <a:t>Gedachtenrichting</a:t>
            </a:r>
          </a:p>
          <a:p>
            <a:pPr algn="l">
              <a:lnSpc>
                <a:spcPct val="83000"/>
              </a:lnSpc>
              <a:spcBef>
                <a:spcPts val="8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000" dirty="0" smtClean="0">
              <a:solidFill>
                <a:srgbClr val="808080"/>
              </a:solidFill>
            </a:endParaRPr>
          </a:p>
          <a:p>
            <a:pPr marL="342900" indent="-342900" algn="l">
              <a:lnSpc>
                <a:spcPct val="83000"/>
              </a:lnSpc>
              <a:spcBef>
                <a:spcPts val="800"/>
              </a:spcBef>
              <a:buClr>
                <a:schemeClr val="bg2"/>
              </a:buClr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nl-NL" sz="2400" dirty="0" smtClean="0">
                <a:solidFill>
                  <a:srgbClr val="808080"/>
                </a:solidFill>
              </a:rPr>
              <a:t>Toegangsfunctie: Multidisciplinair Team</a:t>
            </a:r>
          </a:p>
          <a:p>
            <a:pPr marL="800100" lvl="5" indent="-342900" algn="l">
              <a:lnSpc>
                <a:spcPct val="83000"/>
              </a:lnSpc>
              <a:spcBef>
                <a:spcPts val="800"/>
              </a:spcBef>
              <a:buClr>
                <a:schemeClr val="bg2"/>
              </a:buClr>
              <a:buFont typeface="Wingdings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nl-NL" sz="2400" dirty="0" smtClean="0">
                <a:solidFill>
                  <a:srgbClr val="808080"/>
                </a:solidFill>
              </a:rPr>
              <a:t>Mandaat om professionele vormen van hulp in te zetten</a:t>
            </a:r>
          </a:p>
          <a:p>
            <a:pPr marL="800100" lvl="5" indent="-342900" algn="l">
              <a:lnSpc>
                <a:spcPct val="83000"/>
              </a:lnSpc>
              <a:spcBef>
                <a:spcPts val="800"/>
              </a:spcBef>
              <a:buClr>
                <a:schemeClr val="bg2"/>
              </a:buClr>
              <a:buFont typeface="Wingdings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nl-NL" sz="2400" dirty="0" smtClean="0">
                <a:solidFill>
                  <a:srgbClr val="808080"/>
                </a:solidFill>
              </a:rPr>
              <a:t>Begrenzing van de inzet van professionele vormen van hulp</a:t>
            </a:r>
          </a:p>
          <a:p>
            <a:pPr marL="800100" lvl="5" indent="-342900" algn="l">
              <a:lnSpc>
                <a:spcPct val="83000"/>
              </a:lnSpc>
              <a:spcBef>
                <a:spcPts val="800"/>
              </a:spcBef>
              <a:buClr>
                <a:schemeClr val="bg2"/>
              </a:buClr>
              <a:buFont typeface="Wingdings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nl-NL" sz="2400" dirty="0" smtClean="0">
                <a:solidFill>
                  <a:srgbClr val="808080"/>
                </a:solidFill>
              </a:rPr>
              <a:t>Monitoringfunctie op problematiek/voortgang hulp en resultaat</a:t>
            </a:r>
          </a:p>
          <a:p>
            <a:pPr marL="800100" lvl="5" indent="-342900" algn="l">
              <a:lnSpc>
                <a:spcPct val="83000"/>
              </a:lnSpc>
              <a:spcBef>
                <a:spcPts val="800"/>
              </a:spcBef>
              <a:buClr>
                <a:schemeClr val="bg2"/>
              </a:buClr>
              <a:buFont typeface="Wingdings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nl-NL" sz="2400" dirty="0" smtClean="0">
                <a:solidFill>
                  <a:srgbClr val="808080"/>
                </a:solidFill>
              </a:rPr>
              <a:t>Adviesfunctie aan professionals en cliënten</a:t>
            </a:r>
          </a:p>
          <a:p>
            <a:pPr marL="800100" lvl="5" indent="-342900" algn="l">
              <a:lnSpc>
                <a:spcPct val="83000"/>
              </a:lnSpc>
              <a:spcBef>
                <a:spcPts val="800"/>
              </a:spcBef>
              <a:buClr>
                <a:schemeClr val="bg2"/>
              </a:buClr>
              <a:buFont typeface="Wingdings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nl-NL" sz="2400" dirty="0" smtClean="0">
                <a:solidFill>
                  <a:srgbClr val="808080"/>
                </a:solidFill>
              </a:rPr>
              <a:t>Ambitie: bundeling veiligheid, onderwijs, hulp – maar ook werk/inkomen, woning, etc.</a:t>
            </a:r>
          </a:p>
          <a:p>
            <a:pPr algn="l">
              <a:lnSpc>
                <a:spcPct val="83000"/>
              </a:lnSpc>
              <a:spcBef>
                <a:spcPts val="8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044573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6867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1412776"/>
            <a:ext cx="7630616" cy="5112568"/>
          </a:xfrm>
          <a:ln/>
        </p:spPr>
        <p:txBody>
          <a:bodyPr lIns="0" tIns="0" rIns="0" bIns="0" anchor="t"/>
          <a:lstStyle/>
          <a:p>
            <a:pPr algn="l">
              <a:lnSpc>
                <a:spcPct val="83000"/>
              </a:lnSpc>
              <a:spcBef>
                <a:spcPts val="8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nl-NL" sz="3200" dirty="0" smtClean="0">
                <a:solidFill>
                  <a:srgbClr val="808080"/>
                </a:solidFill>
              </a:rPr>
              <a:t>Vraagstukken</a:t>
            </a:r>
          </a:p>
          <a:p>
            <a:pPr algn="l">
              <a:lnSpc>
                <a:spcPct val="83000"/>
              </a:lnSpc>
              <a:spcBef>
                <a:spcPts val="8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000" dirty="0" smtClean="0">
              <a:solidFill>
                <a:srgbClr val="808080"/>
              </a:solidFill>
            </a:endParaRPr>
          </a:p>
          <a:p>
            <a:pPr marL="342900" indent="-342900" algn="l">
              <a:lnSpc>
                <a:spcPct val="83000"/>
              </a:lnSpc>
              <a:spcBef>
                <a:spcPts val="800"/>
              </a:spcBef>
              <a:buClr>
                <a:schemeClr val="bg2"/>
              </a:buClr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nl-NL" sz="2200" dirty="0" smtClean="0">
                <a:solidFill>
                  <a:srgbClr val="808080"/>
                </a:solidFill>
              </a:rPr>
              <a:t>Ervaring Flevoland: GGZ instellingen niet/beperkt betrokken bij transitie jeugd. Hoe krijgen (kleine) gemeentes GGZ aan tafel? </a:t>
            </a:r>
          </a:p>
          <a:p>
            <a:pPr marL="914400" lvl="5" indent="-457200" algn="l">
              <a:lnSpc>
                <a:spcPct val="83000"/>
              </a:lnSpc>
              <a:spcBef>
                <a:spcPts val="800"/>
              </a:spcBef>
              <a:buClr>
                <a:schemeClr val="bg2"/>
              </a:buClr>
              <a:buFont typeface="Wingdings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nl-NL" sz="1800" dirty="0" smtClean="0">
                <a:solidFill>
                  <a:srgbClr val="808080"/>
                </a:solidFill>
              </a:rPr>
              <a:t>Voorbeeld jeugd: september sessie met gemeentes en GGZ dienstverleners</a:t>
            </a:r>
          </a:p>
          <a:p>
            <a:pPr marL="342900" indent="-342900" algn="l">
              <a:lnSpc>
                <a:spcPct val="83000"/>
              </a:lnSpc>
              <a:spcBef>
                <a:spcPts val="800"/>
              </a:spcBef>
              <a:buClr>
                <a:schemeClr val="bg2"/>
              </a:buClr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nl-NL" sz="2200" dirty="0" smtClean="0">
                <a:solidFill>
                  <a:srgbClr val="808080"/>
                </a:solidFill>
              </a:rPr>
              <a:t>Als de bereidheid tot samenwerking gedeeld wordt, hoe doen we dit op een hanteerbare wijze (Zeewolde: ~ 160 aanbieders voor jeugd met ZVW diensten, volgens </a:t>
            </a:r>
            <a:r>
              <a:rPr lang="nl-NL" sz="2200" dirty="0" err="1" smtClean="0">
                <a:solidFill>
                  <a:srgbClr val="808080"/>
                </a:solidFill>
              </a:rPr>
              <a:t>Vektis</a:t>
            </a:r>
            <a:r>
              <a:rPr lang="nl-NL" sz="2200" dirty="0" smtClean="0">
                <a:solidFill>
                  <a:srgbClr val="808080"/>
                </a:solidFill>
              </a:rPr>
              <a:t>)?</a:t>
            </a:r>
          </a:p>
          <a:p>
            <a:pPr marL="342900" indent="-342900" algn="l">
              <a:lnSpc>
                <a:spcPct val="83000"/>
              </a:lnSpc>
              <a:spcBef>
                <a:spcPts val="800"/>
              </a:spcBef>
              <a:buClr>
                <a:schemeClr val="bg2"/>
              </a:buClr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nl-NL" sz="2200" dirty="0" smtClean="0">
                <a:solidFill>
                  <a:srgbClr val="808080"/>
                </a:solidFill>
              </a:rPr>
              <a:t>Experimenteerruimte? (VB jeugd: 3% - 2013, 10% - 2014)</a:t>
            </a:r>
          </a:p>
          <a:p>
            <a:pPr marL="342900" indent="-342900" algn="l">
              <a:lnSpc>
                <a:spcPct val="83000"/>
              </a:lnSpc>
              <a:spcBef>
                <a:spcPts val="800"/>
              </a:spcBef>
              <a:buClr>
                <a:schemeClr val="bg2"/>
              </a:buClr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nl-NL" sz="2200" dirty="0" smtClean="0">
                <a:solidFill>
                  <a:srgbClr val="808080"/>
                </a:solidFill>
              </a:rPr>
              <a:t>Aansluiting toegang? Hoe ga je in de gemeente om met bestaande doorverwijsfuncties zoals huisarts/POH, crisisdienst, ziekenhuizen? Hoe controleren we budget?</a:t>
            </a:r>
          </a:p>
          <a:p>
            <a:pPr marL="342900" indent="-342900" algn="l">
              <a:lnSpc>
                <a:spcPct val="83000"/>
              </a:lnSpc>
              <a:spcBef>
                <a:spcPts val="800"/>
              </a:spcBef>
              <a:buClr>
                <a:schemeClr val="bg2"/>
              </a:buClr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nl-NL" sz="2200" dirty="0" smtClean="0">
                <a:solidFill>
                  <a:srgbClr val="808080"/>
                </a:solidFill>
              </a:rPr>
              <a:t>Verwachtte bezuinigingen/verschuivingen?</a:t>
            </a:r>
          </a:p>
          <a:p>
            <a:pPr algn="l">
              <a:lnSpc>
                <a:spcPct val="83000"/>
              </a:lnSpc>
              <a:spcBef>
                <a:spcPts val="8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080879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6867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1412776"/>
            <a:ext cx="7630616" cy="4896544"/>
          </a:xfrm>
          <a:ln/>
        </p:spPr>
        <p:txBody>
          <a:bodyPr lIns="0" tIns="0" rIns="0" bIns="0" anchor="t"/>
          <a:lstStyle/>
          <a:p>
            <a:pPr algn="l">
              <a:lnSpc>
                <a:spcPct val="83000"/>
              </a:lnSpc>
              <a:spcBef>
                <a:spcPts val="8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nl-NL" sz="3200" dirty="0" smtClean="0">
                <a:solidFill>
                  <a:srgbClr val="808080"/>
                </a:solidFill>
              </a:rPr>
              <a:t>Afsluiting</a:t>
            </a:r>
          </a:p>
          <a:p>
            <a:pPr>
              <a:lnSpc>
                <a:spcPct val="83000"/>
              </a:lnSpc>
              <a:spcBef>
                <a:spcPts val="8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dirty="0" smtClean="0">
              <a:solidFill>
                <a:srgbClr val="808080"/>
              </a:solidFill>
            </a:endParaRPr>
          </a:p>
          <a:p>
            <a:pPr>
              <a:lnSpc>
                <a:spcPct val="83000"/>
              </a:lnSpc>
              <a:spcBef>
                <a:spcPts val="8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dirty="0">
              <a:solidFill>
                <a:srgbClr val="808080"/>
              </a:solidFill>
            </a:endParaRPr>
          </a:p>
          <a:p>
            <a:pPr>
              <a:lnSpc>
                <a:spcPct val="83000"/>
              </a:lnSpc>
              <a:spcBef>
                <a:spcPts val="8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dirty="0" smtClean="0">
              <a:solidFill>
                <a:srgbClr val="808080"/>
              </a:solidFill>
            </a:endParaRPr>
          </a:p>
          <a:p>
            <a:pPr>
              <a:lnSpc>
                <a:spcPct val="83000"/>
              </a:lnSpc>
              <a:spcBef>
                <a:spcPts val="8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nl-NL" sz="2800" dirty="0" smtClean="0">
                <a:solidFill>
                  <a:srgbClr val="808080"/>
                </a:solidFill>
              </a:rPr>
              <a:t>Dank voor uw aandacht!</a:t>
            </a:r>
          </a:p>
          <a:p>
            <a:pPr>
              <a:lnSpc>
                <a:spcPct val="83000"/>
              </a:lnSpc>
              <a:spcBef>
                <a:spcPts val="8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nl-NL" sz="2800" dirty="0" smtClean="0">
              <a:solidFill>
                <a:srgbClr val="808080"/>
              </a:solidFill>
            </a:endParaRPr>
          </a:p>
          <a:p>
            <a:pPr>
              <a:lnSpc>
                <a:spcPct val="83000"/>
              </a:lnSpc>
              <a:spcBef>
                <a:spcPts val="8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nl-NL" sz="2800" dirty="0" smtClean="0">
                <a:solidFill>
                  <a:srgbClr val="808080"/>
                </a:solidFill>
              </a:rPr>
              <a:t>Michel Simon</a:t>
            </a:r>
          </a:p>
          <a:p>
            <a:pPr>
              <a:lnSpc>
                <a:spcPct val="83000"/>
              </a:lnSpc>
              <a:spcBef>
                <a:spcPts val="8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nl-NL" sz="2800" dirty="0" smtClean="0">
                <a:solidFill>
                  <a:srgbClr val="808080"/>
                </a:solidFill>
              </a:rPr>
              <a:t>m.simon@zeewolde.nl</a:t>
            </a:r>
          </a:p>
          <a:p>
            <a:pPr algn="l">
              <a:lnSpc>
                <a:spcPct val="83000"/>
              </a:lnSpc>
              <a:spcBef>
                <a:spcPts val="8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913050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Swift"/>
        <a:ea typeface=""/>
        <a:cs typeface=""/>
      </a:majorFont>
      <a:minorFont>
        <a:latin typeface="Swift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4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Swift" pitchFamily="34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Swif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4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Swift" pitchFamily="34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Swift" pitchFamily="34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467</Words>
  <Application>Microsoft Macintosh PowerPoint</Application>
  <PresentationFormat>Diavoorstelling (4:3)</PresentationFormat>
  <Paragraphs>51</Paragraphs>
  <Slides>8</Slides>
  <Notes>8</Notes>
  <HiddenSlides>0</HiddenSlides>
  <MMClips>0</MMClips>
  <ScaleCrop>false</ScaleCrop>
  <HeadingPairs>
    <vt:vector size="4" baseType="variant">
      <vt:variant>
        <vt:lpstr>Ontwerpsjabloon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Standaardontwerp</vt:lpstr>
      <vt:lpstr>  Gemeente Zeewolde Transitie en transformatie      Michel Simon, Transitie Jeugd Marinka Pastoor, Coördinator decentralisaties  </vt:lpstr>
      <vt:lpstr>Dia 2</vt:lpstr>
      <vt:lpstr>Dia 3</vt:lpstr>
      <vt:lpstr>Dia 4</vt:lpstr>
      <vt:lpstr>Dia 5</vt:lpstr>
      <vt:lpstr>Dia 6</vt:lpstr>
      <vt:lpstr>Dia 7</vt:lpstr>
      <vt:lpstr>Dia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annelies</dc:creator>
  <cp:lastModifiedBy>Nancy Twisk</cp:lastModifiedBy>
  <cp:revision>24</cp:revision>
  <dcterms:created xsi:type="dcterms:W3CDTF">2013-10-29T10:47:17Z</dcterms:created>
  <dcterms:modified xsi:type="dcterms:W3CDTF">2013-10-29T10:48:00Z</dcterms:modified>
</cp:coreProperties>
</file>