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9"/>
  </p:notesMasterIdLst>
  <p:handoutMasterIdLst>
    <p:handoutMasterId r:id="rId20"/>
  </p:handoutMasterIdLst>
  <p:sldIdLst>
    <p:sldId id="256" r:id="rId2"/>
    <p:sldId id="264" r:id="rId3"/>
    <p:sldId id="266" r:id="rId4"/>
    <p:sldId id="267" r:id="rId5"/>
    <p:sldId id="268" r:id="rId6"/>
    <p:sldId id="269" r:id="rId7"/>
    <p:sldId id="270" r:id="rId8"/>
    <p:sldId id="271" r:id="rId9"/>
    <p:sldId id="272" r:id="rId10"/>
    <p:sldId id="260" r:id="rId11"/>
    <p:sldId id="261" r:id="rId12"/>
    <p:sldId id="273" r:id="rId13"/>
    <p:sldId id="275" r:id="rId14"/>
    <p:sldId id="276" r:id="rId15"/>
    <p:sldId id="277" r:id="rId16"/>
    <p:sldId id="274" r:id="rId17"/>
    <p:sldId id="278" r:id="rId18"/>
  </p:sldIdLst>
  <p:sldSz cx="9144000" cy="6858000" type="screen4x3"/>
  <p:notesSz cx="6946900" cy="100076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09900" cy="50006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935413" y="0"/>
            <a:ext cx="3009900" cy="500063"/>
          </a:xfrm>
          <a:prstGeom prst="rect">
            <a:avLst/>
          </a:prstGeom>
        </p:spPr>
        <p:txBody>
          <a:bodyPr vert="horz" lIns="91440" tIns="45720" rIns="91440" bIns="45720" rtlCol="0"/>
          <a:lstStyle>
            <a:lvl1pPr algn="r">
              <a:defRPr sz="1200"/>
            </a:lvl1pPr>
          </a:lstStyle>
          <a:p>
            <a:fld id="{537683B0-2A80-4760-8CA3-1ED3279C80A8}" type="datetimeFigureOut">
              <a:rPr lang="nl-NL" smtClean="0"/>
              <a:pPr/>
              <a:t>30-04-2014</a:t>
            </a:fld>
            <a:endParaRPr lang="nl-NL"/>
          </a:p>
        </p:txBody>
      </p:sp>
      <p:sp>
        <p:nvSpPr>
          <p:cNvPr id="4" name="Tijdelijke aanduiding voor voettekst 3"/>
          <p:cNvSpPr>
            <a:spLocks noGrp="1"/>
          </p:cNvSpPr>
          <p:nvPr>
            <p:ph type="ftr" sz="quarter" idx="2"/>
          </p:nvPr>
        </p:nvSpPr>
        <p:spPr>
          <a:xfrm>
            <a:off x="0" y="9505950"/>
            <a:ext cx="3009900" cy="500063"/>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935413" y="9505950"/>
            <a:ext cx="3009900" cy="500063"/>
          </a:xfrm>
          <a:prstGeom prst="rect">
            <a:avLst/>
          </a:prstGeom>
        </p:spPr>
        <p:txBody>
          <a:bodyPr vert="horz" lIns="91440" tIns="45720" rIns="91440" bIns="45720" rtlCol="0" anchor="b"/>
          <a:lstStyle>
            <a:lvl1pPr algn="r">
              <a:defRPr sz="1200"/>
            </a:lvl1pPr>
          </a:lstStyle>
          <a:p>
            <a:fld id="{3F47CDE8-9F38-454D-9A65-162F2D21008E}"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09900" cy="50006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935413" y="0"/>
            <a:ext cx="3009900" cy="500063"/>
          </a:xfrm>
          <a:prstGeom prst="rect">
            <a:avLst/>
          </a:prstGeom>
        </p:spPr>
        <p:txBody>
          <a:bodyPr vert="horz" lIns="91440" tIns="45720" rIns="91440" bIns="45720" rtlCol="0"/>
          <a:lstStyle>
            <a:lvl1pPr algn="r">
              <a:defRPr sz="1200"/>
            </a:lvl1pPr>
          </a:lstStyle>
          <a:p>
            <a:fld id="{C4AECBD6-592D-4AE7-A497-6A6841E81280}" type="datetimeFigureOut">
              <a:rPr lang="nl-NL" smtClean="0"/>
              <a:pPr/>
              <a:t>30-04-2014</a:t>
            </a:fld>
            <a:endParaRPr lang="nl-NL"/>
          </a:p>
        </p:txBody>
      </p:sp>
      <p:sp>
        <p:nvSpPr>
          <p:cNvPr id="4" name="Tijdelijke aanduiding voor dia-afbeelding 3"/>
          <p:cNvSpPr>
            <a:spLocks noGrp="1" noRot="1" noChangeAspect="1"/>
          </p:cNvSpPr>
          <p:nvPr>
            <p:ph type="sldImg" idx="2"/>
          </p:nvPr>
        </p:nvSpPr>
        <p:spPr>
          <a:xfrm>
            <a:off x="971550" y="750888"/>
            <a:ext cx="5003800" cy="375285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95325" y="4752975"/>
            <a:ext cx="5556250" cy="45037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505950"/>
            <a:ext cx="3009900" cy="50006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935413" y="9505950"/>
            <a:ext cx="3009900" cy="500063"/>
          </a:xfrm>
          <a:prstGeom prst="rect">
            <a:avLst/>
          </a:prstGeom>
        </p:spPr>
        <p:txBody>
          <a:bodyPr vert="horz" lIns="91440" tIns="45720" rIns="91440" bIns="45720" rtlCol="0" anchor="b"/>
          <a:lstStyle>
            <a:lvl1pPr algn="r">
              <a:defRPr sz="1200"/>
            </a:lvl1pPr>
          </a:lstStyle>
          <a:p>
            <a:fld id="{B2D6AB00-09CE-430A-8F2E-ECA8A80FA47A}"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775B3A0-AC72-4C84-8531-8E08FFC40534}" type="datetimeFigureOut">
              <a:rPr lang="nl-NL" smtClean="0"/>
              <a:pPr/>
              <a:t>30-04-2014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70AB6D-3AD2-499E-84E9-D5C5A66381BA}"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5B3A0-AC72-4C84-8531-8E08FFC40534}" type="datetimeFigureOut">
              <a:rPr lang="nl-NL" smtClean="0"/>
              <a:pPr/>
              <a:t>30-04-2014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0AB6D-3AD2-499E-84E9-D5C5A66381BA}"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Herstel</a:t>
            </a:r>
            <a:endParaRPr lang="nl-NL" b="1" dirty="0"/>
          </a:p>
        </p:txBody>
      </p:sp>
      <p:sp>
        <p:nvSpPr>
          <p:cNvPr id="3" name="Ondertitel 2"/>
          <p:cNvSpPr>
            <a:spLocks noGrp="1"/>
          </p:cNvSpPr>
          <p:nvPr>
            <p:ph type="subTitle" idx="1"/>
          </p:nvPr>
        </p:nvSpPr>
        <p:spPr/>
        <p:txBody>
          <a:bodyPr/>
          <a:lstStyle/>
          <a:p>
            <a:r>
              <a:rPr lang="nl-NL" dirty="0" smtClean="0">
                <a:solidFill>
                  <a:schemeClr val="tx1"/>
                </a:solidFill>
              </a:rPr>
              <a:t>een bevredigend leven met of zonder de aandoening</a:t>
            </a:r>
            <a:endParaRPr lang="nl-NL"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vraagt ruimte van de omgeving</a:t>
            </a:r>
            <a:endParaRPr lang="nl-NL" dirty="0"/>
          </a:p>
        </p:txBody>
      </p:sp>
      <p:sp>
        <p:nvSpPr>
          <p:cNvPr id="3" name="Tijdelijke aanduiding voor inhoud 2"/>
          <p:cNvSpPr>
            <a:spLocks noGrp="1"/>
          </p:cNvSpPr>
          <p:nvPr>
            <p:ph idx="1"/>
          </p:nvPr>
        </p:nvSpPr>
        <p:spPr/>
        <p:txBody>
          <a:bodyPr/>
          <a:lstStyle/>
          <a:p>
            <a:r>
              <a:rPr lang="nl-NL" dirty="0" smtClean="0"/>
              <a:t>ontworstelen aan zorg</a:t>
            </a:r>
          </a:p>
          <a:p>
            <a:r>
              <a:rPr lang="nl-NL" dirty="0" smtClean="0"/>
              <a:t>ontworstelen aan stigmatisering</a:t>
            </a:r>
          </a:p>
          <a:p>
            <a:r>
              <a:rPr lang="nl-NL" dirty="0" smtClean="0"/>
              <a:t>oppakken sociale rollen</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paar definities van herstel: </a:t>
            </a:r>
            <a:endParaRPr lang="nl-NL" dirty="0"/>
          </a:p>
        </p:txBody>
      </p:sp>
      <p:sp>
        <p:nvSpPr>
          <p:cNvPr id="3" name="Tijdelijke aanduiding voor inhoud 2"/>
          <p:cNvSpPr>
            <a:spLocks noGrp="1"/>
          </p:cNvSpPr>
          <p:nvPr>
            <p:ph idx="1"/>
          </p:nvPr>
        </p:nvSpPr>
        <p:spPr/>
        <p:txBody>
          <a:bodyPr/>
          <a:lstStyle/>
          <a:p>
            <a:r>
              <a:rPr lang="nl-NL" dirty="0" smtClean="0"/>
              <a:t>William Anthony  (1993)</a:t>
            </a:r>
          </a:p>
          <a:p>
            <a:r>
              <a:rPr lang="nl-NL" dirty="0" smtClean="0"/>
              <a:t>Priscilla Ridgway (1999) </a:t>
            </a:r>
          </a:p>
          <a:p>
            <a:r>
              <a:rPr lang="nl-NL" dirty="0" smtClean="0"/>
              <a:t>Annette Plooy (2007)</a:t>
            </a:r>
          </a:p>
          <a:p>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Anthony (1993)</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‘herstel is een zeer persoonlijk en </a:t>
            </a:r>
            <a:r>
              <a:rPr lang="nl-NL" b="1" dirty="0" smtClean="0"/>
              <a:t>uniek </a:t>
            </a:r>
            <a:r>
              <a:rPr lang="nl-NL" dirty="0" smtClean="0"/>
              <a:t>proces waarin iemands opvattingen, waarden, gevoelens, vaardigheden, doelen en/of rollen veranderen. Het is een manier van leven, van het leiden van een bevredigend, hoopvol en zinvol leven met de beperkingen die psychische klachten met zich meebrengen. Herstellen  betreft het ontgroeien van de rampzalige gevolgen van de aandoening en de ontwikkeling van een nieuwe betekenis en een nieuw doel in iemands leven'</a:t>
            </a:r>
          </a:p>
          <a:p>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Ridgway (1999)</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smtClean="0"/>
              <a:t>Het herwinnen van een positief zelfbeeld ondanks de strijd met de psychische aandoeningen en handicaps.  Dit is veelal een 'reis' of zoektocht naar zin en hoop, naar een leven waarbij de ziekte niet op de voorgrond staat</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Ridgway (1999)</a:t>
            </a:r>
            <a:endParaRPr lang="nl-NL" dirty="0"/>
          </a:p>
        </p:txBody>
      </p:sp>
      <p:sp>
        <p:nvSpPr>
          <p:cNvPr id="3" name="Tijdelijke aanduiding voor inhoud 2"/>
          <p:cNvSpPr>
            <a:spLocks noGrp="1"/>
          </p:cNvSpPr>
          <p:nvPr>
            <p:ph idx="1"/>
          </p:nvPr>
        </p:nvSpPr>
        <p:spPr/>
        <p:txBody>
          <a:bodyPr/>
          <a:lstStyle/>
          <a:p>
            <a:pPr marL="514350" indent="-514350">
              <a:buNone/>
            </a:pPr>
            <a:r>
              <a:rPr lang="nl-NL" dirty="0" smtClean="0"/>
              <a:t>2.  Greep op een eigen leven. Het gaat om het aanboren van eigen mogelijkheden en krachten (</a:t>
            </a:r>
            <a:r>
              <a:rPr lang="nl-NL" dirty="0" err="1" smtClean="0"/>
              <a:t>strengths</a:t>
            </a:r>
            <a:r>
              <a:rPr lang="nl-NL" dirty="0" smtClean="0"/>
              <a:t>), een positieve levenswijze, van stresskwetsbaarheid naar actief zelfmanagement</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Ridgway (19990</a:t>
            </a:r>
            <a:endParaRPr lang="nl-NL" dirty="0"/>
          </a:p>
        </p:txBody>
      </p:sp>
      <p:sp>
        <p:nvSpPr>
          <p:cNvPr id="3" name="Tijdelijke aanduiding voor inhoud 2"/>
          <p:cNvSpPr>
            <a:spLocks noGrp="1"/>
          </p:cNvSpPr>
          <p:nvPr>
            <p:ph idx="1"/>
          </p:nvPr>
        </p:nvSpPr>
        <p:spPr/>
        <p:txBody>
          <a:bodyPr/>
          <a:lstStyle/>
          <a:p>
            <a:pPr>
              <a:buNone/>
            </a:pPr>
            <a:r>
              <a:rPr lang="nl-NL" dirty="0" smtClean="0"/>
              <a:t>3. Een leven herwinnen buiten de psychiatrie: een leven in een maatschappelijke omgeving met betekenisvolle activiteiten, sociale relaties en betrokkenheid</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Plooy (2007)</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‘het fundament van herstel is dat mensen met psychiatrische aandoeningen </a:t>
            </a:r>
            <a:r>
              <a:rPr lang="nl-NL" b="1" dirty="0" smtClean="0"/>
              <a:t>zelf </a:t>
            </a:r>
            <a:r>
              <a:rPr lang="nl-NL" dirty="0" smtClean="0"/>
              <a:t>bepalen welke betekenis ze aan hun problemen geven’</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Herstel zonder grens met</a:t>
            </a:r>
            <a:endParaRPr lang="nl-NL" dirty="0"/>
          </a:p>
        </p:txBody>
      </p:sp>
      <p:sp>
        <p:nvSpPr>
          <p:cNvPr id="3" name="Tijdelijke aanduiding voor inhoud 2"/>
          <p:cNvSpPr>
            <a:spLocks noGrp="1"/>
          </p:cNvSpPr>
          <p:nvPr>
            <p:ph idx="1"/>
          </p:nvPr>
        </p:nvSpPr>
        <p:spPr/>
        <p:txBody>
          <a:bodyPr/>
          <a:lstStyle/>
          <a:p>
            <a:r>
              <a:rPr lang="nl-NL" dirty="0" smtClean="0"/>
              <a:t>Hoop</a:t>
            </a:r>
          </a:p>
          <a:p>
            <a:r>
              <a:rPr lang="nl-NL" dirty="0" smtClean="0"/>
              <a:t>Persoonlijke  verantwoordelijkheid</a:t>
            </a:r>
          </a:p>
          <a:p>
            <a:r>
              <a:rPr lang="nl-NL" dirty="0" smtClean="0"/>
              <a:t>Eigen ontwikkeling</a:t>
            </a:r>
          </a:p>
          <a:p>
            <a:r>
              <a:rPr lang="nl-NL" dirty="0" smtClean="0"/>
              <a:t>Opkomen voor jezelf</a:t>
            </a:r>
          </a:p>
          <a:p>
            <a:r>
              <a:rPr lang="nl-NL" dirty="0" smtClean="0"/>
              <a:t>Steun</a:t>
            </a:r>
            <a:endParaRPr lang="nl-NL" dirty="0"/>
          </a:p>
        </p:txBody>
      </p:sp>
      <p:sp>
        <p:nvSpPr>
          <p:cNvPr id="4" name="Tijdelijke aanduiding voor voettekst 3"/>
          <p:cNvSpPr>
            <a:spLocks noGrp="1"/>
          </p:cNvSpPr>
          <p:nvPr>
            <p:ph type="ftr" sz="quarter" idx="11"/>
          </p:nvPr>
        </p:nvSpPr>
        <p:spPr/>
        <p:txBody>
          <a:bodyPr/>
          <a:lstStyle/>
          <a:p>
            <a:r>
              <a:rPr lang="en-US" smtClean="0"/>
              <a:t>sleutelbegrippen WRAP (Wellness Recovery Action Plan)</a:t>
            </a:r>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Herstel van wat? </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van verlies van psychische gezondheid</a:t>
            </a:r>
          </a:p>
          <a:p>
            <a:r>
              <a:rPr lang="nl-NL" dirty="0" smtClean="0"/>
              <a:t>van verlies van (maatschappelijke) rollen</a:t>
            </a:r>
          </a:p>
          <a:p>
            <a:r>
              <a:rPr lang="nl-NL" dirty="0" smtClean="0"/>
              <a:t>van verlies van zelfstandigheid en autonomie</a:t>
            </a:r>
          </a:p>
          <a:p>
            <a:pPr>
              <a:buNone/>
            </a:pPr>
            <a:endParaRPr lang="nl-NL" dirty="0" smtClean="0"/>
          </a:p>
          <a:p>
            <a:r>
              <a:rPr lang="nl-NL" dirty="0" smtClean="0"/>
              <a:t>kortom: herstel van identiteit</a:t>
            </a:r>
          </a:p>
          <a:p>
            <a:endParaRPr lang="nl-NL" dirty="0" smtClean="0"/>
          </a:p>
          <a:p>
            <a:endParaRPr lang="nl-NL" dirty="0"/>
          </a:p>
        </p:txBody>
      </p:sp>
      <p:sp>
        <p:nvSpPr>
          <p:cNvPr id="7" name="Tekstvak 6"/>
          <p:cNvSpPr txBox="1"/>
          <p:nvPr/>
        </p:nvSpPr>
        <p:spPr>
          <a:xfrm>
            <a:off x="691952" y="6245696"/>
            <a:ext cx="1008112" cy="307777"/>
          </a:xfrm>
          <a:prstGeom prst="rect">
            <a:avLst/>
          </a:prstGeom>
          <a:noFill/>
        </p:spPr>
        <p:txBody>
          <a:bodyPr wrap="square" rtlCol="0">
            <a:spAutoFit/>
          </a:bodyPr>
          <a:lstStyle/>
          <a:p>
            <a:r>
              <a:rPr lang="nl-NL" sz="1400" dirty="0" smtClean="0">
                <a:solidFill>
                  <a:schemeClr val="accent1">
                    <a:lumMod val="50000"/>
                  </a:schemeClr>
                </a:solidFill>
                <a:latin typeface="+mn-lt"/>
              </a:rPr>
              <a:t>04 -12 -13</a:t>
            </a:r>
            <a:endParaRPr lang="nl-NL" sz="1400" dirty="0">
              <a:solidFill>
                <a:schemeClr val="accent1">
                  <a:lumMod val="50000"/>
                </a:schemeClr>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a:r>
            <a:r>
              <a:rPr lang="nl-NL" dirty="0" smtClean="0"/>
              <a:t>at gebeurt er bij herstel?</a:t>
            </a:r>
            <a:endParaRPr lang="nl-NL" dirty="0"/>
          </a:p>
        </p:txBody>
      </p:sp>
      <p:sp>
        <p:nvSpPr>
          <p:cNvPr id="3" name="Tijdelijke aanduiding voor inhoud 2"/>
          <p:cNvSpPr>
            <a:spLocks noGrp="1"/>
          </p:cNvSpPr>
          <p:nvPr>
            <p:ph idx="1"/>
          </p:nvPr>
        </p:nvSpPr>
        <p:spPr/>
        <p:txBody>
          <a:bodyPr/>
          <a:lstStyle/>
          <a:p>
            <a:r>
              <a:rPr lang="nl-NL" dirty="0" smtClean="0"/>
              <a:t>herwinnen van verloren gewaande mogelijkheden en rollen en een leven buiten de psychiatrie</a:t>
            </a:r>
          </a:p>
          <a:p>
            <a:r>
              <a:rPr lang="nl-NL" dirty="0" smtClean="0"/>
              <a:t>je ontdekt dat je alleen zelf betekenis kunt geven: herstellen en ontdekken van uniciteit</a:t>
            </a:r>
          </a:p>
          <a:p>
            <a:r>
              <a:rPr lang="nl-NL" dirty="0"/>
              <a:t>h</a:t>
            </a:r>
            <a:r>
              <a:rPr lang="nl-NL" dirty="0" smtClean="0"/>
              <a:t>oop na wanhoop</a:t>
            </a:r>
          </a:p>
          <a:p>
            <a:r>
              <a:rPr lang="nl-NL" dirty="0" smtClean="0"/>
              <a:t>weer vaste grond en ruimte voelen</a:t>
            </a:r>
            <a:endParaRPr lang="nl-NL" dirty="0"/>
          </a:p>
        </p:txBody>
      </p:sp>
      <p:sp>
        <p:nvSpPr>
          <p:cNvPr id="4" name="Tijdelijke aanduiding voor datum 3"/>
          <p:cNvSpPr>
            <a:spLocks noGrp="1"/>
          </p:cNvSpPr>
          <p:nvPr>
            <p:ph type="dt" sz="half" idx="10"/>
          </p:nvPr>
        </p:nvSpPr>
        <p:spPr/>
        <p:txBody>
          <a:bodyPr/>
          <a:lstStyle/>
          <a:p>
            <a:r>
              <a:rPr lang="nl-NL" smtClean="0"/>
              <a:t>5 maart 2013</a:t>
            </a:r>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dirty="0"/>
          </a:p>
        </p:txBody>
      </p:sp>
      <p:sp>
        <p:nvSpPr>
          <p:cNvPr id="3" name="Ondertitel 2"/>
          <p:cNvSpPr>
            <a:spLocks noGrp="1"/>
          </p:cNvSpPr>
          <p:nvPr>
            <p:ph type="subTitle" idx="1"/>
          </p:nvPr>
        </p:nvSpPr>
        <p:spPr/>
        <p:txBody>
          <a:bodyPr/>
          <a:lstStyle/>
          <a:p>
            <a:endParaRPr lang="nl-NL"/>
          </a:p>
        </p:txBody>
      </p:sp>
      <p:pic>
        <p:nvPicPr>
          <p:cNvPr id="1026" name="Picture 2"/>
          <p:cNvPicPr>
            <a:picLocks noChangeAspect="1" noChangeArrowheads="1"/>
          </p:cNvPicPr>
          <p:nvPr/>
        </p:nvPicPr>
        <p:blipFill>
          <a:blip r:embed="rId2" cstate="print"/>
          <a:srcRect/>
          <a:stretch>
            <a:fillRect/>
          </a:stretch>
        </p:blipFill>
        <p:spPr bwMode="auto">
          <a:xfrm>
            <a:off x="467544" y="332656"/>
            <a:ext cx="8496944" cy="6007596"/>
          </a:xfrm>
          <a:prstGeom prst="rect">
            <a:avLst/>
          </a:prstGeom>
          <a:noFill/>
          <a:ln w="9525">
            <a:noFill/>
            <a:miter lim="800000"/>
            <a:headEnd/>
            <a:tailEnd/>
          </a:ln>
          <a:effectLst/>
        </p:spPr>
      </p:pic>
      <p:sp>
        <p:nvSpPr>
          <p:cNvPr id="5" name="Tijdelijke aanduiding voor voettekst 4"/>
          <p:cNvSpPr>
            <a:spLocks noGrp="1"/>
          </p:cNvSpPr>
          <p:nvPr>
            <p:ph type="ftr" sz="quarter" idx="11"/>
          </p:nvPr>
        </p:nvSpPr>
        <p:spPr/>
        <p:txBody>
          <a:bodyPr/>
          <a:lstStyle/>
          <a:p>
            <a:r>
              <a:rPr lang="nl-NL" smtClean="0"/>
              <a:t>bron: martijn Kole Bureau Herstel SBWU</a:t>
            </a:r>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herstellen doe je zelf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met eigen ervaringskennis:</a:t>
            </a:r>
          </a:p>
          <a:p>
            <a:endParaRPr lang="nl-NL" dirty="0" smtClean="0"/>
          </a:p>
          <a:p>
            <a:r>
              <a:rPr lang="nl-NL" dirty="0" smtClean="0"/>
              <a:t>1. gebruiken wat je weet</a:t>
            </a:r>
          </a:p>
          <a:p>
            <a:r>
              <a:rPr lang="nl-NL" dirty="0" smtClean="0"/>
              <a:t>2. hervinden wat kwijt was</a:t>
            </a:r>
          </a:p>
          <a:p>
            <a:r>
              <a:rPr lang="nl-NL" dirty="0" smtClean="0"/>
              <a:t>3. ontwikkelen wat je wilt</a:t>
            </a:r>
          </a:p>
          <a:p>
            <a:endParaRPr lang="nl-NL" dirty="0" smtClean="0">
              <a:sym typeface="Wingdings" pitchFamily="2" charset="2"/>
            </a:endParaRPr>
          </a:p>
          <a:p>
            <a:pPr>
              <a:buNone/>
            </a:pPr>
            <a:r>
              <a:rPr lang="nl-NL" dirty="0" smtClean="0">
                <a:sym typeface="Wingdings" pitchFamily="2" charset="2"/>
              </a:rPr>
              <a:t> de eigen herstelruimte opzoeken en vergroten</a:t>
            </a:r>
            <a:endParaRPr lang="nl-NL" dirty="0"/>
          </a:p>
        </p:txBody>
      </p:sp>
      <p:sp>
        <p:nvSpPr>
          <p:cNvPr id="5" name="Tijdelijke aanduiding voor datum 4"/>
          <p:cNvSpPr>
            <a:spLocks noGrp="1"/>
          </p:cNvSpPr>
          <p:nvPr>
            <p:ph type="dt" sz="half" idx="10"/>
          </p:nvPr>
        </p:nvSpPr>
        <p:spPr/>
        <p:txBody>
          <a:bodyPr/>
          <a:lstStyle/>
          <a:p>
            <a:r>
              <a:rPr lang="nl-NL" smtClean="0"/>
              <a:t>5 maart 2013</a:t>
            </a: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ervaring</a:t>
            </a:r>
            <a:endParaRPr lang="nl-NL" dirty="0"/>
          </a:p>
        </p:txBody>
      </p:sp>
      <p:sp>
        <p:nvSpPr>
          <p:cNvPr id="3" name="Tijdelijke aanduiding voor inhoud 2"/>
          <p:cNvSpPr>
            <a:spLocks noGrp="1"/>
          </p:cNvSpPr>
          <p:nvPr>
            <p:ph idx="1"/>
          </p:nvPr>
        </p:nvSpPr>
        <p:spPr/>
        <p:txBody>
          <a:bodyPr/>
          <a:lstStyle/>
          <a:p>
            <a:r>
              <a:rPr lang="nl-NL" dirty="0" smtClean="0"/>
              <a:t>benoembare ervaringen</a:t>
            </a:r>
          </a:p>
          <a:p>
            <a:pPr>
              <a:buNone/>
            </a:pPr>
            <a:endParaRPr lang="nl-NL" dirty="0" smtClean="0"/>
          </a:p>
          <a:p>
            <a:r>
              <a:rPr lang="nl-NL" dirty="0" smtClean="0"/>
              <a:t>onbenoembare beleving, de stemming, de kleur van alles wat je doet en meemaakt.</a:t>
            </a:r>
          </a:p>
          <a:p>
            <a:pPr>
              <a:buNone/>
            </a:pPr>
            <a:endParaRPr lang="nl-NL" dirty="0" smtClean="0"/>
          </a:p>
          <a:p>
            <a:endParaRPr lang="nl-NL" dirty="0" smtClean="0"/>
          </a:p>
          <a:p>
            <a:pPr>
              <a:buNone/>
            </a:pPr>
            <a:endParaRPr lang="nl-NL" dirty="0" smtClean="0"/>
          </a:p>
        </p:txBody>
      </p:sp>
      <p:sp>
        <p:nvSpPr>
          <p:cNvPr id="4" name="Tijdelijke aanduiding voor datum 3"/>
          <p:cNvSpPr>
            <a:spLocks noGrp="1"/>
          </p:cNvSpPr>
          <p:nvPr>
            <p:ph type="dt" sz="half" idx="10"/>
          </p:nvPr>
        </p:nvSpPr>
        <p:spPr/>
        <p:txBody>
          <a:bodyPr/>
          <a:lstStyle/>
          <a:p>
            <a:r>
              <a:rPr lang="nl-NL" smtClean="0"/>
              <a:t>5 maart 2013</a:t>
            </a:r>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ervaringskennis</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a:t>
            </a:r>
            <a:r>
              <a:rPr lang="nl-NL" dirty="0" err="1" smtClean="0"/>
              <a:t>ervaringsweten</a:t>
            </a:r>
            <a:r>
              <a:rPr lang="nl-NL" dirty="0" smtClean="0"/>
              <a:t>’: dat kent/voelt alleen de persoon zelf</a:t>
            </a:r>
          </a:p>
          <a:p>
            <a:pPr>
              <a:buNone/>
            </a:pPr>
            <a:r>
              <a:rPr lang="nl-NL" dirty="0" smtClean="0"/>
              <a:t> </a:t>
            </a:r>
          </a:p>
          <a:p>
            <a:r>
              <a:rPr lang="nl-NL" dirty="0" smtClean="0"/>
              <a:t>ervaringskennis: die aspecten die je kan benoemen </a:t>
            </a:r>
          </a:p>
          <a:p>
            <a:endParaRPr lang="nl-NL" dirty="0"/>
          </a:p>
          <a:p>
            <a:r>
              <a:rPr lang="nl-NL" dirty="0" smtClean="0"/>
              <a:t>Inzicht verkrijgen in de verwevenheid en gelaagdheid van ervaringskennis</a:t>
            </a:r>
          </a:p>
          <a:p>
            <a:endParaRPr lang="nl-NL" dirty="0"/>
          </a:p>
          <a:p>
            <a:r>
              <a:rPr lang="nl-NL" dirty="0" smtClean="0"/>
              <a:t>een uniek kennispakket (zijnspakket)</a:t>
            </a:r>
          </a:p>
          <a:p>
            <a:endParaRPr lang="nl-NL" dirty="0"/>
          </a:p>
          <a:p>
            <a:r>
              <a:rPr lang="nl-NL" dirty="0" smtClean="0"/>
              <a:t>waarover alleen persoon zelf deskundig</a:t>
            </a:r>
            <a:endParaRPr lang="nl-NL" dirty="0"/>
          </a:p>
        </p:txBody>
      </p:sp>
      <p:sp>
        <p:nvSpPr>
          <p:cNvPr id="4" name="Tijdelijke aanduiding voor datum 3"/>
          <p:cNvSpPr>
            <a:spLocks noGrp="1"/>
          </p:cNvSpPr>
          <p:nvPr>
            <p:ph type="dt" sz="half" idx="10"/>
          </p:nvPr>
        </p:nvSpPr>
        <p:spPr/>
        <p:txBody>
          <a:bodyPr/>
          <a:lstStyle/>
          <a:p>
            <a:r>
              <a:rPr lang="nl-NL" smtClean="0"/>
              <a:t>5 maart 2013</a:t>
            </a:r>
            <a:endParaRPr lang="nl-NL"/>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00050023"/>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pijler 1</a:t>
            </a:r>
            <a:br>
              <a:rPr lang="nl-NL" dirty="0" smtClean="0"/>
            </a:br>
            <a:r>
              <a:rPr lang="nl-NL" dirty="0" smtClean="0"/>
              <a:t>Methodische zelfhulp</a:t>
            </a:r>
            <a:endParaRPr lang="nl-NL" dirty="0"/>
          </a:p>
        </p:txBody>
      </p:sp>
      <p:sp>
        <p:nvSpPr>
          <p:cNvPr id="3" name="Tijdelijke aanduiding voor inhoud 2"/>
          <p:cNvSpPr>
            <a:spLocks noGrp="1"/>
          </p:cNvSpPr>
          <p:nvPr>
            <p:ph idx="1"/>
          </p:nvPr>
        </p:nvSpPr>
        <p:spPr/>
        <p:txBody>
          <a:bodyPr/>
          <a:lstStyle/>
          <a:p>
            <a:endParaRPr lang="nl-NL" dirty="0" smtClean="0"/>
          </a:p>
          <a:p>
            <a:r>
              <a:rPr lang="nl-NL" b="1" dirty="0" smtClean="0"/>
              <a:t>zelf maar niet alleen</a:t>
            </a:r>
          </a:p>
          <a:p>
            <a:r>
              <a:rPr lang="nl-NL" dirty="0" smtClean="0"/>
              <a:t>ervaringsdeskundige ondersteuning bij het zelf zoeken naar betekenis en herstel</a:t>
            </a:r>
          </a:p>
          <a:p>
            <a:pPr>
              <a:buFont typeface="Wingdings"/>
              <a:buChar char="à"/>
            </a:pPr>
            <a:r>
              <a:rPr lang="nl-NL" dirty="0" smtClean="0">
                <a:sym typeface="Wingdings" pitchFamily="2" charset="2"/>
              </a:rPr>
              <a:t>methodische zelfhulp</a:t>
            </a:r>
          </a:p>
          <a:p>
            <a:r>
              <a:rPr lang="nl-NL" dirty="0" smtClean="0">
                <a:sym typeface="Wingdings" pitchFamily="2" charset="2"/>
              </a:rPr>
              <a:t>Ervaringsdeskundige inzet in wederkerigheid</a:t>
            </a:r>
          </a:p>
          <a:p>
            <a:pPr>
              <a:buFont typeface="Wingdings"/>
              <a:buChar char="à"/>
            </a:pPr>
            <a:endParaRPr lang="nl-NL" dirty="0">
              <a:sym typeface="Wingdings" pitchFamily="2" charset="2"/>
            </a:endParaRPr>
          </a:p>
          <a:p>
            <a:pPr>
              <a:buNone/>
            </a:pPr>
            <a:endParaRPr lang="nl-NL" dirty="0"/>
          </a:p>
        </p:txBody>
      </p:sp>
      <p:sp>
        <p:nvSpPr>
          <p:cNvPr id="5" name="Tijdelijke aanduiding voor datum 4"/>
          <p:cNvSpPr>
            <a:spLocks noGrp="1"/>
          </p:cNvSpPr>
          <p:nvPr>
            <p:ph type="dt" sz="half" idx="10"/>
          </p:nvPr>
        </p:nvSpPr>
        <p:spPr/>
        <p:txBody>
          <a:bodyPr/>
          <a:lstStyle/>
          <a:p>
            <a:r>
              <a:rPr lang="nl-NL" smtClean="0"/>
              <a:t>5 maart 2013</a:t>
            </a: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1026" name="Picture 2"/>
          <p:cNvPicPr>
            <a:picLocks noGrp="1" noChangeArrowheads="1"/>
          </p:cNvPicPr>
          <p:nvPr>
            <p:ph idx="1"/>
          </p:nvPr>
        </p:nvPicPr>
        <p:blipFill>
          <a:blip r:embed="rId2" cstate="print"/>
          <a:srcRect/>
          <a:stretch>
            <a:fillRect/>
          </a:stretch>
        </p:blipFill>
        <p:spPr bwMode="auto">
          <a:xfrm>
            <a:off x="1187624" y="1556792"/>
            <a:ext cx="7098030" cy="5124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497</Words>
  <Application>Microsoft Macintosh PowerPoint</Application>
  <PresentationFormat>Diavoorstelling (4:3)</PresentationFormat>
  <Paragraphs>76</Paragraphs>
  <Slides>17</Slides>
  <Notes>0</Notes>
  <HiddenSlides>0</HiddenSlides>
  <MMClips>0</MMClips>
  <ScaleCrop>false</ScaleCrop>
  <HeadingPairs>
    <vt:vector size="4" baseType="variant">
      <vt:variant>
        <vt:lpstr>Ontwerpsjabloon</vt:lpstr>
      </vt:variant>
      <vt:variant>
        <vt:i4>1</vt:i4>
      </vt:variant>
      <vt:variant>
        <vt:lpstr>Diatitels</vt:lpstr>
      </vt:variant>
      <vt:variant>
        <vt:i4>17</vt:i4>
      </vt:variant>
    </vt:vector>
  </HeadingPairs>
  <TitlesOfParts>
    <vt:vector size="18" baseType="lpstr">
      <vt:lpstr>Office-thema</vt:lpstr>
      <vt:lpstr>Herstel</vt:lpstr>
      <vt:lpstr>Herstel van wat? </vt:lpstr>
      <vt:lpstr>wat gebeurt er bij herstel?</vt:lpstr>
      <vt:lpstr>Dia 4</vt:lpstr>
      <vt:lpstr>herstellen doe je zelf </vt:lpstr>
      <vt:lpstr>ervaring</vt:lpstr>
      <vt:lpstr>ervaringskennis</vt:lpstr>
      <vt:lpstr>pijler 1 Methodische zelfhulp</vt:lpstr>
      <vt:lpstr>Dia 9</vt:lpstr>
      <vt:lpstr>vraagt ruimte van de omgeving</vt:lpstr>
      <vt:lpstr>een paar definities van herstel: </vt:lpstr>
      <vt:lpstr>Anthony (1993)</vt:lpstr>
      <vt:lpstr>Ridgway (1999)</vt:lpstr>
      <vt:lpstr>Ridgway (1999)</vt:lpstr>
      <vt:lpstr>Ridgway (19990</vt:lpstr>
      <vt:lpstr>Plooy (2007)</vt:lpstr>
      <vt:lpstr>Herstel zonder grens met</vt:lpstr>
    </vt:vector>
  </TitlesOfParts>
  <Company>Trimbos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admin</dc:creator>
  <cp:lastModifiedBy>Karin Bonouvrie</cp:lastModifiedBy>
  <cp:revision>16</cp:revision>
  <dcterms:created xsi:type="dcterms:W3CDTF">2014-04-30T07:06:34Z</dcterms:created>
  <dcterms:modified xsi:type="dcterms:W3CDTF">2014-04-30T07:06:50Z</dcterms:modified>
</cp:coreProperties>
</file>