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1"/>
  </p:notesMasterIdLst>
  <p:handoutMasterIdLst>
    <p:handoutMasterId r:id="rId22"/>
  </p:handoutMasterIdLst>
  <p:sldIdLst>
    <p:sldId id="256" r:id="rId2"/>
    <p:sldId id="303" r:id="rId3"/>
    <p:sldId id="313" r:id="rId4"/>
    <p:sldId id="291" r:id="rId5"/>
    <p:sldId id="299" r:id="rId6"/>
    <p:sldId id="312" r:id="rId7"/>
    <p:sldId id="300" r:id="rId8"/>
    <p:sldId id="302" r:id="rId9"/>
    <p:sldId id="307" r:id="rId10"/>
    <p:sldId id="308" r:id="rId11"/>
    <p:sldId id="310" r:id="rId12"/>
    <p:sldId id="311" r:id="rId13"/>
    <p:sldId id="304" r:id="rId14"/>
    <p:sldId id="305" r:id="rId15"/>
    <p:sldId id="306" r:id="rId16"/>
    <p:sldId id="301" r:id="rId17"/>
    <p:sldId id="309" r:id="rId18"/>
    <p:sldId id="314" r:id="rId19"/>
    <p:sldId id="278" r:id="rId20"/>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74BF"/>
    <a:srgbClr val="009EE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50" d="100"/>
          <a:sy n="50" d="100"/>
        </p:scale>
        <p:origin x="-4136" y="-23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54180227-BAEB-43EC-B102-4D9C000173E1}" type="datetimeFigureOut">
              <a:rPr lang="nl-NL" smtClean="0"/>
              <a:pPr/>
              <a:t>13-10-2015</a:t>
            </a:fld>
            <a:endParaRPr lang="nl-NL"/>
          </a:p>
        </p:txBody>
      </p:sp>
      <p:sp>
        <p:nvSpPr>
          <p:cNvPr id="4" name="Tijdelijke aanduiding voor voettekst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760B9058-71BA-48AC-9E21-62A7079EF540}"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641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952C2284-BA84-444C-BC2D-7C5C12680D6F}" type="datetimeFigureOut">
              <a:rPr lang="nl-NL" smtClean="0"/>
              <a:pPr/>
              <a:t>13-10-2015</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EBB2145-6C2A-4A99-AFCE-900F433AAAAF}"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703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EBB2145-6C2A-4A99-AFCE-900F433AAAAF}" type="slidenum">
              <a:rPr lang="nl-NL" smtClean="0"/>
              <a:pPr/>
              <a:t>2</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446042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EBB2145-6C2A-4A99-AFCE-900F433AAAAF}" type="slidenum">
              <a:rPr lang="nl-NL" smtClean="0"/>
              <a:pPr/>
              <a:t>18</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446042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EBB2145-6C2A-4A99-AFCE-900F433AAAAF}" type="slidenum">
              <a:rPr lang="nl-NL" smtClean="0"/>
              <a:pPr/>
              <a:t>5</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446042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EBB2145-6C2A-4A99-AFCE-900F433AAAAF}" type="slidenum">
              <a:rPr lang="nl-NL" smtClean="0"/>
              <a:pPr/>
              <a:t>8</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446042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EBB2145-6C2A-4A99-AFCE-900F433AAAAF}" type="slidenum">
              <a:rPr lang="nl-NL" smtClean="0"/>
              <a:pPr/>
              <a:t>9</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446042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EBB2145-6C2A-4A99-AFCE-900F433AAAAF}" type="slidenum">
              <a:rPr lang="nl-NL" smtClean="0"/>
              <a:pPr/>
              <a:t>10</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061272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charset="0"/>
              </a:defRPr>
            </a:lvl1pPr>
            <a:lvl2pPr marL="742950" indent="-285750" defTabSz="955675" eaLnBrk="0" hangingPunct="0">
              <a:spcBef>
                <a:spcPct val="30000"/>
              </a:spcBef>
              <a:defRPr sz="1200">
                <a:solidFill>
                  <a:schemeClr val="tx1"/>
                </a:solidFill>
                <a:latin typeface="Arial" charset="0"/>
              </a:defRPr>
            </a:lvl2pPr>
            <a:lvl3pPr marL="1143000" indent="-228600" defTabSz="955675" eaLnBrk="0" hangingPunct="0">
              <a:spcBef>
                <a:spcPct val="30000"/>
              </a:spcBef>
              <a:defRPr sz="1200">
                <a:solidFill>
                  <a:schemeClr val="tx1"/>
                </a:solidFill>
                <a:latin typeface="Arial" charset="0"/>
              </a:defRPr>
            </a:lvl3pPr>
            <a:lvl4pPr marL="1600200" indent="-228600" defTabSz="955675" eaLnBrk="0" hangingPunct="0">
              <a:spcBef>
                <a:spcPct val="30000"/>
              </a:spcBef>
              <a:defRPr sz="1200">
                <a:solidFill>
                  <a:schemeClr val="tx1"/>
                </a:solidFill>
                <a:latin typeface="Arial" charset="0"/>
              </a:defRPr>
            </a:lvl4pPr>
            <a:lvl5pPr marL="2057400" indent="-228600" defTabSz="955675" eaLnBrk="0" hangingPunct="0">
              <a:spcBef>
                <a:spcPct val="30000"/>
              </a:spcBef>
              <a:defRPr sz="1200">
                <a:solidFill>
                  <a:schemeClr val="tx1"/>
                </a:solidFill>
                <a:latin typeface="Arial" charset="0"/>
              </a:defRPr>
            </a:lvl5pPr>
            <a:lvl6pPr marL="2514600" indent="-228600" defTabSz="955675" eaLnBrk="0" fontAlgn="base" hangingPunct="0">
              <a:spcBef>
                <a:spcPct val="30000"/>
              </a:spcBef>
              <a:spcAft>
                <a:spcPct val="0"/>
              </a:spcAft>
              <a:defRPr sz="1200">
                <a:solidFill>
                  <a:schemeClr val="tx1"/>
                </a:solidFill>
                <a:latin typeface="Arial" charset="0"/>
              </a:defRPr>
            </a:lvl6pPr>
            <a:lvl7pPr marL="2971800" indent="-228600" defTabSz="955675" eaLnBrk="0" fontAlgn="base" hangingPunct="0">
              <a:spcBef>
                <a:spcPct val="30000"/>
              </a:spcBef>
              <a:spcAft>
                <a:spcPct val="0"/>
              </a:spcAft>
              <a:defRPr sz="1200">
                <a:solidFill>
                  <a:schemeClr val="tx1"/>
                </a:solidFill>
                <a:latin typeface="Arial" charset="0"/>
              </a:defRPr>
            </a:lvl7pPr>
            <a:lvl8pPr marL="3429000" indent="-228600" defTabSz="955675" eaLnBrk="0" fontAlgn="base" hangingPunct="0">
              <a:spcBef>
                <a:spcPct val="30000"/>
              </a:spcBef>
              <a:spcAft>
                <a:spcPct val="0"/>
              </a:spcAft>
              <a:defRPr sz="1200">
                <a:solidFill>
                  <a:schemeClr val="tx1"/>
                </a:solidFill>
                <a:latin typeface="Arial" charset="0"/>
              </a:defRPr>
            </a:lvl8pPr>
            <a:lvl9pPr marL="3886200" indent="-228600" defTabSz="9556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80D37B-97B6-495D-B804-AF137AD2207F}" type="slidenum">
              <a:rPr lang="en-US" altLang="nl-NL" sz="1300" smtClean="0"/>
              <a:pPr eaLnBrk="1" hangingPunct="1">
                <a:spcBef>
                  <a:spcPct val="0"/>
                </a:spcBef>
              </a:pPr>
              <a:t>12</a:t>
            </a:fld>
            <a:endParaRPr lang="en-US" altLang="nl-NL" sz="13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nl-NL" altLang="nl-NL"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charset="0"/>
              </a:defRPr>
            </a:lvl1pPr>
            <a:lvl2pPr marL="742950" indent="-285750" defTabSz="955675" eaLnBrk="0" hangingPunct="0">
              <a:spcBef>
                <a:spcPct val="30000"/>
              </a:spcBef>
              <a:defRPr sz="1200">
                <a:solidFill>
                  <a:schemeClr val="tx1"/>
                </a:solidFill>
                <a:latin typeface="Arial" charset="0"/>
              </a:defRPr>
            </a:lvl2pPr>
            <a:lvl3pPr marL="1143000" indent="-228600" defTabSz="955675" eaLnBrk="0" hangingPunct="0">
              <a:spcBef>
                <a:spcPct val="30000"/>
              </a:spcBef>
              <a:defRPr sz="1200">
                <a:solidFill>
                  <a:schemeClr val="tx1"/>
                </a:solidFill>
                <a:latin typeface="Arial" charset="0"/>
              </a:defRPr>
            </a:lvl3pPr>
            <a:lvl4pPr marL="1600200" indent="-228600" defTabSz="955675" eaLnBrk="0" hangingPunct="0">
              <a:spcBef>
                <a:spcPct val="30000"/>
              </a:spcBef>
              <a:defRPr sz="1200">
                <a:solidFill>
                  <a:schemeClr val="tx1"/>
                </a:solidFill>
                <a:latin typeface="Arial" charset="0"/>
              </a:defRPr>
            </a:lvl4pPr>
            <a:lvl5pPr marL="2057400" indent="-228600" defTabSz="955675" eaLnBrk="0" hangingPunct="0">
              <a:spcBef>
                <a:spcPct val="30000"/>
              </a:spcBef>
              <a:defRPr sz="1200">
                <a:solidFill>
                  <a:schemeClr val="tx1"/>
                </a:solidFill>
                <a:latin typeface="Arial" charset="0"/>
              </a:defRPr>
            </a:lvl5pPr>
            <a:lvl6pPr marL="2514600" indent="-228600" defTabSz="955675" eaLnBrk="0" fontAlgn="base" hangingPunct="0">
              <a:spcBef>
                <a:spcPct val="30000"/>
              </a:spcBef>
              <a:spcAft>
                <a:spcPct val="0"/>
              </a:spcAft>
              <a:defRPr sz="1200">
                <a:solidFill>
                  <a:schemeClr val="tx1"/>
                </a:solidFill>
                <a:latin typeface="Arial" charset="0"/>
              </a:defRPr>
            </a:lvl6pPr>
            <a:lvl7pPr marL="2971800" indent="-228600" defTabSz="955675" eaLnBrk="0" fontAlgn="base" hangingPunct="0">
              <a:spcBef>
                <a:spcPct val="30000"/>
              </a:spcBef>
              <a:spcAft>
                <a:spcPct val="0"/>
              </a:spcAft>
              <a:defRPr sz="1200">
                <a:solidFill>
                  <a:schemeClr val="tx1"/>
                </a:solidFill>
                <a:latin typeface="Arial" charset="0"/>
              </a:defRPr>
            </a:lvl7pPr>
            <a:lvl8pPr marL="3429000" indent="-228600" defTabSz="955675" eaLnBrk="0" fontAlgn="base" hangingPunct="0">
              <a:spcBef>
                <a:spcPct val="30000"/>
              </a:spcBef>
              <a:spcAft>
                <a:spcPct val="0"/>
              </a:spcAft>
              <a:defRPr sz="1200">
                <a:solidFill>
                  <a:schemeClr val="tx1"/>
                </a:solidFill>
                <a:latin typeface="Arial" charset="0"/>
              </a:defRPr>
            </a:lvl8pPr>
            <a:lvl9pPr marL="3886200" indent="-228600" defTabSz="9556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80D37B-97B6-495D-B804-AF137AD2207F}" type="slidenum">
              <a:rPr lang="en-US" altLang="nl-NL" sz="1300" smtClean="0"/>
              <a:pPr eaLnBrk="1" hangingPunct="1">
                <a:spcBef>
                  <a:spcPct val="0"/>
                </a:spcBef>
              </a:pPr>
              <a:t>13</a:t>
            </a:fld>
            <a:endParaRPr lang="en-US" altLang="nl-NL" sz="13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nl-NL" altLang="nl-N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EBB2145-6C2A-4A99-AFCE-900F433AAAAF}" type="slidenum">
              <a:rPr lang="nl-NL" smtClean="0"/>
              <a:pPr/>
              <a:t>16</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446042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EBB2145-6C2A-4A99-AFCE-900F433AAAAF}" type="slidenum">
              <a:rPr lang="nl-NL" smtClean="0"/>
              <a:pPr/>
              <a:t>17</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446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89248" y="274638"/>
            <a:ext cx="8003232" cy="1143000"/>
          </a:xfrm>
        </p:spPr>
        <p:txBody>
          <a:bodyPr/>
          <a:lstStyle>
            <a:lvl1pPr>
              <a:defRPr>
                <a:solidFill>
                  <a:srgbClr val="0074BF"/>
                </a:solidFill>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894264" y="1567333"/>
            <a:ext cx="7998216" cy="4525963"/>
          </a:xfrm>
        </p:spPr>
        <p:txBody>
          <a:bodyPr>
            <a:normAutofit/>
          </a:bodyPr>
          <a:lstStyle>
            <a:lvl1pPr marL="0" indent="0">
              <a:spcBef>
                <a:spcPts val="0"/>
              </a:spcBef>
              <a:buFontTx/>
              <a:buNone/>
              <a:defRPr sz="3200"/>
            </a:lvl1pPr>
          </a:lstStyle>
          <a:p>
            <a:pPr lvl="0"/>
            <a:r>
              <a:rPr lang="nl-NL" dirty="0" smtClean="0"/>
              <a:t>Klik om de modelstijlen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512" y="5300412"/>
            <a:ext cx="3169945" cy="15849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699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C5C788D5-170A-49DA-9A21-8111268304BE}" type="datetimeFigureOut">
              <a:rPr lang="nl-NL" smtClean="0"/>
              <a:pPr/>
              <a:t>13-10-2015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987087B0-1D0C-44A9-95CC-199F4D378556}"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415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C5C788D5-170A-49DA-9A21-8111268304BE}" type="datetimeFigureOut">
              <a:rPr lang="nl-NL" smtClean="0"/>
              <a:pPr/>
              <a:t>13-10-2015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987087B0-1D0C-44A9-95CC-199F4D378556}"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742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Media">
  <p:cSld name="Titel, tekst en mediaclip">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media 3"/>
          <p:cNvSpPr>
            <a:spLocks noGrp="1"/>
          </p:cNvSpPr>
          <p:nvPr>
            <p:ph type="media" sz="half" idx="2"/>
          </p:nvPr>
        </p:nvSpPr>
        <p:spPr>
          <a:xfrm>
            <a:off x="4648200" y="1600200"/>
            <a:ext cx="4038600" cy="4525963"/>
          </a:xfrm>
        </p:spPr>
        <p:txBody>
          <a:bodyPr/>
          <a:lstStyle/>
          <a:p>
            <a:pPr lvl="0"/>
            <a:endParaRPr lang="nl-NL" noProof="0" smtClean="0"/>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7B9B2DE-C8FB-43C7-8748-D7BCDDD8C9EF}" type="slidenum">
              <a:rPr lang="en-US"/>
              <a:pPr>
                <a:defRPr/>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26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C5C788D5-170A-49DA-9A21-8111268304BE}" type="datetimeFigureOut">
              <a:rPr lang="nl-NL" smtClean="0"/>
              <a:pPr/>
              <a:t>13-10-2015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987087B0-1D0C-44A9-95CC-199F4D378556}"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305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C5C788D5-170A-49DA-9A21-8111268304BE}" type="datetimeFigureOut">
              <a:rPr lang="nl-NL" smtClean="0"/>
              <a:pPr/>
              <a:t>13-10-2015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987087B0-1D0C-44A9-95CC-199F4D378556}"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521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C5C788D5-170A-49DA-9A21-8111268304BE}" type="datetimeFigureOut">
              <a:rPr lang="nl-NL" smtClean="0"/>
              <a:pPr/>
              <a:t>13-10-2015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987087B0-1D0C-44A9-95CC-199F4D378556}"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172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C5C788D5-170A-49DA-9A21-8111268304BE}" type="datetimeFigureOut">
              <a:rPr lang="nl-NL" smtClean="0"/>
              <a:pPr/>
              <a:t>13-10-2015</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987087B0-1D0C-44A9-95CC-199F4D378556}"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795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C5C788D5-170A-49DA-9A21-8111268304BE}" type="datetimeFigureOut">
              <a:rPr lang="nl-NL" smtClean="0"/>
              <a:pPr/>
              <a:t>13-10-2015</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987087B0-1D0C-44A9-95CC-199F4D378556}"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553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C5C788D5-170A-49DA-9A21-8111268304BE}" type="datetimeFigureOut">
              <a:rPr lang="nl-NL" smtClean="0"/>
              <a:pPr/>
              <a:t>13-10-2015</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987087B0-1D0C-44A9-95CC-199F4D378556}"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882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C5C788D5-170A-49DA-9A21-8111268304BE}" type="datetimeFigureOut">
              <a:rPr lang="nl-NL" smtClean="0"/>
              <a:pPr/>
              <a:t>13-10-2015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987087B0-1D0C-44A9-95CC-199F4D378556}"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762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C5C788D5-170A-49DA-9A21-8111268304BE}" type="datetimeFigureOut">
              <a:rPr lang="nl-NL" smtClean="0"/>
              <a:pPr/>
              <a:t>13-10-2015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987087B0-1D0C-44A9-95CC-199F4D378556}"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68157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679455"/>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hyperlink" Target="http://www.zrm.nl/" TargetMode="External"/><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hyperlink" Target="http://www.zelfredzaamheidmatrix.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933056"/>
            <a:ext cx="7772400" cy="1470025"/>
          </a:xfrm>
        </p:spPr>
        <p:txBody>
          <a:bodyPr>
            <a:normAutofit/>
          </a:bodyPr>
          <a:lstStyle/>
          <a:p>
            <a:r>
              <a:rPr lang="nl-NL" sz="4000" dirty="0" smtClean="0">
                <a:latin typeface="Arial" panose="020B0604020202020204" pitchFamily="34" charset="0"/>
                <a:ea typeface="Tahoma" panose="020B0604030504040204" pitchFamily="34" charset="0"/>
                <a:cs typeface="Arial" panose="020B0604020202020204" pitchFamily="34" charset="0"/>
              </a:rPr>
              <a:t>Volledige, telbare en integrale beoordeling van cliënten </a:t>
            </a:r>
          </a:p>
        </p:txBody>
      </p:sp>
      <p:pic>
        <p:nvPicPr>
          <p:cNvPr id="4" name="Afbeelding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699102"/>
            <a:ext cx="9144000" cy="1801906"/>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4473" y="299267"/>
            <a:ext cx="1707287" cy="108012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24328" y="6021288"/>
            <a:ext cx="1136204" cy="660854"/>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24128" y="6309320"/>
            <a:ext cx="1512168" cy="362251"/>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52120" y="5810944"/>
            <a:ext cx="1872208" cy="4206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0717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latin typeface="Arial" panose="020B0604020202020204" pitchFamily="34" charset="0"/>
                <a:cs typeface="Arial" panose="020B0604020202020204" pitchFamily="34" charset="0"/>
              </a:rPr>
              <a:t>De Zelfredzaamheid-Matrix</a:t>
            </a:r>
            <a:endParaRPr lang="nl-NL" b="1" dirty="0">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1115616" y="1639143"/>
            <a:ext cx="7920881" cy="4003675"/>
          </a:xfrm>
          <a:prstGeom prst="rect">
            <a:avLst/>
          </a:prstGeom>
          <a:solidFill>
            <a:srgbClr val="0074BF"/>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1600" b="1" dirty="0">
                <a:solidFill>
                  <a:schemeClr val="bg1"/>
                </a:solidFill>
              </a:rPr>
              <a:t>Financiën</a:t>
            </a:r>
          </a:p>
          <a:p>
            <a:pPr algn="ctr" eaLnBrk="1" hangingPunct="1">
              <a:spcBef>
                <a:spcPct val="50000"/>
              </a:spcBef>
              <a:buFontTx/>
              <a:buNone/>
            </a:pPr>
            <a:r>
              <a:rPr lang="nl-NL" altLang="nl-NL" sz="1600" b="1" dirty="0">
                <a:solidFill>
                  <a:schemeClr val="bg1"/>
                </a:solidFill>
              </a:rPr>
              <a:t>Dagbesteding</a:t>
            </a:r>
          </a:p>
          <a:p>
            <a:pPr algn="ctr" eaLnBrk="1" hangingPunct="1">
              <a:spcBef>
                <a:spcPct val="50000"/>
              </a:spcBef>
              <a:buFontTx/>
              <a:buNone/>
            </a:pPr>
            <a:r>
              <a:rPr lang="nl-NL" altLang="nl-NL" sz="1600" b="1" dirty="0">
                <a:solidFill>
                  <a:schemeClr val="bg1"/>
                </a:solidFill>
              </a:rPr>
              <a:t>Huisvesting</a:t>
            </a:r>
          </a:p>
          <a:p>
            <a:pPr algn="ctr" eaLnBrk="1" hangingPunct="1">
              <a:spcBef>
                <a:spcPct val="50000"/>
              </a:spcBef>
              <a:buFontTx/>
              <a:buNone/>
            </a:pPr>
            <a:r>
              <a:rPr lang="nl-NL" altLang="nl-NL" sz="1600" b="1" dirty="0">
                <a:solidFill>
                  <a:schemeClr val="bg1"/>
                </a:solidFill>
              </a:rPr>
              <a:t>Huiselijke relaties</a:t>
            </a:r>
          </a:p>
          <a:p>
            <a:pPr algn="ctr" eaLnBrk="1" hangingPunct="1">
              <a:spcBef>
                <a:spcPct val="50000"/>
              </a:spcBef>
              <a:buFontTx/>
              <a:buNone/>
            </a:pPr>
            <a:r>
              <a:rPr lang="nl-NL" altLang="nl-NL" sz="1600" b="1" dirty="0">
                <a:solidFill>
                  <a:schemeClr val="bg1"/>
                </a:solidFill>
              </a:rPr>
              <a:t>Geestelijke gezondheid</a:t>
            </a:r>
          </a:p>
          <a:p>
            <a:pPr algn="ctr" eaLnBrk="1" hangingPunct="1">
              <a:spcBef>
                <a:spcPct val="50000"/>
              </a:spcBef>
              <a:buFontTx/>
              <a:buNone/>
            </a:pPr>
            <a:r>
              <a:rPr lang="nl-NL" altLang="nl-NL" sz="1600" b="1" dirty="0">
                <a:solidFill>
                  <a:schemeClr val="bg1"/>
                </a:solidFill>
              </a:rPr>
              <a:t>Lichamelijke gezondheid</a:t>
            </a:r>
          </a:p>
          <a:p>
            <a:pPr algn="ctr" eaLnBrk="1" hangingPunct="1">
              <a:spcBef>
                <a:spcPct val="50000"/>
              </a:spcBef>
              <a:buFontTx/>
              <a:buNone/>
            </a:pPr>
            <a:r>
              <a:rPr lang="nl-NL" altLang="nl-NL" sz="1600" b="1" dirty="0">
                <a:solidFill>
                  <a:schemeClr val="bg1"/>
                </a:solidFill>
              </a:rPr>
              <a:t>Verslaving</a:t>
            </a:r>
          </a:p>
          <a:p>
            <a:pPr algn="ctr" eaLnBrk="1" hangingPunct="1">
              <a:spcBef>
                <a:spcPct val="50000"/>
              </a:spcBef>
              <a:buFontTx/>
              <a:buNone/>
            </a:pPr>
            <a:r>
              <a:rPr lang="nl-NL" altLang="nl-NL" sz="1600" b="1" dirty="0">
                <a:solidFill>
                  <a:schemeClr val="bg1"/>
                </a:solidFill>
              </a:rPr>
              <a:t>Activiteiten Dagelijks Leven</a:t>
            </a:r>
          </a:p>
          <a:p>
            <a:pPr algn="ctr" eaLnBrk="1" hangingPunct="1">
              <a:spcBef>
                <a:spcPct val="50000"/>
              </a:spcBef>
              <a:buFontTx/>
              <a:buNone/>
            </a:pPr>
            <a:r>
              <a:rPr lang="nl-NL" altLang="nl-NL" sz="1600" b="1" dirty="0">
                <a:solidFill>
                  <a:schemeClr val="bg1"/>
                </a:solidFill>
              </a:rPr>
              <a:t>Sociaal netwerk</a:t>
            </a:r>
          </a:p>
          <a:p>
            <a:pPr algn="ctr" eaLnBrk="1" hangingPunct="1">
              <a:spcBef>
                <a:spcPct val="50000"/>
              </a:spcBef>
              <a:buFontTx/>
              <a:buNone/>
            </a:pPr>
            <a:r>
              <a:rPr lang="nl-NL" altLang="nl-NL" sz="1600" b="1" dirty="0">
                <a:solidFill>
                  <a:schemeClr val="bg1"/>
                </a:solidFill>
              </a:rPr>
              <a:t>Maatschappelijke Participatie</a:t>
            </a:r>
          </a:p>
          <a:p>
            <a:pPr algn="ctr" eaLnBrk="1" hangingPunct="1">
              <a:spcBef>
                <a:spcPct val="50000"/>
              </a:spcBef>
              <a:buFontTx/>
              <a:buNone/>
            </a:pPr>
            <a:r>
              <a:rPr lang="nl-NL" altLang="nl-NL" sz="1600" b="1" dirty="0">
                <a:solidFill>
                  <a:schemeClr val="bg1"/>
                </a:solidFill>
              </a:rPr>
              <a:t>Justitie</a:t>
            </a:r>
          </a:p>
        </p:txBody>
      </p:sp>
      <p:sp>
        <p:nvSpPr>
          <p:cNvPr id="5" name="Text Box 6"/>
          <p:cNvSpPr txBox="1">
            <a:spLocks noChangeArrowheads="1"/>
          </p:cNvSpPr>
          <p:nvPr/>
        </p:nvSpPr>
        <p:spPr bwMode="auto">
          <a:xfrm>
            <a:off x="1115616" y="5671393"/>
            <a:ext cx="7920881" cy="584775"/>
          </a:xfrm>
          <a:prstGeom prst="rect">
            <a:avLst/>
          </a:prstGeom>
          <a:solidFill>
            <a:srgbClr val="FF00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600" b="1" dirty="0"/>
              <a:t>Verzekering / Cognitief vermogen / Taal / </a:t>
            </a:r>
            <a:r>
              <a:rPr lang="nl-NL" altLang="nl-NL" sz="1600" b="1" dirty="0">
                <a:solidFill>
                  <a:srgbClr val="00B0F0"/>
                </a:solidFill>
              </a:rPr>
              <a:t>Vrijgesteld van arbeid </a:t>
            </a:r>
            <a:r>
              <a:rPr lang="nl-NL" altLang="nl-NL" sz="1600" b="1" dirty="0"/>
              <a:t>/ Bestemmingen bereiken / </a:t>
            </a:r>
            <a:r>
              <a:rPr lang="nl-NL" altLang="nl-NL" sz="1600" b="1" dirty="0">
                <a:solidFill>
                  <a:srgbClr val="00B0F0"/>
                </a:solidFill>
              </a:rPr>
              <a:t>Kinderen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2072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Arial" panose="020B0604020202020204" pitchFamily="34" charset="0"/>
                <a:cs typeface="Arial" panose="020B0604020202020204" pitchFamily="34" charset="0"/>
              </a:rPr>
              <a:t>ZRM-supplementen</a:t>
            </a:r>
          </a:p>
        </p:txBody>
      </p:sp>
      <p:sp>
        <p:nvSpPr>
          <p:cNvPr id="3" name="Tijdelijke aanduiding voor inhoud 2"/>
          <p:cNvSpPr>
            <a:spLocks noGrp="1"/>
          </p:cNvSpPr>
          <p:nvPr>
            <p:ph idx="1"/>
          </p:nvPr>
        </p:nvSpPr>
        <p:spPr/>
        <p:txBody>
          <a:bodyPr>
            <a:normAutofit/>
          </a:bodyPr>
          <a:lstStyle/>
          <a:p>
            <a:r>
              <a:rPr lang="nl-NL" sz="2400" b="1" dirty="0">
                <a:latin typeface="Arial" panose="020B0604020202020204" pitchFamily="34" charset="0"/>
                <a:cs typeface="Arial" panose="020B0604020202020204" pitchFamily="34" charset="0"/>
              </a:rPr>
              <a:t>ZRM-supplement: Tijdsbesteding </a:t>
            </a:r>
          </a:p>
          <a:p>
            <a:r>
              <a:rPr lang="nl-NL" sz="2400" dirty="0">
                <a:latin typeface="Arial" panose="020B0604020202020204" pitchFamily="34" charset="0"/>
                <a:cs typeface="Arial" panose="020B0604020202020204" pitchFamily="34" charset="0"/>
              </a:rPr>
              <a:t>De mate van zelfredzaamheid op 1 aanvullend</a:t>
            </a:r>
          </a:p>
          <a:p>
            <a:r>
              <a:rPr lang="nl-NL" sz="2400" dirty="0">
                <a:latin typeface="Arial" panose="020B0604020202020204" pitchFamily="34" charset="0"/>
                <a:cs typeface="Arial" panose="020B0604020202020204" pitchFamily="34" charset="0"/>
              </a:rPr>
              <a:t>domein dat specifiek in het dagelijks leven van </a:t>
            </a:r>
          </a:p>
          <a:p>
            <a:r>
              <a:rPr lang="nl-NL" sz="2400" dirty="0">
                <a:latin typeface="Arial" panose="020B0604020202020204" pitchFamily="34" charset="0"/>
                <a:cs typeface="Arial" panose="020B0604020202020204" pitchFamily="34" charset="0"/>
              </a:rPr>
              <a:t>mensen die </a:t>
            </a:r>
            <a:r>
              <a:rPr lang="nl-NL" sz="2400" dirty="0" smtClean="0">
                <a:latin typeface="Arial" panose="020B0604020202020204" pitchFamily="34" charset="0"/>
                <a:cs typeface="Arial" panose="020B0604020202020204" pitchFamily="34" charset="0"/>
              </a:rPr>
              <a:t>in verband met leeftijd </a:t>
            </a:r>
            <a:r>
              <a:rPr lang="nl-NL" sz="2400" dirty="0">
                <a:latin typeface="Arial" panose="020B0604020202020204" pitchFamily="34" charset="0"/>
                <a:cs typeface="Arial" panose="020B0604020202020204" pitchFamily="34" charset="0"/>
              </a:rPr>
              <a:t>of beperking zijn vrijgesteld </a:t>
            </a:r>
            <a:r>
              <a:rPr lang="nl-NL" sz="2400" dirty="0" smtClean="0">
                <a:latin typeface="Arial" panose="020B0604020202020204" pitchFamily="34" charset="0"/>
                <a:cs typeface="Arial" panose="020B0604020202020204" pitchFamily="34" charset="0"/>
              </a:rPr>
              <a:t>van arbeid.</a:t>
            </a:r>
            <a:endParaRPr lang="nl-NL" sz="2400" dirty="0">
              <a:latin typeface="Arial" panose="020B0604020202020204" pitchFamily="34" charset="0"/>
              <a:cs typeface="Arial" panose="020B0604020202020204" pitchFamily="34" charset="0"/>
            </a:endParaRPr>
          </a:p>
          <a:p>
            <a:endParaRPr lang="nl-NL" sz="2400" dirty="0" smtClean="0">
              <a:latin typeface="Arial" panose="020B0604020202020204" pitchFamily="34" charset="0"/>
              <a:cs typeface="Arial" panose="020B0604020202020204" pitchFamily="34" charset="0"/>
            </a:endParaRPr>
          </a:p>
          <a:p>
            <a:r>
              <a:rPr lang="nl-NL" sz="2400" b="1" dirty="0" smtClean="0">
                <a:latin typeface="Arial" panose="020B0604020202020204" pitchFamily="34" charset="0"/>
                <a:cs typeface="Arial" panose="020B0604020202020204" pitchFamily="34" charset="0"/>
              </a:rPr>
              <a:t>ZRM-supplement</a:t>
            </a:r>
            <a:r>
              <a:rPr lang="nl-NL" sz="2400" b="1" dirty="0">
                <a:latin typeface="Arial" panose="020B0604020202020204" pitchFamily="34" charset="0"/>
                <a:cs typeface="Arial" panose="020B0604020202020204" pitchFamily="34" charset="0"/>
              </a:rPr>
              <a:t>: Ouderschap</a:t>
            </a:r>
          </a:p>
          <a:p>
            <a:r>
              <a:rPr lang="nl-NL" sz="2400" dirty="0">
                <a:latin typeface="Arial" panose="020B0604020202020204" pitchFamily="34" charset="0"/>
                <a:cs typeface="Arial" panose="020B0604020202020204" pitchFamily="34" charset="0"/>
              </a:rPr>
              <a:t>De mate van zelfredzaamheid op </a:t>
            </a:r>
            <a:endParaRPr lang="nl-NL" sz="2400" dirty="0" smtClean="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rPr>
              <a:t>4 aanvullende domeinen die</a:t>
            </a:r>
          </a:p>
          <a:p>
            <a:r>
              <a:rPr lang="nl-NL" sz="2400" dirty="0" smtClean="0">
                <a:latin typeface="Arial" panose="020B0604020202020204" pitchFamily="34" charset="0"/>
                <a:cs typeface="Arial" panose="020B0604020202020204" pitchFamily="34" charset="0"/>
              </a:rPr>
              <a:t>specifiek </a:t>
            </a:r>
            <a:r>
              <a:rPr lang="nl-NL" sz="2400" dirty="0">
                <a:latin typeface="Arial" panose="020B0604020202020204" pitchFamily="34" charset="0"/>
                <a:cs typeface="Arial" panose="020B0604020202020204" pitchFamily="34" charset="0"/>
              </a:rPr>
              <a:t>van belang is in zorg </a:t>
            </a:r>
          </a:p>
          <a:p>
            <a:r>
              <a:rPr lang="nl-NL" sz="2400" dirty="0">
                <a:latin typeface="Arial" panose="020B0604020202020204" pitchFamily="34" charset="0"/>
                <a:cs typeface="Arial" panose="020B0604020202020204" pitchFamily="34" charset="0"/>
              </a:rPr>
              <a:t>voor minderjarige </a:t>
            </a:r>
            <a:r>
              <a:rPr lang="nl-NL" sz="2400" dirty="0" smtClean="0">
                <a:latin typeface="Arial" panose="020B0604020202020204" pitchFamily="34" charset="0"/>
                <a:cs typeface="Arial" panose="020B0604020202020204" pitchFamily="34" charset="0"/>
              </a:rPr>
              <a:t>kinderen. </a:t>
            </a:r>
            <a:endParaRPr lang="nl-NL" sz="2400" dirty="0">
              <a:latin typeface="Arial" panose="020B0604020202020204" pitchFamily="34" charset="0"/>
              <a:cs typeface="Arial" panose="020B0604020202020204" pitchFamily="34" charset="0"/>
            </a:endParaRPr>
          </a:p>
        </p:txBody>
      </p:sp>
      <p:sp>
        <p:nvSpPr>
          <p:cNvPr id="4" name="Text Box 7"/>
          <p:cNvSpPr txBox="1">
            <a:spLocks noChangeArrowheads="1"/>
          </p:cNvSpPr>
          <p:nvPr/>
        </p:nvSpPr>
        <p:spPr bwMode="auto">
          <a:xfrm>
            <a:off x="5940152" y="1668934"/>
            <a:ext cx="2787650" cy="368300"/>
          </a:xfrm>
          <a:prstGeom prst="rect">
            <a:avLst/>
          </a:prstGeom>
          <a:solidFill>
            <a:srgbClr val="FF9933"/>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800" b="1" dirty="0"/>
              <a:t>Tijdsbesteding</a:t>
            </a:r>
          </a:p>
        </p:txBody>
      </p:sp>
      <p:sp>
        <p:nvSpPr>
          <p:cNvPr id="6" name="Text Box 7"/>
          <p:cNvSpPr txBox="1">
            <a:spLocks noChangeArrowheads="1"/>
          </p:cNvSpPr>
          <p:nvPr/>
        </p:nvSpPr>
        <p:spPr bwMode="auto">
          <a:xfrm>
            <a:off x="5940152" y="3933056"/>
            <a:ext cx="2787650" cy="2289175"/>
          </a:xfrm>
          <a:prstGeom prst="rect">
            <a:avLst/>
          </a:prstGeom>
          <a:solidFill>
            <a:srgbClr val="FFCC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800" b="1" dirty="0"/>
              <a:t>Lichamelijke verzorging</a:t>
            </a:r>
          </a:p>
          <a:p>
            <a:pPr algn="ctr" eaLnBrk="1" hangingPunct="1">
              <a:spcBef>
                <a:spcPct val="0"/>
              </a:spcBef>
              <a:buFontTx/>
              <a:buNone/>
            </a:pPr>
            <a:endParaRPr lang="nl-NL" altLang="nl-NL" sz="1800" b="1" dirty="0"/>
          </a:p>
          <a:p>
            <a:pPr algn="ctr" eaLnBrk="1" hangingPunct="1">
              <a:spcBef>
                <a:spcPct val="0"/>
              </a:spcBef>
              <a:buFontTx/>
              <a:buNone/>
            </a:pPr>
            <a:r>
              <a:rPr lang="nl-NL" altLang="nl-NL" sz="1800" b="1" dirty="0"/>
              <a:t>Sociaal-emotionele </a:t>
            </a:r>
          </a:p>
          <a:p>
            <a:pPr algn="ctr" eaLnBrk="1" hangingPunct="1">
              <a:spcBef>
                <a:spcPct val="0"/>
              </a:spcBef>
              <a:buFontTx/>
              <a:buNone/>
            </a:pPr>
            <a:r>
              <a:rPr lang="nl-NL" altLang="nl-NL" sz="1800" b="1" dirty="0"/>
              <a:t>ondersteuning</a:t>
            </a:r>
          </a:p>
          <a:p>
            <a:pPr algn="ctr" eaLnBrk="1" hangingPunct="1">
              <a:spcBef>
                <a:spcPct val="0"/>
              </a:spcBef>
              <a:buFontTx/>
              <a:buNone/>
            </a:pPr>
            <a:endParaRPr lang="nl-NL" altLang="nl-NL" sz="1800" b="1" dirty="0"/>
          </a:p>
          <a:p>
            <a:pPr algn="ctr" eaLnBrk="1" hangingPunct="1">
              <a:spcBef>
                <a:spcPct val="0"/>
              </a:spcBef>
              <a:buFontTx/>
              <a:buNone/>
            </a:pPr>
            <a:r>
              <a:rPr lang="nl-NL" altLang="nl-NL" sz="1800" b="1" dirty="0"/>
              <a:t>Scholing</a:t>
            </a:r>
          </a:p>
          <a:p>
            <a:pPr algn="ctr" eaLnBrk="1" hangingPunct="1">
              <a:spcBef>
                <a:spcPct val="0"/>
              </a:spcBef>
              <a:buFontTx/>
              <a:buNone/>
            </a:pPr>
            <a:endParaRPr lang="nl-NL" altLang="nl-NL" sz="1800" b="1" dirty="0"/>
          </a:p>
          <a:p>
            <a:pPr algn="ctr" eaLnBrk="1" hangingPunct="1">
              <a:spcBef>
                <a:spcPct val="0"/>
              </a:spcBef>
              <a:buFontTx/>
              <a:buNone/>
            </a:pPr>
            <a:r>
              <a:rPr lang="nl-NL" altLang="nl-NL" sz="1800" b="1" dirty="0"/>
              <a:t>Opvang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4018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ln w="19050">
            <a:noFill/>
            <a:miter lim="800000"/>
            <a:headEnd/>
            <a:tailEnd/>
          </a:ln>
        </p:spPr>
        <p:txBody>
          <a:bodyPr>
            <a:normAutofit/>
          </a:bodyPr>
          <a:lstStyle/>
          <a:p>
            <a:pPr eaLnBrk="1" hangingPunct="1">
              <a:defRPr/>
            </a:pPr>
            <a:r>
              <a:rPr lang="nl-NL" altLang="nl-NL" b="1" dirty="0" smtClean="0">
                <a:solidFill>
                  <a:schemeClr val="tx2">
                    <a:lumMod val="60000"/>
                    <a:lumOff val="40000"/>
                  </a:schemeClr>
                </a:solidFill>
                <a:latin typeface="Arial" panose="020B0604020202020204" pitchFamily="34" charset="0"/>
                <a:cs typeface="Arial" panose="020B0604020202020204" pitchFamily="34" charset="0"/>
              </a:rPr>
              <a:t>ZRM en ontwikkelingen    </a:t>
            </a:r>
            <a:endParaRPr lang="nl-NL" b="1" dirty="0" smtClean="0">
              <a:solidFill>
                <a:schemeClr val="tx2">
                  <a:lumMod val="60000"/>
                  <a:lumOff val="40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323850" y="1827213"/>
            <a:ext cx="8640763" cy="4554537"/>
          </a:xfrm>
        </p:spPr>
        <p:txBody>
          <a:bodyPr>
            <a:normAutofit/>
          </a:bodyPr>
          <a:lstStyle/>
          <a:p>
            <a:pPr marL="514350" indent="-514350" eaLnBrk="1" hangingPunct="1">
              <a:lnSpc>
                <a:spcPct val="80000"/>
              </a:lnSpc>
              <a:buFont typeface="+mj-lt"/>
              <a:buAutoNum type="arabicPeriod"/>
              <a:defRPr/>
            </a:pPr>
            <a:r>
              <a:rPr lang="nl-NL" altLang="nl-NL" sz="2800" dirty="0" smtClean="0">
                <a:latin typeface="Arial" panose="020B0604020202020204" pitchFamily="34" charset="0"/>
                <a:cs typeface="Arial" panose="020B0604020202020204" pitchFamily="34" charset="0"/>
              </a:rPr>
              <a:t>Handreikingen voor Ouderen en Cliënten met een verstandelijke beperking </a:t>
            </a:r>
          </a:p>
          <a:p>
            <a:pPr marL="514350" indent="-514350" eaLnBrk="1" hangingPunct="1">
              <a:lnSpc>
                <a:spcPct val="80000"/>
              </a:lnSpc>
              <a:buFont typeface="+mj-lt"/>
              <a:buAutoNum type="arabicPeriod"/>
              <a:defRPr/>
            </a:pPr>
            <a:endParaRPr lang="nl-NL" altLang="nl-NL" sz="2800" dirty="0">
              <a:latin typeface="Arial" panose="020B0604020202020204" pitchFamily="34" charset="0"/>
              <a:cs typeface="Arial" panose="020B0604020202020204" pitchFamily="34" charset="0"/>
            </a:endParaRPr>
          </a:p>
          <a:p>
            <a:pPr marL="514350" indent="-514350" eaLnBrk="1" hangingPunct="1">
              <a:lnSpc>
                <a:spcPct val="80000"/>
              </a:lnSpc>
              <a:buFont typeface="+mj-lt"/>
              <a:buAutoNum type="arabicPeriod"/>
              <a:defRPr/>
            </a:pPr>
            <a:r>
              <a:rPr lang="nl-NL" altLang="nl-NL" sz="2800" dirty="0" smtClean="0">
                <a:latin typeface="Arial" panose="020B0604020202020204" pitchFamily="34" charset="0"/>
                <a:cs typeface="Arial" panose="020B0604020202020204" pitchFamily="34" charset="0"/>
              </a:rPr>
              <a:t>ZRM 2015</a:t>
            </a:r>
          </a:p>
          <a:p>
            <a:pPr marL="514350" indent="-514350" eaLnBrk="1" hangingPunct="1">
              <a:lnSpc>
                <a:spcPct val="80000"/>
              </a:lnSpc>
              <a:buFont typeface="+mj-lt"/>
              <a:buAutoNum type="arabicPeriod"/>
              <a:defRPr/>
            </a:pPr>
            <a:endParaRPr lang="nl-NL" altLang="nl-NL" sz="2800" dirty="0">
              <a:latin typeface="Arial" panose="020B0604020202020204" pitchFamily="34" charset="0"/>
              <a:cs typeface="Arial" panose="020B0604020202020204" pitchFamily="34" charset="0"/>
            </a:endParaRPr>
          </a:p>
          <a:p>
            <a:pPr marL="514350" indent="-514350" eaLnBrk="1" hangingPunct="1">
              <a:lnSpc>
                <a:spcPct val="80000"/>
              </a:lnSpc>
              <a:buFont typeface="+mj-lt"/>
              <a:buAutoNum type="arabicPeriod"/>
              <a:defRPr/>
            </a:pPr>
            <a:r>
              <a:rPr lang="nl-NL" altLang="nl-NL" sz="2800" dirty="0" smtClean="0">
                <a:latin typeface="Arial" panose="020B0604020202020204" pitchFamily="34" charset="0"/>
                <a:cs typeface="Arial" panose="020B0604020202020204" pitchFamily="34" charset="0"/>
              </a:rPr>
              <a:t>Mijn ZRM</a:t>
            </a:r>
          </a:p>
          <a:p>
            <a:pPr marL="514350" indent="-514350" eaLnBrk="1" hangingPunct="1">
              <a:lnSpc>
                <a:spcPct val="80000"/>
              </a:lnSpc>
              <a:buFont typeface="+mj-lt"/>
              <a:buAutoNum type="arabicPeriod"/>
              <a:defRPr/>
            </a:pPr>
            <a:endParaRPr lang="nl-NL" altLang="nl-NL" sz="2800" dirty="0">
              <a:latin typeface="Arial" panose="020B0604020202020204" pitchFamily="34" charset="0"/>
              <a:cs typeface="Arial" panose="020B0604020202020204" pitchFamily="34" charset="0"/>
            </a:endParaRPr>
          </a:p>
          <a:p>
            <a:pPr marL="514350" indent="-514350" eaLnBrk="1" hangingPunct="1">
              <a:lnSpc>
                <a:spcPct val="80000"/>
              </a:lnSpc>
              <a:buFont typeface="+mj-lt"/>
              <a:buAutoNum type="arabicPeriod"/>
              <a:defRPr/>
            </a:pPr>
            <a:r>
              <a:rPr lang="nl-NL" altLang="nl-NL" sz="2800" dirty="0" smtClean="0">
                <a:latin typeface="Arial" panose="020B0604020202020204" pitchFamily="34" charset="0"/>
                <a:cs typeface="Arial" panose="020B0604020202020204" pitchFamily="34" charset="0"/>
              </a:rPr>
              <a:t>ZRM voor gezin/huishouden</a:t>
            </a:r>
          </a:p>
          <a:p>
            <a:pPr marL="514350" indent="-514350" eaLnBrk="1" hangingPunct="1">
              <a:lnSpc>
                <a:spcPct val="80000"/>
              </a:lnSpc>
              <a:buFont typeface="+mj-lt"/>
              <a:buAutoNum type="arabicPeriod"/>
              <a:defRPr/>
            </a:pPr>
            <a:endParaRPr lang="nl-NL" altLang="nl-NL" sz="2800" dirty="0">
              <a:latin typeface="Arial" panose="020B0604020202020204" pitchFamily="34" charset="0"/>
              <a:cs typeface="Arial" panose="020B0604020202020204" pitchFamily="34" charset="0"/>
            </a:endParaRPr>
          </a:p>
          <a:p>
            <a:pPr marL="514350" indent="-514350" eaLnBrk="1" hangingPunct="1">
              <a:lnSpc>
                <a:spcPct val="80000"/>
              </a:lnSpc>
              <a:buFont typeface="+mj-lt"/>
              <a:buAutoNum type="arabicPeriod"/>
              <a:defRPr/>
            </a:pPr>
            <a:r>
              <a:rPr lang="nl-NL" altLang="nl-NL" sz="2800" dirty="0" smtClean="0">
                <a:latin typeface="Arial" panose="020B0604020202020204" pitchFamily="34" charset="0"/>
                <a:cs typeface="Arial" panose="020B0604020202020204" pitchFamily="34" charset="0"/>
              </a:rPr>
              <a:t>ZRM voor jeugd</a:t>
            </a:r>
          </a:p>
        </p:txBody>
      </p:sp>
      <p:sp>
        <p:nvSpPr>
          <p:cNvPr id="4100" name="Text Box 5"/>
          <p:cNvSpPr txBox="1">
            <a:spLocks noChangeArrowheads="1"/>
          </p:cNvSpPr>
          <p:nvPr/>
        </p:nvSpPr>
        <p:spPr bwMode="auto">
          <a:xfrm>
            <a:off x="4767263" y="2800350"/>
            <a:ext cx="1841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2805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ln w="19050">
            <a:noFill/>
            <a:miter lim="800000"/>
            <a:headEnd/>
            <a:tailEnd/>
          </a:ln>
        </p:spPr>
        <p:txBody>
          <a:bodyPr/>
          <a:lstStyle/>
          <a:p>
            <a:pPr eaLnBrk="1" hangingPunct="1">
              <a:defRPr/>
            </a:pPr>
            <a:r>
              <a:rPr lang="nl-NL" altLang="nl-NL" b="1" dirty="0" smtClean="0">
                <a:solidFill>
                  <a:schemeClr val="tx2">
                    <a:lumMod val="60000"/>
                    <a:lumOff val="40000"/>
                  </a:schemeClr>
                </a:solidFill>
                <a:latin typeface="Arial" panose="020B0604020202020204" pitchFamily="34" charset="0"/>
                <a:cs typeface="Arial" panose="020B0604020202020204" pitchFamily="34" charset="0"/>
              </a:rPr>
              <a:t>Mogelijkheden </a:t>
            </a:r>
            <a:r>
              <a:rPr lang="nl-NL" altLang="nl-NL" b="1" dirty="0">
                <a:solidFill>
                  <a:schemeClr val="tx2">
                    <a:lumMod val="60000"/>
                    <a:lumOff val="40000"/>
                  </a:schemeClr>
                </a:solidFill>
                <a:latin typeface="Arial" panose="020B0604020202020204" pitchFamily="34" charset="0"/>
                <a:cs typeface="Arial" panose="020B0604020202020204" pitchFamily="34" charset="0"/>
              </a:rPr>
              <a:t>ZRM </a:t>
            </a:r>
            <a:r>
              <a:rPr lang="nl-NL" altLang="nl-NL" b="1" dirty="0" smtClean="0">
                <a:solidFill>
                  <a:schemeClr val="tx2">
                    <a:lumMod val="60000"/>
                    <a:lumOff val="40000"/>
                  </a:schemeClr>
                </a:solidFill>
                <a:latin typeface="Arial" panose="020B0604020202020204" pitchFamily="34" charset="0"/>
                <a:cs typeface="Arial" panose="020B0604020202020204" pitchFamily="34" charset="0"/>
              </a:rPr>
              <a:t> </a:t>
            </a:r>
            <a:endParaRPr lang="nl-NL" b="1" dirty="0" smtClean="0">
              <a:solidFill>
                <a:schemeClr val="tx2">
                  <a:lumMod val="60000"/>
                  <a:lumOff val="40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323850" y="1827213"/>
            <a:ext cx="8640763" cy="4554537"/>
          </a:xfrm>
        </p:spPr>
        <p:txBody>
          <a:bodyPr>
            <a:normAutofit lnSpcReduction="10000"/>
          </a:bodyPr>
          <a:lstStyle/>
          <a:p>
            <a:pPr>
              <a:defRPr/>
            </a:pPr>
            <a:r>
              <a:rPr lang="nl-NL" sz="2400" dirty="0">
                <a:latin typeface="Arial" panose="020B0604020202020204" pitchFamily="34" charset="0"/>
                <a:cs typeface="Arial" panose="020B0604020202020204" pitchFamily="34" charset="0"/>
              </a:rPr>
              <a:t>Professionals </a:t>
            </a:r>
          </a:p>
          <a:p>
            <a:pPr lvl="1">
              <a:defRPr/>
            </a:pPr>
            <a:r>
              <a:rPr lang="nl-NL" sz="2400" dirty="0">
                <a:latin typeface="Arial" panose="020B0604020202020204" pitchFamily="34" charset="0"/>
                <a:cs typeface="Arial" panose="020B0604020202020204" pitchFamily="34" charset="0"/>
              </a:rPr>
              <a:t>screening mate van zelfredzaamheid</a:t>
            </a:r>
          </a:p>
          <a:p>
            <a:pPr lvl="1">
              <a:defRPr/>
            </a:pPr>
            <a:r>
              <a:rPr lang="nl-NL" sz="2400" dirty="0">
                <a:latin typeface="Arial" panose="020B0604020202020204" pitchFamily="34" charset="0"/>
                <a:cs typeface="Arial" panose="020B0604020202020204" pitchFamily="34" charset="0"/>
              </a:rPr>
              <a:t>informatie op individueel niveau  </a:t>
            </a:r>
          </a:p>
          <a:p>
            <a:pPr>
              <a:defRPr/>
            </a:pPr>
            <a:endParaRPr lang="nl-NL" sz="2400" dirty="0">
              <a:latin typeface="Arial" panose="020B0604020202020204" pitchFamily="34" charset="0"/>
              <a:cs typeface="Arial" panose="020B0604020202020204" pitchFamily="34" charset="0"/>
            </a:endParaRPr>
          </a:p>
          <a:p>
            <a:pPr>
              <a:defRPr/>
            </a:pPr>
            <a:r>
              <a:rPr lang="nl-NL" sz="2400" dirty="0">
                <a:latin typeface="Arial" panose="020B0604020202020204" pitchFamily="34" charset="0"/>
                <a:cs typeface="Arial" panose="020B0604020202020204" pitchFamily="34" charset="0"/>
              </a:rPr>
              <a:t>Beleidsmakers:</a:t>
            </a:r>
          </a:p>
          <a:p>
            <a:pPr lvl="1">
              <a:defRPr/>
            </a:pPr>
            <a:r>
              <a:rPr lang="nl-NL" sz="2400" dirty="0">
                <a:latin typeface="Arial" panose="020B0604020202020204" pitchFamily="34" charset="0"/>
                <a:cs typeface="Arial" panose="020B0604020202020204" pitchFamily="34" charset="0"/>
              </a:rPr>
              <a:t>sturing en inkoop</a:t>
            </a:r>
          </a:p>
          <a:p>
            <a:pPr marL="457200" lvl="1" indent="0">
              <a:buFont typeface="Wingdings" pitchFamily="2" charset="2"/>
              <a:buNone/>
              <a:defRPr/>
            </a:pPr>
            <a:endParaRPr lang="nl-NL" sz="2400" dirty="0">
              <a:latin typeface="Arial" panose="020B0604020202020204" pitchFamily="34" charset="0"/>
              <a:cs typeface="Arial" panose="020B0604020202020204" pitchFamily="34" charset="0"/>
            </a:endParaRPr>
          </a:p>
          <a:p>
            <a:pPr>
              <a:defRPr/>
            </a:pPr>
            <a:r>
              <a:rPr lang="nl-NL" sz="2400" dirty="0">
                <a:latin typeface="Arial" panose="020B0604020202020204" pitchFamily="34" charset="0"/>
                <a:cs typeface="Arial" panose="020B0604020202020204" pitchFamily="34" charset="0"/>
              </a:rPr>
              <a:t>Onderzoekers: </a:t>
            </a:r>
          </a:p>
          <a:p>
            <a:pPr lvl="1">
              <a:defRPr/>
            </a:pPr>
            <a:r>
              <a:rPr lang="nl-NL" sz="2400" dirty="0">
                <a:latin typeface="Arial" panose="020B0604020202020204" pitchFamily="34" charset="0"/>
                <a:cs typeface="Arial" panose="020B0604020202020204" pitchFamily="34" charset="0"/>
              </a:rPr>
              <a:t>groepen en populaties</a:t>
            </a:r>
          </a:p>
          <a:p>
            <a:pPr lvl="1">
              <a:defRPr/>
            </a:pPr>
            <a:r>
              <a:rPr lang="nl-NL" sz="2400" dirty="0">
                <a:latin typeface="Arial" panose="020B0604020202020204" pitchFamily="34" charset="0"/>
                <a:cs typeface="Arial" panose="020B0604020202020204" pitchFamily="34" charset="0"/>
              </a:rPr>
              <a:t>analyses</a:t>
            </a:r>
          </a:p>
          <a:p>
            <a:pPr lvl="1">
              <a:defRPr/>
            </a:pPr>
            <a:r>
              <a:rPr lang="nl-NL" sz="2400" dirty="0">
                <a:latin typeface="Arial" panose="020B0604020202020204" pitchFamily="34" charset="0"/>
                <a:cs typeface="Arial" panose="020B0604020202020204" pitchFamily="34" charset="0"/>
              </a:rPr>
              <a:t>effectiviteit van aanpak </a:t>
            </a:r>
          </a:p>
          <a:p>
            <a:pPr eaLnBrk="1" hangingPunct="1">
              <a:lnSpc>
                <a:spcPct val="80000"/>
              </a:lnSpc>
              <a:buFontTx/>
              <a:buNone/>
              <a:defRPr/>
            </a:pPr>
            <a:endParaRPr lang="nl-NL" altLang="nl-NL" sz="2400" dirty="0" smtClean="0"/>
          </a:p>
        </p:txBody>
      </p:sp>
      <p:sp>
        <p:nvSpPr>
          <p:cNvPr id="4100" name="Text Box 5"/>
          <p:cNvSpPr txBox="1">
            <a:spLocks noChangeArrowheads="1"/>
          </p:cNvSpPr>
          <p:nvPr/>
        </p:nvSpPr>
        <p:spPr bwMode="auto">
          <a:xfrm>
            <a:off x="4767263" y="2800350"/>
            <a:ext cx="1841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745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el 1"/>
          <p:cNvSpPr>
            <a:spLocks noGrp="1"/>
          </p:cNvSpPr>
          <p:nvPr>
            <p:ph type="title"/>
          </p:nvPr>
        </p:nvSpPr>
        <p:spPr>
          <a:ln>
            <a:noFill/>
            <a:miter lim="800000"/>
            <a:headEnd/>
            <a:tailEnd/>
          </a:ln>
        </p:spPr>
        <p:txBody>
          <a:bodyPr/>
          <a:lstStyle/>
          <a:p>
            <a:r>
              <a:rPr lang="nl-NL" altLang="nl-NL" b="1" dirty="0" smtClean="0">
                <a:solidFill>
                  <a:schemeClr val="tx2">
                    <a:lumMod val="60000"/>
                    <a:lumOff val="40000"/>
                  </a:schemeClr>
                </a:solidFill>
                <a:latin typeface="Arial" panose="020B0604020202020204" pitchFamily="34" charset="0"/>
                <a:cs typeface="Arial" panose="020B0604020202020204" pitchFamily="34" charset="0"/>
              </a:rPr>
              <a:t>Mogelijkheden ZRM</a:t>
            </a:r>
          </a:p>
        </p:txBody>
      </p:sp>
      <p:sp>
        <p:nvSpPr>
          <p:cNvPr id="3" name="Tijdelijke aanduiding voor inhoud 2"/>
          <p:cNvSpPr>
            <a:spLocks noGrp="1"/>
          </p:cNvSpPr>
          <p:nvPr>
            <p:ph idx="1"/>
          </p:nvPr>
        </p:nvSpPr>
        <p:spPr>
          <a:xfrm>
            <a:off x="468313" y="1484313"/>
            <a:ext cx="8229600" cy="5373687"/>
          </a:xfrm>
        </p:spPr>
        <p:txBody>
          <a:bodyPr/>
          <a:lstStyle/>
          <a:p>
            <a:pPr marL="0" indent="0">
              <a:buFontTx/>
              <a:buNone/>
              <a:defRPr/>
            </a:pPr>
            <a:r>
              <a:rPr lang="nl-NL" sz="2400" dirty="0" smtClean="0">
                <a:latin typeface="Arial" panose="020B0604020202020204" pitchFamily="34" charset="0"/>
                <a:cs typeface="Arial" panose="020B0604020202020204" pitchFamily="34" charset="0"/>
              </a:rPr>
              <a:t>Een ZRM score van: </a:t>
            </a:r>
          </a:p>
          <a:p>
            <a:pPr>
              <a:defRPr/>
            </a:pPr>
            <a:r>
              <a:rPr lang="nl-NL" sz="2400" b="1" dirty="0" smtClean="0">
                <a:solidFill>
                  <a:schemeClr val="tx2">
                    <a:lumMod val="60000"/>
                    <a:lumOff val="40000"/>
                  </a:schemeClr>
                </a:solidFill>
                <a:latin typeface="Arial" panose="020B0604020202020204" pitchFamily="34" charset="0"/>
                <a:cs typeface="Arial" panose="020B0604020202020204" pitchFamily="34" charset="0"/>
              </a:rPr>
              <a:t>één cliënt</a:t>
            </a:r>
          </a:p>
          <a:p>
            <a:pPr lvl="1">
              <a:defRPr/>
            </a:pPr>
            <a:r>
              <a:rPr lang="nl-NL" sz="2400" dirty="0" smtClean="0">
                <a:latin typeface="Arial" panose="020B0604020202020204" pitchFamily="34" charset="0"/>
                <a:cs typeface="Arial" panose="020B0604020202020204" pitchFamily="34" charset="0"/>
              </a:rPr>
              <a:t>behandeling plannen, hulpvraag verduidelijken </a:t>
            </a:r>
          </a:p>
          <a:p>
            <a:pPr>
              <a:defRPr/>
            </a:pPr>
            <a:r>
              <a:rPr lang="nl-NL" sz="2400" b="1" dirty="0" smtClean="0">
                <a:solidFill>
                  <a:schemeClr val="tx2">
                    <a:lumMod val="60000"/>
                    <a:lumOff val="40000"/>
                  </a:schemeClr>
                </a:solidFill>
                <a:latin typeface="Arial" panose="020B0604020202020204" pitchFamily="34" charset="0"/>
                <a:cs typeface="Arial" panose="020B0604020202020204" pitchFamily="34" charset="0"/>
              </a:rPr>
              <a:t>meerdere cliënten op één moment </a:t>
            </a:r>
          </a:p>
          <a:p>
            <a:pPr lvl="1">
              <a:defRPr/>
            </a:pPr>
            <a:r>
              <a:rPr lang="nl-NL" sz="2400" dirty="0" smtClean="0">
                <a:latin typeface="Arial" panose="020B0604020202020204" pitchFamily="34" charset="0"/>
                <a:cs typeface="Arial" panose="020B0604020202020204" pitchFamily="34" charset="0"/>
              </a:rPr>
              <a:t>(schaarse) interventie: onderling vergelijk  </a:t>
            </a:r>
          </a:p>
          <a:p>
            <a:pPr>
              <a:defRPr/>
            </a:pPr>
            <a:r>
              <a:rPr lang="nl-NL" sz="2400" b="1" dirty="0" smtClean="0">
                <a:solidFill>
                  <a:schemeClr val="tx2">
                    <a:lumMod val="60000"/>
                    <a:lumOff val="40000"/>
                  </a:schemeClr>
                </a:solidFill>
                <a:latin typeface="Arial" panose="020B0604020202020204" pitchFamily="34" charset="0"/>
                <a:cs typeface="Arial" panose="020B0604020202020204" pitchFamily="34" charset="0"/>
              </a:rPr>
              <a:t>één cliënt op meerdere momenten</a:t>
            </a:r>
          </a:p>
          <a:p>
            <a:pPr lvl="1">
              <a:defRPr/>
            </a:pPr>
            <a:r>
              <a:rPr lang="nl-NL" sz="2400" dirty="0" smtClean="0">
                <a:latin typeface="Arial" panose="020B0604020202020204" pitchFamily="34" charset="0"/>
                <a:cs typeface="Arial" panose="020B0604020202020204" pitchFamily="34" charset="0"/>
              </a:rPr>
              <a:t>ontwikkeling, voortgang monitoren, eventueel bijsturen in behandeling </a:t>
            </a:r>
          </a:p>
          <a:p>
            <a:pPr>
              <a:defRPr/>
            </a:pPr>
            <a:r>
              <a:rPr lang="nl-NL" sz="2400" b="1" dirty="0" smtClean="0">
                <a:solidFill>
                  <a:schemeClr val="tx2">
                    <a:lumMod val="60000"/>
                    <a:lumOff val="40000"/>
                  </a:schemeClr>
                </a:solidFill>
                <a:latin typeface="Arial" panose="020B0604020202020204" pitchFamily="34" charset="0"/>
                <a:cs typeface="Arial" panose="020B0604020202020204" pitchFamily="34" charset="0"/>
              </a:rPr>
              <a:t>meerdere cliënten meerdere momenten </a:t>
            </a:r>
          </a:p>
          <a:p>
            <a:pPr lvl="1">
              <a:defRPr/>
            </a:pPr>
            <a:r>
              <a:rPr lang="nl-NL" sz="2400" dirty="0" smtClean="0">
                <a:latin typeface="Arial" panose="020B0604020202020204" pitchFamily="34" charset="0"/>
                <a:cs typeface="Arial" panose="020B0604020202020204" pitchFamily="34" charset="0"/>
              </a:rPr>
              <a:t>ontwikkelingen van cliënten in tijd met elkaar vergelijken om behandeling eventueel aan te passen</a:t>
            </a:r>
          </a:p>
          <a:p>
            <a:pPr lvl="1">
              <a:defRPr/>
            </a:pPr>
            <a:endParaRPr lang="nl-NL" sz="1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9291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el 1"/>
          <p:cNvSpPr>
            <a:spLocks noGrp="1"/>
          </p:cNvSpPr>
          <p:nvPr>
            <p:ph type="title"/>
          </p:nvPr>
        </p:nvSpPr>
        <p:spPr>
          <a:ln>
            <a:noFill/>
            <a:miter lim="800000"/>
            <a:headEnd/>
            <a:tailEnd/>
          </a:ln>
        </p:spPr>
        <p:txBody>
          <a:bodyPr/>
          <a:lstStyle/>
          <a:p>
            <a:r>
              <a:rPr lang="nl-NL" altLang="nl-NL" b="1" dirty="0" smtClean="0">
                <a:solidFill>
                  <a:schemeClr val="tx2">
                    <a:lumMod val="60000"/>
                    <a:lumOff val="40000"/>
                  </a:schemeClr>
                </a:solidFill>
                <a:latin typeface="Arial" panose="020B0604020202020204" pitchFamily="34" charset="0"/>
                <a:cs typeface="Arial" panose="020B0604020202020204" pitchFamily="34" charset="0"/>
              </a:rPr>
              <a:t>Mogelijkheden ZRM </a:t>
            </a:r>
          </a:p>
        </p:txBody>
      </p:sp>
      <p:sp>
        <p:nvSpPr>
          <p:cNvPr id="28675" name="Tijdelijke aanduiding voor inhoud 2"/>
          <p:cNvSpPr>
            <a:spLocks noGrp="1"/>
          </p:cNvSpPr>
          <p:nvPr>
            <p:ph idx="1"/>
          </p:nvPr>
        </p:nvSpPr>
        <p:spPr/>
        <p:txBody>
          <a:bodyPr>
            <a:noAutofit/>
          </a:bodyPr>
          <a:lstStyle/>
          <a:p>
            <a:r>
              <a:rPr lang="nl-NL" altLang="nl-NL" sz="2000" b="1" dirty="0" smtClean="0">
                <a:solidFill>
                  <a:schemeClr val="tx2">
                    <a:lumMod val="60000"/>
                    <a:lumOff val="40000"/>
                  </a:schemeClr>
                </a:solidFill>
                <a:latin typeface="Arial" panose="020B0604020202020204" pitchFamily="34" charset="0"/>
                <a:cs typeface="Arial" panose="020B0604020202020204" pitchFamily="34" charset="0"/>
              </a:rPr>
              <a:t>cliënt/cliëntengroep op één moment</a:t>
            </a:r>
          </a:p>
          <a:p>
            <a:pPr lvl="1"/>
            <a:r>
              <a:rPr lang="nl-NL" altLang="nl-NL" sz="2000" dirty="0" smtClean="0">
                <a:latin typeface="Arial" panose="020B0604020202020204" pitchFamily="34" charset="0"/>
                <a:cs typeface="Arial" panose="020B0604020202020204" pitchFamily="34" charset="0"/>
              </a:rPr>
              <a:t>kenmerken groep in kaart brengen en profiel van behandeling opstellen. Bepalen of cliënt behoort tot de doelgroep en behandeling. Beschikbare behandelplekken? Eventueel inkoop  extra behandelplekken</a:t>
            </a:r>
          </a:p>
          <a:p>
            <a:r>
              <a:rPr lang="nl-NL" altLang="nl-NL" sz="2000" b="1" dirty="0" smtClean="0">
                <a:solidFill>
                  <a:schemeClr val="tx2">
                    <a:lumMod val="60000"/>
                    <a:lumOff val="40000"/>
                  </a:schemeClr>
                </a:solidFill>
                <a:latin typeface="Arial" panose="020B0604020202020204" pitchFamily="34" charset="0"/>
                <a:cs typeface="Arial" panose="020B0604020202020204" pitchFamily="34" charset="0"/>
              </a:rPr>
              <a:t>cliënten/meerdere unieke cliëntgroepen op één moment</a:t>
            </a:r>
          </a:p>
          <a:p>
            <a:pPr lvl="1"/>
            <a:r>
              <a:rPr lang="nl-NL" altLang="nl-NL" sz="2000" dirty="0" smtClean="0">
                <a:latin typeface="Arial" panose="020B0604020202020204" pitchFamily="34" charset="0"/>
                <a:cs typeface="Arial" panose="020B0604020202020204" pitchFamily="34" charset="0"/>
              </a:rPr>
              <a:t>kenmerken en profiel van de ene groep vergelijken met andere groepen om beleid eventueel aan te passen of om inkoop van behandelplekken te sturen.    </a:t>
            </a:r>
          </a:p>
          <a:p>
            <a:r>
              <a:rPr lang="nl-NL" altLang="nl-NL" sz="2000" b="1" dirty="0" smtClean="0">
                <a:solidFill>
                  <a:schemeClr val="tx2">
                    <a:lumMod val="60000"/>
                    <a:lumOff val="40000"/>
                  </a:schemeClr>
                </a:solidFill>
                <a:latin typeface="Arial" panose="020B0604020202020204" pitchFamily="34" charset="0"/>
                <a:cs typeface="Arial" panose="020B0604020202020204" pitchFamily="34" charset="0"/>
              </a:rPr>
              <a:t>cliënten/één cliëntgroep op meerdere  momenten </a:t>
            </a:r>
          </a:p>
          <a:p>
            <a:pPr lvl="1"/>
            <a:r>
              <a:rPr lang="nl-NL" altLang="nl-NL" sz="2000" dirty="0" smtClean="0">
                <a:latin typeface="Arial" panose="020B0604020202020204" pitchFamily="34" charset="0"/>
                <a:cs typeface="Arial" panose="020B0604020202020204" pitchFamily="34" charset="0"/>
              </a:rPr>
              <a:t>monitoren van de ontwikkeling en bijsturing </a:t>
            </a:r>
          </a:p>
          <a:p>
            <a:r>
              <a:rPr lang="nl-NL" altLang="nl-NL" sz="2000" b="1" dirty="0" smtClean="0">
                <a:solidFill>
                  <a:schemeClr val="tx2">
                    <a:lumMod val="60000"/>
                    <a:lumOff val="40000"/>
                  </a:schemeClr>
                </a:solidFill>
                <a:latin typeface="Arial" panose="020B0604020202020204" pitchFamily="34" charset="0"/>
                <a:cs typeface="Arial" panose="020B0604020202020204" pitchFamily="34" charset="0"/>
              </a:rPr>
              <a:t>meerdere cliëntgroepen op meerdere momenten </a:t>
            </a:r>
          </a:p>
          <a:p>
            <a:pPr lvl="1"/>
            <a:r>
              <a:rPr lang="nl-NL" altLang="nl-NL" sz="2000" dirty="0" smtClean="0">
                <a:latin typeface="Arial" panose="020B0604020202020204" pitchFamily="34" charset="0"/>
                <a:cs typeface="Arial" panose="020B0604020202020204" pitchFamily="34" charset="0"/>
              </a:rPr>
              <a:t>groepen in tijd met elkaar vergelijken, effectiviteit behandeling bepalen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0982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latin typeface="Arial" panose="020B0604020202020204" pitchFamily="34" charset="0"/>
                <a:cs typeface="Arial" panose="020B0604020202020204" pitchFamily="34" charset="0"/>
              </a:rPr>
              <a:t>ZOOM database </a:t>
            </a:r>
            <a:endParaRPr lang="nl-NL" b="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pPr>
              <a:spcBef>
                <a:spcPts val="300"/>
              </a:spcBef>
              <a:spcAft>
                <a:spcPts val="300"/>
              </a:spcAft>
            </a:pPr>
            <a:r>
              <a:rPr lang="nl-NL" sz="2400" dirty="0" smtClean="0">
                <a:latin typeface="Arial" panose="020B0604020202020204" pitchFamily="34" charset="0"/>
                <a:cs typeface="Arial" panose="020B0604020202020204" pitchFamily="34" charset="0"/>
              </a:rPr>
              <a:t>Zelfredzaamheids-Matrix, Ontwikkeling, Onderzoek en Monitoring  </a:t>
            </a:r>
          </a:p>
          <a:p>
            <a:pPr>
              <a:spcBef>
                <a:spcPts val="300"/>
              </a:spcBef>
              <a:spcAft>
                <a:spcPts val="300"/>
              </a:spcAft>
            </a:pPr>
            <a:endParaRPr lang="nl-NL" sz="2400" dirty="0" smtClean="0">
              <a:latin typeface="Arial" panose="020B0604020202020204" pitchFamily="34" charset="0"/>
              <a:cs typeface="Arial" panose="020B0604020202020204" pitchFamily="34" charset="0"/>
            </a:endParaRPr>
          </a:p>
          <a:p>
            <a:pPr>
              <a:spcBef>
                <a:spcPts val="300"/>
              </a:spcBef>
              <a:spcAft>
                <a:spcPts val="300"/>
              </a:spcAft>
            </a:pPr>
            <a:r>
              <a:rPr lang="nl-NL" sz="2400" dirty="0" smtClean="0">
                <a:latin typeface="Arial" panose="020B0604020202020204" pitchFamily="34" charset="0"/>
                <a:cs typeface="Arial" panose="020B0604020202020204" pitchFamily="34" charset="0"/>
              </a:rPr>
              <a:t>Informatie bijeenbrengen van verschillende gemeenten en instellingen </a:t>
            </a:r>
          </a:p>
          <a:p>
            <a:pPr>
              <a:spcBef>
                <a:spcPts val="300"/>
              </a:spcBef>
              <a:spcAft>
                <a:spcPts val="300"/>
              </a:spcAft>
            </a:pPr>
            <a:endParaRPr lang="nl-NL" sz="2400" dirty="0" smtClean="0">
              <a:latin typeface="Arial" panose="020B0604020202020204" pitchFamily="34" charset="0"/>
              <a:cs typeface="Arial" panose="020B0604020202020204" pitchFamily="34" charset="0"/>
            </a:endParaRPr>
          </a:p>
          <a:p>
            <a:pPr>
              <a:spcBef>
                <a:spcPts val="300"/>
              </a:spcBef>
              <a:spcAft>
                <a:spcPts val="300"/>
              </a:spcAft>
            </a:pPr>
            <a:r>
              <a:rPr lang="nl-NL" sz="2400" dirty="0" smtClean="0">
                <a:latin typeface="Arial" panose="020B0604020202020204" pitchFamily="34" charset="0"/>
                <a:cs typeface="Arial" panose="020B0604020202020204" pitchFamily="34" charset="0"/>
              </a:rPr>
              <a:t>Faciliteren van diverse onderzoeksvragen en analyses in het sociale domein </a:t>
            </a:r>
          </a:p>
          <a:p>
            <a:pPr>
              <a:spcBef>
                <a:spcPts val="300"/>
              </a:spcBef>
              <a:spcAft>
                <a:spcPts val="300"/>
              </a:spcAft>
            </a:pPr>
            <a:endParaRPr lang="nl-NL"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7112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latin typeface="Arial" panose="020B0604020202020204" pitchFamily="34" charset="0"/>
                <a:cs typeface="Arial" panose="020B0604020202020204" pitchFamily="34" charset="0"/>
              </a:rPr>
              <a:t>ZRM digitaal </a:t>
            </a:r>
            <a:endParaRPr lang="nl-NL" b="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Autofit/>
          </a:bodyPr>
          <a:lstStyle/>
          <a:p>
            <a:pPr>
              <a:spcBef>
                <a:spcPts val="300"/>
              </a:spcBef>
              <a:spcAft>
                <a:spcPts val="300"/>
              </a:spcAft>
            </a:pPr>
            <a:r>
              <a:rPr lang="nl-NL" sz="2400" dirty="0" smtClean="0">
                <a:latin typeface="Arial" panose="020B0604020202020204" pitchFamily="34" charset="0"/>
                <a:cs typeface="Arial" panose="020B0604020202020204" pitchFamily="34" charset="0"/>
              </a:rPr>
              <a:t>Pilotfase </a:t>
            </a:r>
          </a:p>
          <a:p>
            <a:pPr>
              <a:spcBef>
                <a:spcPts val="300"/>
              </a:spcBef>
              <a:spcAft>
                <a:spcPts val="300"/>
              </a:spcAft>
            </a:pPr>
            <a:r>
              <a:rPr lang="nl-NL" sz="2400" dirty="0" smtClean="0">
                <a:latin typeface="Arial" panose="020B0604020202020204" pitchFamily="34" charset="0"/>
                <a:cs typeface="Arial" panose="020B0604020202020204" pitchFamily="34" charset="0"/>
              </a:rPr>
              <a:t>Online registratiesysteem voor organisatie die de ZRM niet kunnen implementeren in hun eigen systeem</a:t>
            </a:r>
          </a:p>
          <a:p>
            <a:pPr>
              <a:spcBef>
                <a:spcPts val="300"/>
              </a:spcBef>
              <a:spcAft>
                <a:spcPts val="300"/>
              </a:spcAft>
            </a:pPr>
            <a:endParaRPr lang="nl-NL" sz="2400" dirty="0" smtClean="0">
              <a:latin typeface="Arial" panose="020B0604020202020204" pitchFamily="34" charset="0"/>
              <a:cs typeface="Arial" panose="020B0604020202020204" pitchFamily="34" charset="0"/>
            </a:endParaRPr>
          </a:p>
          <a:p>
            <a:pPr>
              <a:spcBef>
                <a:spcPts val="300"/>
              </a:spcBef>
              <a:spcAft>
                <a:spcPts val="300"/>
              </a:spcAft>
            </a:pPr>
            <a:r>
              <a:rPr lang="nl-NL" sz="2400" dirty="0" smtClean="0">
                <a:latin typeface="Arial" panose="020B0604020202020204" pitchFamily="34" charset="0"/>
                <a:cs typeface="Arial" panose="020B0604020202020204" pitchFamily="34" charset="0"/>
              </a:rPr>
              <a:t>Account waar je mee kunt inloggen op een beveiligd deel van de ZRM website</a:t>
            </a:r>
          </a:p>
          <a:p>
            <a:pPr>
              <a:spcBef>
                <a:spcPts val="300"/>
              </a:spcBef>
              <a:spcAft>
                <a:spcPts val="300"/>
              </a:spcAft>
            </a:pPr>
            <a:endParaRPr lang="nl-NL" sz="2400" dirty="0">
              <a:latin typeface="Arial" panose="020B0604020202020204" pitchFamily="34" charset="0"/>
              <a:cs typeface="Arial" panose="020B0604020202020204" pitchFamily="34" charset="0"/>
            </a:endParaRPr>
          </a:p>
          <a:p>
            <a:pPr>
              <a:spcBef>
                <a:spcPts val="300"/>
              </a:spcBef>
              <a:spcAft>
                <a:spcPts val="300"/>
              </a:spcAft>
            </a:pPr>
            <a:r>
              <a:rPr lang="nl-NL" sz="2400" dirty="0" smtClean="0">
                <a:latin typeface="Arial" panose="020B0604020202020204" pitchFamily="34" charset="0"/>
                <a:cs typeface="Arial" panose="020B0604020202020204" pitchFamily="34" charset="0"/>
              </a:rPr>
              <a:t>Beoordelingen registreren, eerdere beoordelingen inzien, overzichten van de ontwikkelingen maken  en beoordelingen delen met hulpverleners die bij de cliënt betrokken zijn </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6018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latin typeface="Arial" panose="020B0604020202020204" pitchFamily="34" charset="0"/>
                <a:cs typeface="Arial" panose="020B0604020202020204" pitchFamily="34" charset="0"/>
              </a:rPr>
              <a:t>ZRM korte casus </a:t>
            </a:r>
            <a:endParaRPr lang="nl-NL" b="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Autofit/>
          </a:bodyPr>
          <a:lstStyle/>
          <a:p>
            <a:pPr>
              <a:spcBef>
                <a:spcPts val="300"/>
              </a:spcBef>
              <a:spcAft>
                <a:spcPts val="300"/>
              </a:spcAft>
            </a:pPr>
            <a:r>
              <a:rPr lang="nl-NL" sz="2400" dirty="0" smtClean="0">
                <a:latin typeface="Arial" panose="020B0604020202020204" pitchFamily="34" charset="0"/>
                <a:cs typeface="Arial" panose="020B0604020202020204" pitchFamily="34" charset="0"/>
              </a:rPr>
              <a:t>Korte situatieschets.</a:t>
            </a:r>
          </a:p>
          <a:p>
            <a:pPr>
              <a:spcBef>
                <a:spcPts val="300"/>
              </a:spcBef>
              <a:spcAft>
                <a:spcPts val="300"/>
              </a:spcAft>
            </a:pPr>
            <a:endParaRPr lang="nl-NL" sz="2400" dirty="0">
              <a:latin typeface="Arial" panose="020B0604020202020204" pitchFamily="34" charset="0"/>
              <a:cs typeface="Arial" panose="020B0604020202020204" pitchFamily="34" charset="0"/>
            </a:endParaRPr>
          </a:p>
          <a:p>
            <a:pPr>
              <a:spcBef>
                <a:spcPts val="300"/>
              </a:spcBef>
              <a:spcAft>
                <a:spcPts val="300"/>
              </a:spcAft>
            </a:pPr>
            <a:r>
              <a:rPr lang="nl-NL" sz="2400" dirty="0" smtClean="0">
                <a:latin typeface="Arial" panose="020B0604020202020204" pitchFamily="34" charset="0"/>
                <a:cs typeface="Arial" panose="020B0604020202020204" pitchFamily="34" charset="0"/>
              </a:rPr>
              <a:t>Client heeft een bijstandsuitkering, is gescheiden en woont met haar 3 kinderen in een sociale huurwoning.</a:t>
            </a:r>
          </a:p>
          <a:p>
            <a:pPr>
              <a:spcBef>
                <a:spcPts val="300"/>
              </a:spcBef>
              <a:spcAft>
                <a:spcPts val="300"/>
              </a:spcAft>
            </a:pPr>
            <a:r>
              <a:rPr lang="nl-NL" sz="2400" dirty="0" smtClean="0">
                <a:latin typeface="Arial" panose="020B0604020202020204" pitchFamily="34" charset="0"/>
                <a:cs typeface="Arial" panose="020B0604020202020204" pitchFamily="34" charset="0"/>
              </a:rPr>
              <a:t>Doordat cliënt werkloos is, heeft ze veel last van stress. Hoe moet ze van de bijstand rondkomen met haar 3 opgroeiende kinderen?</a:t>
            </a:r>
          </a:p>
          <a:p>
            <a:pPr>
              <a:spcBef>
                <a:spcPts val="300"/>
              </a:spcBef>
              <a:spcAft>
                <a:spcPts val="300"/>
              </a:spcAft>
            </a:pPr>
            <a:endParaRPr lang="nl-NL" sz="2400" dirty="0" smtClean="0">
              <a:latin typeface="Arial" panose="020B0604020202020204" pitchFamily="34" charset="0"/>
              <a:cs typeface="Arial" panose="020B0604020202020204" pitchFamily="34" charset="0"/>
            </a:endParaRPr>
          </a:p>
          <a:p>
            <a:pPr>
              <a:spcBef>
                <a:spcPts val="300"/>
              </a:spcBef>
              <a:spcAft>
                <a:spcPts val="300"/>
              </a:spcAft>
            </a:pPr>
            <a:r>
              <a:rPr lang="nl-NL" sz="2400" dirty="0" smtClean="0">
                <a:latin typeface="Arial" panose="020B0604020202020204" pitchFamily="34" charset="0"/>
                <a:cs typeface="Arial" panose="020B0604020202020204" pitchFamily="34" charset="0"/>
              </a:rPr>
              <a:t>Welke domeinen zijn hier van toepassing?  </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2323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Arial" panose="020B0604020202020204" pitchFamily="34" charset="0"/>
                <a:cs typeface="Arial" panose="020B0604020202020204" pitchFamily="34" charset="0"/>
              </a:rPr>
              <a:t>Vragen / opmerkingen</a:t>
            </a:r>
          </a:p>
        </p:txBody>
      </p:sp>
      <p:sp>
        <p:nvSpPr>
          <p:cNvPr id="3" name="Tijdelijke aanduiding voor inhoud 2"/>
          <p:cNvSpPr>
            <a:spLocks noGrp="1"/>
          </p:cNvSpPr>
          <p:nvPr>
            <p:ph idx="1"/>
          </p:nvPr>
        </p:nvSpPr>
        <p:spPr>
          <a:xfrm>
            <a:off x="894264" y="3933056"/>
            <a:ext cx="7998216" cy="2160240"/>
          </a:xfrm>
        </p:spPr>
        <p:txBody>
          <a:bodyPr>
            <a:normAutofit fontScale="92500" lnSpcReduction="10000"/>
          </a:bodyPr>
          <a:lstStyle/>
          <a:p>
            <a:r>
              <a:rPr lang="nl-NL" dirty="0" smtClean="0"/>
              <a:t>Annelies den Uijl</a:t>
            </a:r>
            <a:endParaRPr lang="nl-NL" dirty="0"/>
          </a:p>
          <a:p>
            <a:r>
              <a:rPr lang="nl-NL" dirty="0"/>
              <a:t>Tel.nr:	</a:t>
            </a:r>
            <a:r>
              <a:rPr lang="nl-NL" dirty="0" smtClean="0"/>
              <a:t>06 54290717</a:t>
            </a:r>
            <a:endParaRPr lang="nl-NL" dirty="0"/>
          </a:p>
          <a:p>
            <a:r>
              <a:rPr lang="nl-NL" dirty="0"/>
              <a:t>E-mail:	</a:t>
            </a:r>
            <a:r>
              <a:rPr lang="nl-NL" dirty="0" smtClean="0"/>
              <a:t>uijl@tmc.tno.nl</a:t>
            </a:r>
            <a:endParaRPr lang="nl-NL" dirty="0"/>
          </a:p>
          <a:p>
            <a:r>
              <a:rPr lang="nl-NL" dirty="0"/>
              <a:t>Website:	</a:t>
            </a:r>
            <a:r>
              <a:rPr lang="nl-NL" dirty="0" smtClean="0">
                <a:solidFill>
                  <a:srgbClr val="009EE0"/>
                </a:solidFill>
                <a:hlinkClick r:id="rId2"/>
              </a:rPr>
              <a:t>www.zelfredzaamheidmatrix.nl</a:t>
            </a:r>
            <a:endParaRPr lang="nl-NL" dirty="0" smtClean="0">
              <a:solidFill>
                <a:srgbClr val="009EE0"/>
              </a:solidFill>
            </a:endParaRPr>
          </a:p>
          <a:p>
            <a:r>
              <a:rPr lang="nl-NL" dirty="0">
                <a:solidFill>
                  <a:srgbClr val="009EE0"/>
                </a:solidFill>
              </a:rPr>
              <a:t>	</a:t>
            </a:r>
            <a:r>
              <a:rPr lang="nl-NL" dirty="0" smtClean="0">
                <a:solidFill>
                  <a:srgbClr val="009EE0"/>
                </a:solidFill>
              </a:rPr>
              <a:t>	</a:t>
            </a:r>
            <a:r>
              <a:rPr lang="nl-NL" dirty="0" smtClean="0">
                <a:solidFill>
                  <a:srgbClr val="009EE0"/>
                </a:solidFill>
                <a:hlinkClick r:id="rId3"/>
              </a:rPr>
              <a:t>www.zrm.nl</a:t>
            </a:r>
            <a:endParaRPr lang="nl-NL" dirty="0" smtClean="0">
              <a:solidFill>
                <a:srgbClr val="009EE0"/>
              </a:solidFill>
            </a:endParaRPr>
          </a:p>
          <a:p>
            <a:endParaRPr lang="nl-NL" dirty="0"/>
          </a:p>
          <a:p>
            <a:endParaRPr lang="nl-NL" dirty="0"/>
          </a:p>
        </p:txBody>
      </p:sp>
      <p:pic>
        <p:nvPicPr>
          <p:cNvPr id="4" name="Picture 4" descr="self_sufficient"/>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21039" y="1196752"/>
            <a:ext cx="3527425"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4170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latin typeface="Arial" panose="020B0604020202020204" pitchFamily="34" charset="0"/>
                <a:cs typeface="Arial" panose="020B0604020202020204" pitchFamily="34" charset="0"/>
              </a:rPr>
              <a:t>Inleiding</a:t>
            </a:r>
            <a:endParaRPr lang="nl-NL" b="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pPr marL="0" indent="0">
              <a:buNone/>
            </a:pPr>
            <a:r>
              <a:rPr lang="nl-NL" sz="2400" dirty="0" smtClean="0">
                <a:latin typeface="Arial" panose="020B0604020202020204" pitchFamily="34" charset="0"/>
                <a:cs typeface="Arial" panose="020B0604020202020204" pitchFamily="34" charset="0"/>
              </a:rPr>
              <a:t>Nederlandse gezondheidszorg legt nadruk op zelfredzaamheid</a:t>
            </a:r>
          </a:p>
          <a:p>
            <a:pPr marL="0" indent="0">
              <a:buNone/>
            </a:pPr>
            <a:endParaRPr lang="nl-NL" sz="2400" dirty="0" smtClean="0">
              <a:latin typeface="Arial" panose="020B0604020202020204" pitchFamily="34" charset="0"/>
              <a:cs typeface="Arial" panose="020B0604020202020204" pitchFamily="34" charset="0"/>
            </a:endParaRPr>
          </a:p>
          <a:p>
            <a:pPr marL="0" indent="0">
              <a:buNone/>
            </a:pPr>
            <a:r>
              <a:rPr lang="nl-NL" sz="2400" dirty="0" smtClean="0">
                <a:latin typeface="Arial" panose="020B0604020202020204" pitchFamily="34" charset="0"/>
                <a:cs typeface="Arial" panose="020B0604020202020204" pitchFamily="34" charset="0"/>
              </a:rPr>
              <a:t>Bevorderen van bijzondere aandacht  voor hen bij wie zelfredzaamheid tijdelijk op permanent ontbreekt (ministerie van VWS)</a:t>
            </a:r>
          </a:p>
          <a:p>
            <a:pPr marL="0" indent="0">
              <a:buNone/>
            </a:pPr>
            <a:endParaRPr lang="nl-NL" sz="2400" dirty="0" smtClean="0">
              <a:latin typeface="Arial" panose="020B0604020202020204" pitchFamily="34" charset="0"/>
              <a:cs typeface="Arial" panose="020B0604020202020204" pitchFamily="34" charset="0"/>
            </a:endParaRPr>
          </a:p>
          <a:p>
            <a:pPr marL="0" indent="0">
              <a:buNone/>
            </a:pPr>
            <a:r>
              <a:rPr lang="nl-NL" sz="2400" dirty="0" smtClean="0">
                <a:latin typeface="Arial" panose="020B0604020202020204" pitchFamily="34" charset="0"/>
                <a:cs typeface="Arial" panose="020B0604020202020204" pitchFamily="34" charset="0"/>
              </a:rPr>
              <a:t>Maatschappijvisie kabinet: focus op Eigen Kracht: wat kunt u nog zelf? </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8804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11560" y="404664"/>
            <a:ext cx="7594600" cy="1143000"/>
          </a:xfrm>
        </p:spPr>
        <p:txBody>
          <a:bodyPr>
            <a:normAutofit/>
          </a:bodyPr>
          <a:lstStyle/>
          <a:p>
            <a:pPr eaLnBrk="1" hangingPunct="1"/>
            <a:r>
              <a:rPr lang="nl-NL" b="1" dirty="0" smtClean="0"/>
              <a:t>Anders werken  </a:t>
            </a:r>
          </a:p>
        </p:txBody>
      </p:sp>
      <p:sp>
        <p:nvSpPr>
          <p:cNvPr id="27650" name="Rectangle 3"/>
          <p:cNvSpPr>
            <a:spLocks noGrp="1" noChangeArrowheads="1"/>
          </p:cNvSpPr>
          <p:nvPr>
            <p:ph idx="1"/>
          </p:nvPr>
        </p:nvSpPr>
        <p:spPr bwMode="auto">
          <a:xfrm>
            <a:off x="683568" y="1556792"/>
            <a:ext cx="7596188" cy="4464496"/>
          </a:xfrm>
        </p:spPr>
        <p:txBody>
          <a:bodyPr wrap="square" numCol="1" anchor="t" anchorCtr="0" compatLnSpc="1">
            <a:prstTxWarp prst="textNoShape">
              <a:avLst/>
            </a:prstTxWarp>
            <a:noAutofit/>
          </a:bodyPr>
          <a:lstStyle/>
          <a:p>
            <a:pPr eaLnBrk="1" hangingPunct="1"/>
            <a:r>
              <a:rPr lang="nl-NL" sz="2400" dirty="0" smtClean="0">
                <a:latin typeface="Arial" panose="020B0604020202020204" pitchFamily="34" charset="0"/>
                <a:cs typeface="Arial" panose="020B0604020202020204" pitchFamily="34" charset="0"/>
              </a:rPr>
              <a:t>Gemeenten vragen aan professionals: </a:t>
            </a:r>
          </a:p>
          <a:p>
            <a:pPr eaLnBrk="1" hangingPunct="1"/>
            <a:endParaRPr lang="nl-NL" sz="2400" dirty="0" smtClean="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nl-NL" sz="2400" dirty="0" smtClean="0">
                <a:latin typeface="Arial" panose="020B0604020202020204" pitchFamily="34" charset="0"/>
                <a:cs typeface="Arial" panose="020B0604020202020204" pitchFamily="34" charset="0"/>
              </a:rPr>
              <a:t>Breder kijken, over organisatiegrenzen heen </a:t>
            </a:r>
          </a:p>
          <a:p>
            <a:pPr marL="342900" indent="-342900" eaLnBrk="1" hangingPunct="1">
              <a:buFont typeface="Arial" panose="020B0604020202020204" pitchFamily="34" charset="0"/>
              <a:buChar char="•"/>
            </a:pPr>
            <a:r>
              <a:rPr lang="nl-NL" sz="2400" dirty="0" smtClean="0">
                <a:latin typeface="Arial" panose="020B0604020202020204" pitchFamily="34" charset="0"/>
                <a:cs typeface="Arial" panose="020B0604020202020204" pitchFamily="34" charset="0"/>
              </a:rPr>
              <a:t>Cultuurverandering</a:t>
            </a:r>
          </a:p>
          <a:p>
            <a:pPr marL="1085850" lvl="1"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Niet meer alles zelf willen doen, vertrouwen op anderen</a:t>
            </a:r>
          </a:p>
          <a:p>
            <a:pPr marL="1085850" lvl="1"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Verschuiving naar informele netwerken</a:t>
            </a:r>
          </a:p>
          <a:p>
            <a:pPr marL="1085850" lvl="1"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Cliënt hierin meenemen</a:t>
            </a:r>
          </a:p>
          <a:p>
            <a:pPr eaLnBrk="1" hangingPunct="1"/>
            <a:endParaRPr lang="nl-NL" sz="2400" dirty="0" smtClean="0">
              <a:latin typeface="Arial" panose="020B0604020202020204" pitchFamily="34" charset="0"/>
              <a:cs typeface="Arial" panose="020B0604020202020204" pitchFamily="34" charset="0"/>
            </a:endParaRPr>
          </a:p>
          <a:p>
            <a:pPr eaLnBrk="1" hangingPunct="1"/>
            <a:r>
              <a:rPr lang="nl-NL" sz="2400" dirty="0" smtClean="0">
                <a:latin typeface="Arial" panose="020B0604020202020204" pitchFamily="34" charset="0"/>
                <a:cs typeface="Arial" panose="020B0604020202020204" pitchFamily="34" charset="0"/>
              </a:rPr>
              <a:t>Verwacht resultaat: effectieve oplossingen binnen kleiner budget. Alleen zo kunnen we zorg betaalbaar houden.</a:t>
            </a:r>
          </a:p>
          <a:p>
            <a:pPr eaLnBrk="1" hangingPunct="1"/>
            <a:endParaRPr lang="nl-NL"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1851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Arial" panose="020B0604020202020204" pitchFamily="34" charset="0"/>
                <a:cs typeface="Arial" panose="020B0604020202020204" pitchFamily="34" charset="0"/>
              </a:rPr>
              <a:t>Inleiding</a:t>
            </a:r>
          </a:p>
        </p:txBody>
      </p:sp>
      <p:sp>
        <p:nvSpPr>
          <p:cNvPr id="3" name="Tijdelijke aanduiding voor inhoud 2"/>
          <p:cNvSpPr>
            <a:spLocks noGrp="1"/>
          </p:cNvSpPr>
          <p:nvPr>
            <p:ph idx="1"/>
          </p:nvPr>
        </p:nvSpPr>
        <p:spPr/>
        <p:txBody>
          <a:bodyPr>
            <a:normAutofit lnSpcReduction="10000"/>
          </a:bodyPr>
          <a:lstStyle/>
          <a:p>
            <a:r>
              <a:rPr lang="nl-NL" sz="2400" dirty="0">
                <a:latin typeface="Arial" panose="020B0604020202020204" pitchFamily="34" charset="0"/>
                <a:cs typeface="Arial" panose="020B0604020202020204" pitchFamily="34" charset="0"/>
              </a:rPr>
              <a:t>Doelgroep van de OGZ wordt gekenmerkt door: </a:t>
            </a:r>
            <a:endParaRPr lang="nl-NL" sz="2400" dirty="0" smtClean="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rPr>
              <a:t>Geen </a:t>
            </a:r>
            <a:r>
              <a:rPr lang="nl-NL" sz="2400" dirty="0">
                <a:latin typeface="Arial" panose="020B0604020202020204" pitchFamily="34" charset="0"/>
                <a:cs typeface="Arial" panose="020B0604020202020204" pitchFamily="34" charset="0"/>
              </a:rPr>
              <a:t>hulp vragen voor meervoudige problematiek waardoor overlast wordt veroorzaakt of sprake is </a:t>
            </a:r>
            <a:r>
              <a:rPr lang="nl-NL" sz="2400" dirty="0" smtClean="0">
                <a:latin typeface="Arial" panose="020B0604020202020204" pitchFamily="34" charset="0"/>
                <a:cs typeface="Arial" panose="020B0604020202020204" pitchFamily="34" charset="0"/>
              </a:rPr>
              <a:t>van stil </a:t>
            </a:r>
            <a:r>
              <a:rPr lang="nl-NL" sz="2400" dirty="0">
                <a:latin typeface="Arial" panose="020B0604020202020204" pitchFamily="34" charset="0"/>
                <a:cs typeface="Arial" panose="020B0604020202020204" pitchFamily="34" charset="0"/>
              </a:rPr>
              <a:t>lijden</a:t>
            </a:r>
            <a:r>
              <a:rPr lang="nl-NL" sz="2400" dirty="0" smtClean="0">
                <a:latin typeface="Arial" panose="020B0604020202020204" pitchFamily="34" charset="0"/>
                <a:cs typeface="Arial" panose="020B0604020202020204" pitchFamily="34" charset="0"/>
              </a:rPr>
              <a:t>.</a:t>
            </a:r>
          </a:p>
          <a:p>
            <a:endParaRPr lang="nl-NL" sz="2400" dirty="0" smtClean="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De ZRM is ontwikkeld om </a:t>
            </a:r>
          </a:p>
          <a:p>
            <a:r>
              <a:rPr lang="nl-NL" sz="2400" dirty="0">
                <a:latin typeface="Arial" panose="020B0604020202020204" pitchFamily="34" charset="0"/>
                <a:cs typeface="Arial" panose="020B0604020202020204" pitchFamily="34" charset="0"/>
              </a:rPr>
              <a:t>professionals, beleidsmakers </a:t>
            </a:r>
          </a:p>
          <a:p>
            <a:r>
              <a:rPr lang="nl-NL" sz="2400" dirty="0">
                <a:latin typeface="Arial" panose="020B0604020202020204" pitchFamily="34" charset="0"/>
                <a:cs typeface="Arial" panose="020B0604020202020204" pitchFamily="34" charset="0"/>
              </a:rPr>
              <a:t>en onderzoekers in de OGZ </a:t>
            </a:r>
          </a:p>
          <a:p>
            <a:r>
              <a:rPr lang="nl-NL" sz="2400" dirty="0">
                <a:latin typeface="Arial" panose="020B0604020202020204" pitchFamily="34" charset="0"/>
                <a:cs typeface="Arial" panose="020B0604020202020204" pitchFamily="34" charset="0"/>
              </a:rPr>
              <a:t>een handzaam en </a:t>
            </a:r>
            <a:endParaRPr lang="nl-NL" sz="2400" dirty="0" smtClean="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rPr>
              <a:t>gebruiksvriendelijk meet-</a:t>
            </a:r>
          </a:p>
          <a:p>
            <a:r>
              <a:rPr lang="nl-NL" sz="2400" dirty="0" smtClean="0">
                <a:latin typeface="Arial" panose="020B0604020202020204" pitchFamily="34" charset="0"/>
                <a:cs typeface="Arial" panose="020B0604020202020204" pitchFamily="34" charset="0"/>
              </a:rPr>
              <a:t>instrument te bieden </a:t>
            </a:r>
            <a:r>
              <a:rPr lang="nl-NL" sz="2400" dirty="0">
                <a:latin typeface="Arial" panose="020B0604020202020204" pitchFamily="34" charset="0"/>
                <a:cs typeface="Arial" panose="020B0604020202020204" pitchFamily="34" charset="0"/>
              </a:rPr>
              <a:t>dat </a:t>
            </a:r>
            <a:endParaRPr lang="nl-NL" sz="2400" dirty="0" smtClean="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rPr>
              <a:t>diverse </a:t>
            </a:r>
            <a:r>
              <a:rPr lang="nl-NL" sz="2400" dirty="0">
                <a:latin typeface="Arial" panose="020B0604020202020204" pitchFamily="34" charset="0"/>
                <a:cs typeface="Arial" panose="020B0604020202020204" pitchFamily="34" charset="0"/>
              </a:rPr>
              <a:t>dimensies van </a:t>
            </a:r>
            <a:endParaRPr lang="nl-NL" sz="2400" dirty="0" smtClean="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rPr>
              <a:t>zelfredzaamheid </a:t>
            </a:r>
            <a:r>
              <a:rPr lang="nl-NL" sz="2400" dirty="0">
                <a:latin typeface="Arial" panose="020B0604020202020204" pitchFamily="34" charset="0"/>
                <a:cs typeface="Arial" panose="020B0604020202020204" pitchFamily="34" charset="0"/>
              </a:rPr>
              <a:t>omvat.</a:t>
            </a:r>
          </a:p>
          <a:p>
            <a:endParaRPr lang="nl-NL" sz="2400" dirty="0" smtClean="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68223" y="2996952"/>
            <a:ext cx="3170963" cy="32396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5976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latin typeface="Arial" panose="020B0604020202020204" pitchFamily="34" charset="0"/>
                <a:cs typeface="Arial" panose="020B0604020202020204" pitchFamily="34" charset="0"/>
              </a:rPr>
              <a:t>Inleiding</a:t>
            </a:r>
            <a:endParaRPr lang="nl-NL" b="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r>
              <a:rPr lang="nl-NL" sz="2800" dirty="0">
                <a:latin typeface="Arial" panose="020B0604020202020204" pitchFamily="34" charset="0"/>
                <a:cs typeface="Arial" panose="020B0604020202020204" pitchFamily="34" charset="0"/>
              </a:rPr>
              <a:t>Het doel van de instrumenten is: </a:t>
            </a:r>
          </a:p>
          <a:p>
            <a:pPr marL="457200"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één taal, één plan, eenduidig beeld van de cliënt </a:t>
            </a:r>
          </a:p>
          <a:p>
            <a:pPr marL="457200"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breed kijken en transparantie</a:t>
            </a:r>
          </a:p>
          <a:p>
            <a:pPr marL="457200"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inzetten van de juiste zorg en ondersteuning </a:t>
            </a:r>
          </a:p>
          <a:p>
            <a:pPr marL="457200"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afstemming professionals bevorderen (gegevens delen)</a:t>
            </a:r>
          </a:p>
          <a:p>
            <a:pPr marL="457200"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voorkomen dat cliënt zijn verhaal moet herhalen</a:t>
            </a:r>
          </a:p>
          <a:p>
            <a:pPr marL="0" indent="0">
              <a:buNone/>
            </a:pP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3981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22313" y="548680"/>
            <a:ext cx="7594600" cy="1143000"/>
          </a:xfrm>
        </p:spPr>
        <p:txBody>
          <a:bodyPr>
            <a:normAutofit/>
          </a:bodyPr>
          <a:lstStyle/>
          <a:p>
            <a:pPr eaLnBrk="1" hangingPunct="1"/>
            <a:r>
              <a:rPr lang="nl-NL" b="1" dirty="0" smtClean="0">
                <a:latin typeface="Arial" panose="020B0604020202020204" pitchFamily="34" charset="0"/>
                <a:cs typeface="Arial" panose="020B0604020202020204" pitchFamily="34" charset="0"/>
              </a:rPr>
              <a:t>Ondersteuningsplan</a:t>
            </a:r>
          </a:p>
        </p:txBody>
      </p:sp>
      <p:sp>
        <p:nvSpPr>
          <p:cNvPr id="24578" name="Rectangle 4"/>
          <p:cNvSpPr>
            <a:spLocks noGrp="1" noChangeArrowheads="1"/>
          </p:cNvSpPr>
          <p:nvPr>
            <p:ph idx="1"/>
          </p:nvPr>
        </p:nvSpPr>
        <p:spPr bwMode="auto">
          <a:xfrm>
            <a:off x="1008063" y="3284538"/>
            <a:ext cx="7596187" cy="2787650"/>
          </a:xfrm>
        </p:spPr>
        <p:txBody>
          <a:bodyPr wrap="square" numCol="1" anchor="t" anchorCtr="0" compatLnSpc="1">
            <a:prstTxWarp prst="textNoShape">
              <a:avLst/>
            </a:prstTxWarp>
          </a:bodyPr>
          <a:lstStyle/>
          <a:p>
            <a:pPr eaLnBrk="1" hangingPunct="1"/>
            <a:endParaRPr lang="nl-NL" smtClean="0"/>
          </a:p>
          <a:p>
            <a:pPr eaLnBrk="1" hangingPunct="1"/>
            <a:endParaRPr lang="nl-NL" smtClean="0"/>
          </a:p>
          <a:p>
            <a:pPr eaLnBrk="1" hangingPunct="1"/>
            <a:endParaRPr lang="nl-NL" smtClean="0"/>
          </a:p>
          <a:p>
            <a:pPr eaLnBrk="1" hangingPunct="1"/>
            <a:endParaRPr lang="nl-NL" smtClean="0"/>
          </a:p>
          <a:p>
            <a:pPr eaLnBrk="1" hangingPunct="1"/>
            <a:endParaRPr lang="nl-NL" smtClean="0"/>
          </a:p>
          <a:p>
            <a:pPr eaLnBrk="1" hangingPunct="1"/>
            <a:endParaRPr lang="nl-NL" smtClean="0"/>
          </a:p>
          <a:p>
            <a:pPr eaLnBrk="1" hangingPunct="1"/>
            <a:endParaRPr lang="nl-NL" smtClean="0"/>
          </a:p>
          <a:p>
            <a:pPr eaLnBrk="1" hangingPunct="1"/>
            <a:endParaRPr lang="nl-NL" smtClean="0"/>
          </a:p>
          <a:p>
            <a:pPr eaLnBrk="1" hangingPunct="1"/>
            <a:endParaRPr lang="nl-NL" smtClean="0"/>
          </a:p>
        </p:txBody>
      </p:sp>
      <p:sp>
        <p:nvSpPr>
          <p:cNvPr id="32771" name="AutoShape 62"/>
          <p:cNvSpPr>
            <a:spLocks noChangeArrowheads="1"/>
          </p:cNvSpPr>
          <p:nvPr/>
        </p:nvSpPr>
        <p:spPr bwMode="auto">
          <a:xfrm>
            <a:off x="2051050" y="3716338"/>
            <a:ext cx="1152525" cy="2089150"/>
          </a:xfrm>
          <a:prstGeom prst="roundRect">
            <a:avLst>
              <a:gd name="adj" fmla="val 16667"/>
            </a:avLst>
          </a:prstGeom>
          <a:solidFill>
            <a:schemeClr val="accent4">
              <a:lumMod val="50000"/>
            </a:schemeClr>
          </a:solidFill>
          <a:ln w="9525">
            <a:solidFill>
              <a:schemeClr val="tx1"/>
            </a:solidFill>
            <a:round/>
            <a:headEnd/>
            <a:tailEnd/>
          </a:ln>
        </p:spPr>
        <p:txBody>
          <a:bodyPr wrap="none" anchor="ctr"/>
          <a:lstStyle/>
          <a:p>
            <a:pPr algn="ctr">
              <a:defRPr/>
            </a:pPr>
            <a:r>
              <a:rPr lang="nl-NL" sz="1400" b="1" dirty="0">
                <a:solidFill>
                  <a:schemeClr val="bg1"/>
                </a:solidFill>
                <a:cs typeface="Arial Unicode MS"/>
              </a:rPr>
              <a:t>behandel</a:t>
            </a:r>
          </a:p>
          <a:p>
            <a:pPr algn="ctr">
              <a:defRPr/>
            </a:pPr>
            <a:r>
              <a:rPr lang="nl-NL" sz="1400" b="1" dirty="0">
                <a:solidFill>
                  <a:schemeClr val="bg1"/>
                </a:solidFill>
                <a:cs typeface="Arial Unicode MS"/>
              </a:rPr>
              <a:t>plan</a:t>
            </a:r>
          </a:p>
        </p:txBody>
      </p:sp>
      <p:sp>
        <p:nvSpPr>
          <p:cNvPr id="32772" name="Rectangle 63"/>
          <p:cNvSpPr>
            <a:spLocks noChangeArrowheads="1"/>
          </p:cNvSpPr>
          <p:nvPr/>
        </p:nvSpPr>
        <p:spPr bwMode="auto">
          <a:xfrm>
            <a:off x="6516688" y="3716338"/>
            <a:ext cx="1366837" cy="2089150"/>
          </a:xfrm>
          <a:prstGeom prst="rect">
            <a:avLst/>
          </a:prstGeom>
          <a:solidFill>
            <a:schemeClr val="accent6">
              <a:lumMod val="75000"/>
            </a:schemeClr>
          </a:solidFill>
          <a:ln w="9525">
            <a:solidFill>
              <a:schemeClr val="tx1"/>
            </a:solidFill>
            <a:miter lim="800000"/>
            <a:headEnd/>
            <a:tailEnd/>
          </a:ln>
        </p:spPr>
        <p:txBody>
          <a:bodyPr wrap="none" anchor="ctr"/>
          <a:lstStyle/>
          <a:p>
            <a:pPr algn="ctr">
              <a:defRPr/>
            </a:pPr>
            <a:r>
              <a:rPr lang="nl-NL" sz="1400" b="1" dirty="0" err="1">
                <a:solidFill>
                  <a:schemeClr val="bg1"/>
                </a:solidFill>
                <a:cs typeface="Arial Unicode MS"/>
              </a:rPr>
              <a:t>begeleidings</a:t>
            </a:r>
            <a:endParaRPr lang="nl-NL" sz="1400" b="1" dirty="0">
              <a:solidFill>
                <a:schemeClr val="bg1"/>
              </a:solidFill>
              <a:cs typeface="Arial Unicode MS"/>
            </a:endParaRPr>
          </a:p>
          <a:p>
            <a:pPr algn="ctr">
              <a:defRPr/>
            </a:pPr>
            <a:r>
              <a:rPr lang="nl-NL" sz="1400" b="1" dirty="0">
                <a:solidFill>
                  <a:schemeClr val="bg1"/>
                </a:solidFill>
                <a:cs typeface="Arial Unicode MS"/>
              </a:rPr>
              <a:t>plan</a:t>
            </a:r>
          </a:p>
        </p:txBody>
      </p:sp>
      <p:sp>
        <p:nvSpPr>
          <p:cNvPr id="24581" name="Oval 64"/>
          <p:cNvSpPr>
            <a:spLocks noChangeArrowheads="1"/>
          </p:cNvSpPr>
          <p:nvPr/>
        </p:nvSpPr>
        <p:spPr bwMode="auto">
          <a:xfrm>
            <a:off x="3635375" y="3716338"/>
            <a:ext cx="1079500" cy="2089150"/>
          </a:xfrm>
          <a:prstGeom prst="ellipse">
            <a:avLst/>
          </a:prstGeom>
          <a:solidFill>
            <a:srgbClr val="FFFF00"/>
          </a:solidFill>
          <a:ln w="9525">
            <a:solidFill>
              <a:schemeClr val="tx1"/>
            </a:solidFill>
            <a:round/>
            <a:headEnd/>
            <a:tailEnd/>
          </a:ln>
        </p:spPr>
        <p:txBody>
          <a:bodyPr wrap="none" anchor="ctr"/>
          <a:lstStyle/>
          <a:p>
            <a:pPr algn="ctr"/>
            <a:r>
              <a:rPr lang="nl-NL" sz="1400" b="1">
                <a:ea typeface="Arial Unicode MS"/>
                <a:cs typeface="Arial Unicode MS"/>
              </a:rPr>
              <a:t>zorgleef</a:t>
            </a:r>
          </a:p>
          <a:p>
            <a:pPr algn="ctr"/>
            <a:r>
              <a:rPr lang="nl-NL" sz="1400" b="1">
                <a:ea typeface="Arial Unicode MS"/>
                <a:cs typeface="Arial Unicode MS"/>
              </a:rPr>
              <a:t>plan</a:t>
            </a:r>
          </a:p>
        </p:txBody>
      </p:sp>
      <p:sp>
        <p:nvSpPr>
          <p:cNvPr id="24582" name="AutoShape 65"/>
          <p:cNvSpPr>
            <a:spLocks noChangeArrowheads="1"/>
          </p:cNvSpPr>
          <p:nvPr/>
        </p:nvSpPr>
        <p:spPr bwMode="auto">
          <a:xfrm>
            <a:off x="5076825" y="2708275"/>
            <a:ext cx="1008063" cy="3097213"/>
          </a:xfrm>
          <a:prstGeom prst="triangle">
            <a:avLst>
              <a:gd name="adj" fmla="val 50000"/>
            </a:avLst>
          </a:prstGeom>
          <a:solidFill>
            <a:srgbClr val="FF9900"/>
          </a:solidFill>
          <a:ln w="9525">
            <a:solidFill>
              <a:schemeClr val="tx1"/>
            </a:solidFill>
            <a:miter lim="800000"/>
            <a:headEnd/>
            <a:tailEnd/>
          </a:ln>
        </p:spPr>
        <p:txBody>
          <a:bodyPr wrap="none" anchor="ctr"/>
          <a:lstStyle/>
          <a:p>
            <a:pPr algn="ctr"/>
            <a:r>
              <a:rPr lang="nl-NL" sz="1400" b="1">
                <a:ea typeface="Arial Unicode MS"/>
                <a:cs typeface="Arial Unicode MS"/>
              </a:rPr>
              <a:t>traject</a:t>
            </a:r>
          </a:p>
          <a:p>
            <a:pPr algn="ctr"/>
            <a:r>
              <a:rPr lang="nl-NL" sz="1400" b="1">
                <a:ea typeface="Arial Unicode MS"/>
                <a:cs typeface="Arial Unicode MS"/>
              </a:rPr>
              <a:t>plan</a:t>
            </a:r>
          </a:p>
        </p:txBody>
      </p:sp>
      <p:sp>
        <p:nvSpPr>
          <p:cNvPr id="24583" name="Oval 66"/>
          <p:cNvSpPr>
            <a:spLocks noChangeArrowheads="1"/>
          </p:cNvSpPr>
          <p:nvPr/>
        </p:nvSpPr>
        <p:spPr bwMode="auto">
          <a:xfrm>
            <a:off x="1476375" y="2564904"/>
            <a:ext cx="6840538" cy="1512887"/>
          </a:xfrm>
          <a:prstGeom prst="ellipse">
            <a:avLst/>
          </a:prstGeom>
          <a:solidFill>
            <a:srgbClr val="92D050"/>
          </a:solidFill>
          <a:ln w="9525">
            <a:solidFill>
              <a:schemeClr val="tx1"/>
            </a:solidFill>
            <a:round/>
            <a:headEnd/>
            <a:tailEnd/>
          </a:ln>
        </p:spPr>
        <p:txBody>
          <a:bodyPr wrap="none" anchor="ctr"/>
          <a:lstStyle/>
          <a:p>
            <a:pPr algn="ctr"/>
            <a:r>
              <a:rPr lang="nl-NL" sz="3200" b="1">
                <a:ea typeface="Arial Unicode MS"/>
                <a:cs typeface="Arial Unicode MS"/>
              </a:rPr>
              <a:t>ondersteuningsplan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4343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Arial" panose="020B0604020202020204" pitchFamily="34" charset="0"/>
                <a:cs typeface="Arial" panose="020B0604020202020204" pitchFamily="34" charset="0"/>
              </a:rPr>
              <a:t>Achtergrond en ontwikkeling</a:t>
            </a:r>
          </a:p>
        </p:txBody>
      </p:sp>
      <p:sp>
        <p:nvSpPr>
          <p:cNvPr id="3" name="Tijdelijke aanduiding voor inhoud 2"/>
          <p:cNvSpPr>
            <a:spLocks noGrp="1"/>
          </p:cNvSpPr>
          <p:nvPr>
            <p:ph idx="1"/>
          </p:nvPr>
        </p:nvSpPr>
        <p:spPr/>
        <p:txBody>
          <a:bodyPr>
            <a:noAutofit/>
          </a:bodyPr>
          <a:lstStyle/>
          <a:p>
            <a:r>
              <a:rPr lang="nl-NL" sz="2400" dirty="0">
                <a:latin typeface="Arial" panose="020B0604020202020204" pitchFamily="34" charset="0"/>
                <a:cs typeface="Arial" panose="020B0604020202020204" pitchFamily="34" charset="0"/>
              </a:rPr>
              <a:t>De Zelfredzaamheid-Matrix is een bewerking van de Amerikaanse ‘</a:t>
            </a:r>
            <a:r>
              <a:rPr lang="nl-NL" sz="2400" dirty="0" err="1">
                <a:latin typeface="Arial" panose="020B0604020202020204" pitchFamily="34" charset="0"/>
                <a:cs typeface="Arial" panose="020B0604020202020204" pitchFamily="34" charset="0"/>
              </a:rPr>
              <a:t>Self-sufficiency</a:t>
            </a:r>
            <a:r>
              <a:rPr lang="nl-NL" sz="2400" dirty="0">
                <a:latin typeface="Arial" panose="020B0604020202020204" pitchFamily="34" charset="0"/>
                <a:cs typeface="Arial" panose="020B0604020202020204" pitchFamily="34" charset="0"/>
              </a:rPr>
              <a:t> Matrix’ </a:t>
            </a:r>
            <a:r>
              <a:rPr lang="nl-NL" sz="2400" dirty="0" smtClean="0">
                <a:latin typeface="Arial" panose="020B0604020202020204" pitchFamily="34" charset="0"/>
                <a:cs typeface="Arial" panose="020B0604020202020204" pitchFamily="34" charset="0"/>
              </a:rPr>
              <a:t>(2004</a:t>
            </a:r>
            <a:r>
              <a:rPr lang="nl-NL" sz="2400" dirty="0">
                <a:latin typeface="Arial" panose="020B0604020202020204" pitchFamily="34" charset="0"/>
                <a:cs typeface="Arial" panose="020B0604020202020204" pitchFamily="34" charset="0"/>
              </a:rPr>
              <a:t>)</a:t>
            </a:r>
          </a:p>
          <a:p>
            <a:endParaRPr lang="nl-NL"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400" dirty="0" smtClean="0">
                <a:latin typeface="Arial" panose="020B0604020202020204" pitchFamily="34" charset="0"/>
                <a:cs typeface="Arial" panose="020B0604020202020204" pitchFamily="34" charset="0"/>
              </a:rPr>
              <a:t>Amerikaanse </a:t>
            </a:r>
            <a:r>
              <a:rPr lang="nl-NL" sz="2400" dirty="0">
                <a:latin typeface="Arial" panose="020B0604020202020204" pitchFamily="34" charset="0"/>
                <a:cs typeface="Arial" panose="020B0604020202020204" pitchFamily="34" charset="0"/>
              </a:rPr>
              <a:t>versie is uitgangspunt</a:t>
            </a:r>
          </a:p>
          <a:p>
            <a:pPr marL="457200" indent="-457200">
              <a:buFont typeface="Arial" panose="020B0604020202020204" pitchFamily="34" charset="0"/>
              <a:buChar char="•"/>
            </a:pPr>
            <a:r>
              <a:rPr lang="nl-NL" sz="2400" dirty="0">
                <a:latin typeface="Arial" panose="020B0604020202020204" pitchFamily="34" charset="0"/>
                <a:cs typeface="Arial" panose="020B0604020202020204" pitchFamily="34" charset="0"/>
              </a:rPr>
              <a:t>Literatuuronderzoek (bestaande meetinstrumenten)</a:t>
            </a:r>
          </a:p>
          <a:p>
            <a:pPr marL="457200" indent="-457200">
              <a:buFont typeface="Arial" panose="020B0604020202020204" pitchFamily="34" charset="0"/>
              <a:buChar char="•"/>
            </a:pPr>
            <a:r>
              <a:rPr lang="nl-NL" sz="2400" dirty="0">
                <a:latin typeface="Arial" panose="020B0604020202020204" pitchFamily="34" charset="0"/>
                <a:cs typeface="Arial" panose="020B0604020202020204" pitchFamily="34" charset="0"/>
              </a:rPr>
              <a:t>Beleid, wet-, en regelgeving in de publieke zorg </a:t>
            </a:r>
          </a:p>
          <a:p>
            <a:pPr marL="457200" indent="-457200">
              <a:buFont typeface="Arial" panose="020B0604020202020204" pitchFamily="34" charset="0"/>
              <a:buChar char="•"/>
            </a:pPr>
            <a:r>
              <a:rPr lang="nl-NL" sz="2400" dirty="0">
                <a:latin typeface="Arial" panose="020B0604020202020204" pitchFamily="34" charset="0"/>
                <a:cs typeface="Arial" panose="020B0604020202020204" pitchFamily="34" charset="0"/>
              </a:rPr>
              <a:t>Expert consultatie (praktijk, beleid, en onderzoek)</a:t>
            </a:r>
          </a:p>
          <a:p>
            <a:pPr marL="457200" indent="-457200">
              <a:buFont typeface="Arial" panose="020B0604020202020204" pitchFamily="34" charset="0"/>
              <a:buChar char="•"/>
            </a:pPr>
            <a:r>
              <a:rPr lang="nl-NL" sz="2400" dirty="0">
                <a:latin typeface="Arial" panose="020B0604020202020204" pitchFamily="34" charset="0"/>
                <a:cs typeface="Arial" panose="020B0604020202020204" pitchFamily="34" charset="0"/>
              </a:rPr>
              <a:t>Focusgroepen met hulp- en dienstverleners uit het veld</a:t>
            </a:r>
          </a:p>
          <a:p>
            <a:endParaRPr lang="nl-NL" sz="2400" dirty="0">
              <a:latin typeface="Arial" panose="020B0604020202020204" pitchFamily="34" charset="0"/>
              <a:cs typeface="Arial" panose="020B0604020202020204" pitchFamily="34" charset="0"/>
            </a:endParaRPr>
          </a:p>
          <a:p>
            <a:r>
              <a:rPr lang="nl-NL" sz="2400" dirty="0" smtClean="0">
                <a:latin typeface="Arial" panose="020B0604020202020204" pitchFamily="34" charset="0"/>
                <a:cs typeface="Arial" panose="020B0604020202020204" pitchFamily="34" charset="0"/>
              </a:rPr>
              <a:t>Wetenschappelijk onderbouwd </a:t>
            </a:r>
            <a:r>
              <a:rPr lang="nl-NL" sz="1800" dirty="0" smtClean="0">
                <a:latin typeface="Arial" panose="020B0604020202020204" pitchFamily="34" charset="0"/>
                <a:cs typeface="Arial" panose="020B0604020202020204" pitchFamily="34" charset="0"/>
              </a:rPr>
              <a:t>(consistent, valide en betrouwbaar)</a:t>
            </a:r>
            <a:endParaRPr lang="nl-N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8066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latin typeface="Arial" panose="020B0604020202020204" pitchFamily="34" charset="0"/>
                <a:cs typeface="Arial" panose="020B0604020202020204" pitchFamily="34" charset="0"/>
              </a:rPr>
              <a:t>Het instrument ZRM</a:t>
            </a:r>
            <a:endParaRPr lang="nl-NL" b="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pPr marL="342900" indent="-342900">
              <a:spcBef>
                <a:spcPts val="300"/>
              </a:spcBef>
              <a:spcAft>
                <a:spcPts val="300"/>
              </a:spcAft>
              <a:buFont typeface="Arial" panose="020B0604020202020204" pitchFamily="34" charset="0"/>
              <a:buChar char="•"/>
            </a:pPr>
            <a:r>
              <a:rPr lang="nl-NL" sz="2400" dirty="0" smtClean="0">
                <a:latin typeface="Arial" panose="020B0604020202020204" pitchFamily="34" charset="0"/>
                <a:cs typeface="Arial" panose="020B0604020202020204" pitchFamily="34" charset="0"/>
              </a:rPr>
              <a:t>is </a:t>
            </a:r>
            <a:r>
              <a:rPr lang="nl-NL" sz="2400" dirty="0">
                <a:latin typeface="Arial" panose="020B0604020202020204" pitchFamily="34" charset="0"/>
                <a:cs typeface="Arial" panose="020B0604020202020204" pitchFamily="34" charset="0"/>
              </a:rPr>
              <a:t>onderverdeeld in </a:t>
            </a:r>
            <a:r>
              <a:rPr lang="nl-NL" sz="2400" dirty="0" smtClean="0">
                <a:latin typeface="Arial" panose="020B0604020202020204" pitchFamily="34" charset="0"/>
                <a:cs typeface="Arial" panose="020B0604020202020204" pitchFamily="34" charset="0"/>
              </a:rPr>
              <a:t>11 levensdomeinen</a:t>
            </a:r>
          </a:p>
          <a:p>
            <a:pPr marL="342900" indent="-342900">
              <a:spcBef>
                <a:spcPts val="300"/>
              </a:spcBef>
              <a:spcAft>
                <a:spcPts val="300"/>
              </a:spcAft>
              <a:buFont typeface="Arial" panose="020B0604020202020204" pitchFamily="34" charset="0"/>
              <a:buChar char="•"/>
            </a:pPr>
            <a:r>
              <a:rPr lang="nl-NL" sz="2400" dirty="0" smtClean="0">
                <a:latin typeface="Arial" panose="020B0604020202020204" pitchFamily="34" charset="0"/>
                <a:cs typeface="Arial" panose="020B0604020202020204" pitchFamily="34" charset="0"/>
              </a:rPr>
              <a:t>kent 2 ZRM supplementen namelijk Ouderschap ( 4 domeinen) en Tijdsbesteding (1 domein)</a:t>
            </a:r>
          </a:p>
          <a:p>
            <a:pPr marL="342900" indent="-342900">
              <a:spcBef>
                <a:spcPts val="300"/>
              </a:spcBef>
              <a:spcAft>
                <a:spcPts val="300"/>
              </a:spcAft>
              <a:buFont typeface="Arial" panose="020B0604020202020204" pitchFamily="34" charset="0"/>
              <a:buChar char="•"/>
            </a:pPr>
            <a:endParaRPr lang="nl-NL" sz="2400" dirty="0" smtClean="0">
              <a:latin typeface="Arial" panose="020B0604020202020204" pitchFamily="34" charset="0"/>
              <a:cs typeface="Arial" panose="020B0604020202020204" pitchFamily="34" charset="0"/>
            </a:endParaRPr>
          </a:p>
          <a:p>
            <a:pPr marL="342900" indent="-342900">
              <a:spcBef>
                <a:spcPts val="300"/>
              </a:spcBef>
              <a:spcAft>
                <a:spcPts val="300"/>
              </a:spcAft>
              <a:buFont typeface="Arial" panose="020B0604020202020204" pitchFamily="34" charset="0"/>
              <a:buChar char="•"/>
            </a:pPr>
            <a:r>
              <a:rPr lang="nl-NL" sz="2400" dirty="0" smtClean="0">
                <a:latin typeface="Arial" panose="020B0604020202020204" pitchFamily="34" charset="0"/>
                <a:cs typeface="Arial" panose="020B0604020202020204" pitchFamily="34" charset="0"/>
              </a:rPr>
              <a:t>vraagt zwaartefactoren uit</a:t>
            </a:r>
          </a:p>
          <a:p>
            <a:pPr marL="342900" indent="-342900">
              <a:buFont typeface="Arial" panose="020B0604020202020204" pitchFamily="34" charset="0"/>
              <a:buChar char="•"/>
            </a:pPr>
            <a:r>
              <a:rPr lang="nl-NL" sz="2400" dirty="0" smtClean="0">
                <a:latin typeface="Arial" panose="020B0604020202020204" pitchFamily="34" charset="0"/>
                <a:cs typeface="Arial" panose="020B0604020202020204" pitchFamily="34" charset="0"/>
              </a:rPr>
              <a:t>beoordeelt op </a:t>
            </a:r>
            <a:r>
              <a:rPr lang="nl-NL" sz="2400" dirty="0">
                <a:latin typeface="Arial" panose="020B0604020202020204" pitchFamily="34" charset="0"/>
                <a:cs typeface="Arial" panose="020B0604020202020204" pitchFamily="34" charset="0"/>
              </a:rPr>
              <a:t>basis van interview </a:t>
            </a:r>
            <a:r>
              <a:rPr lang="nl-NL" sz="2400" dirty="0" smtClean="0">
                <a:latin typeface="Arial" panose="020B0604020202020204" pitchFamily="34" charset="0"/>
                <a:cs typeface="Arial" panose="020B0604020202020204" pitchFamily="34" charset="0"/>
              </a:rPr>
              <a:t>en administratieve gegevens</a:t>
            </a:r>
            <a:endParaRPr lang="nl-NL" sz="2400" dirty="0">
              <a:latin typeface="Arial" panose="020B0604020202020204" pitchFamily="34" charset="0"/>
              <a:cs typeface="Arial" panose="020B0604020202020204" pitchFamily="34" charset="0"/>
            </a:endParaRPr>
          </a:p>
          <a:p>
            <a:pPr marL="342900" indent="-342900">
              <a:spcBef>
                <a:spcPts val="300"/>
              </a:spcBef>
              <a:spcAft>
                <a:spcPts val="300"/>
              </a:spcAft>
              <a:buFont typeface="Arial" panose="020B0604020202020204" pitchFamily="34" charset="0"/>
              <a:buChar char="•"/>
            </a:pPr>
            <a:endParaRPr lang="nl-NL" sz="2400" dirty="0" smtClean="0">
              <a:latin typeface="Arial" panose="020B0604020202020204" pitchFamily="34" charset="0"/>
              <a:cs typeface="Arial" panose="020B0604020202020204" pitchFamily="34" charset="0"/>
            </a:endParaRPr>
          </a:p>
          <a:p>
            <a:pPr marL="342900" indent="-342900">
              <a:spcBef>
                <a:spcPts val="300"/>
              </a:spcBef>
              <a:spcAft>
                <a:spcPts val="300"/>
              </a:spcAft>
              <a:buFont typeface="Arial" panose="020B0604020202020204" pitchFamily="34" charset="0"/>
              <a:buChar char="•"/>
            </a:pPr>
            <a:r>
              <a:rPr lang="nl-NL" sz="2400" dirty="0" smtClean="0">
                <a:latin typeface="Arial" panose="020B0604020202020204" pitchFamily="34" charset="0"/>
                <a:cs typeface="Arial" panose="020B0604020202020204" pitchFamily="34" charset="0"/>
              </a:rPr>
              <a:t>schrijft </a:t>
            </a:r>
            <a:r>
              <a:rPr lang="nl-NL" sz="2400" dirty="0">
                <a:latin typeface="Arial" panose="020B0604020202020204" pitchFamily="34" charset="0"/>
                <a:cs typeface="Arial" panose="020B0604020202020204" pitchFamily="34" charset="0"/>
              </a:rPr>
              <a:t>geen vragen </a:t>
            </a:r>
            <a:r>
              <a:rPr lang="nl-NL" sz="2400" dirty="0" smtClean="0">
                <a:latin typeface="Arial" panose="020B0604020202020204" pitchFamily="34" charset="0"/>
                <a:cs typeface="Arial" panose="020B0604020202020204" pitchFamily="34" charset="0"/>
              </a:rPr>
              <a:t>en geen volgorde voor</a:t>
            </a:r>
          </a:p>
          <a:p>
            <a:pPr marL="342900" indent="-342900">
              <a:spcBef>
                <a:spcPts val="300"/>
              </a:spcBef>
              <a:spcAft>
                <a:spcPts val="300"/>
              </a:spcAft>
              <a:buFont typeface="Arial" panose="020B0604020202020204" pitchFamily="34" charset="0"/>
              <a:buChar char="•"/>
            </a:pPr>
            <a:r>
              <a:rPr lang="nl-NL" sz="2400" dirty="0">
                <a:latin typeface="Arial" panose="020B0604020202020204" pitchFamily="34" charset="0"/>
                <a:cs typeface="Arial" panose="020B0604020202020204" pitchFamily="34" charset="0"/>
              </a:rPr>
              <a:t>v</a:t>
            </a:r>
            <a:r>
              <a:rPr lang="nl-NL" sz="2400" dirty="0" smtClean="0">
                <a:latin typeface="Arial" panose="020B0604020202020204" pitchFamily="34" charset="0"/>
                <a:cs typeface="Arial" panose="020B0604020202020204" pitchFamily="34" charset="0"/>
              </a:rPr>
              <a:t>anaf 18 jaar en ouder </a:t>
            </a:r>
          </a:p>
          <a:p>
            <a:pPr marL="342900" indent="-342900">
              <a:spcBef>
                <a:spcPts val="300"/>
              </a:spcBef>
              <a:spcAft>
                <a:spcPts val="300"/>
              </a:spcAft>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pPr marL="342900" indent="-342900">
              <a:spcBef>
                <a:spcPts val="300"/>
              </a:spcBef>
              <a:spcAft>
                <a:spcPts val="300"/>
              </a:spcAft>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2190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latin typeface="Arial" panose="020B0604020202020204" pitchFamily="34" charset="0"/>
                <a:cs typeface="Arial" panose="020B0604020202020204" pitchFamily="34" charset="0"/>
              </a:rPr>
              <a:t>Zelfredzaamheid </a:t>
            </a:r>
            <a:endParaRPr lang="nl-NL" b="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fontScale="25000" lnSpcReduction="20000"/>
          </a:bodyPr>
          <a:lstStyle/>
          <a:p>
            <a:pPr marL="0" indent="0">
              <a:buNone/>
            </a:pPr>
            <a:r>
              <a:rPr lang="nl-NL" sz="8600" dirty="0" smtClean="0">
                <a:latin typeface="Arial" panose="020B0604020202020204" pitchFamily="34" charset="0"/>
                <a:cs typeface="Arial" panose="020B0604020202020204" pitchFamily="34" charset="0"/>
              </a:rPr>
              <a:t>Zelfredzaamheid op vele manier gedefinieerd en onderzocht  </a:t>
            </a:r>
          </a:p>
          <a:p>
            <a:pPr marL="0" indent="0">
              <a:buNone/>
            </a:pPr>
            <a:endParaRPr lang="nl-NL" sz="8600" dirty="0">
              <a:latin typeface="Arial" panose="020B0604020202020204" pitchFamily="34" charset="0"/>
              <a:cs typeface="Arial" panose="020B0604020202020204" pitchFamily="34" charset="0"/>
            </a:endParaRPr>
          </a:p>
          <a:p>
            <a:pPr marL="0" indent="0">
              <a:buNone/>
            </a:pPr>
            <a:r>
              <a:rPr lang="nl-NL" sz="8600" b="1" dirty="0" smtClean="0">
                <a:solidFill>
                  <a:schemeClr val="tx2">
                    <a:lumMod val="60000"/>
                    <a:lumOff val="40000"/>
                  </a:schemeClr>
                </a:solidFill>
                <a:latin typeface="Arial" panose="020B0604020202020204" pitchFamily="34" charset="0"/>
                <a:cs typeface="Arial" panose="020B0604020202020204" pitchFamily="34" charset="0"/>
              </a:rPr>
              <a:t>Definitie die wij hanteren </a:t>
            </a:r>
          </a:p>
          <a:p>
            <a:pPr defTabSz="182563">
              <a:buNone/>
            </a:pPr>
            <a:r>
              <a:rPr lang="nl-NL" sz="8600" dirty="0" smtClean="0">
                <a:latin typeface="Arial" panose="020B0604020202020204" pitchFamily="34" charset="0"/>
                <a:cs typeface="Arial" panose="020B0604020202020204" pitchFamily="34" charset="0"/>
              </a:rPr>
              <a:t>Het zelf realiseren van een acceptabel niveau op belangrijke domeinen van het leven, ook door de juiste hulp te organiseren op het moment dat een behoefte ontstaat waarin de persoon niet zelf kan voorzien. </a:t>
            </a:r>
          </a:p>
          <a:p>
            <a:pPr marL="0" indent="0">
              <a:buNone/>
            </a:pPr>
            <a:r>
              <a:rPr lang="nl-NL" sz="8600" dirty="0" smtClean="0">
                <a:latin typeface="Arial" panose="020B0604020202020204" pitchFamily="34" charset="0"/>
                <a:cs typeface="Arial" panose="020B0604020202020204" pitchFamily="34" charset="0"/>
              </a:rPr>
              <a:t>		</a:t>
            </a:r>
          </a:p>
          <a:p>
            <a:pPr marL="0" indent="0" defTabSz="182563">
              <a:buNone/>
            </a:pPr>
            <a:r>
              <a:rPr lang="nl-NL" sz="8600" b="1" dirty="0" smtClean="0">
                <a:solidFill>
                  <a:schemeClr val="tx2">
                    <a:lumMod val="60000"/>
                    <a:lumOff val="40000"/>
                  </a:schemeClr>
                </a:solidFill>
                <a:latin typeface="Arial" panose="020B0604020202020204" pitchFamily="34" charset="0"/>
                <a:cs typeface="Arial" panose="020B0604020202020204" pitchFamily="34" charset="0"/>
              </a:rPr>
              <a:t>De mate van zelfredzaamheid gemeten met de ZRM</a:t>
            </a:r>
          </a:p>
          <a:p>
            <a:pPr marL="0" indent="0">
              <a:buNone/>
            </a:pPr>
            <a:r>
              <a:rPr lang="nl-NL" sz="8600" dirty="0" smtClean="0">
                <a:latin typeface="Arial" panose="020B0604020202020204" pitchFamily="34" charset="0"/>
                <a:cs typeface="Arial" panose="020B0604020202020204" pitchFamily="34" charset="0"/>
              </a:rPr>
              <a:t>Een uitkomst (gevolg) van </a:t>
            </a:r>
            <a:r>
              <a:rPr lang="nl-NL" sz="8600" u="sng" dirty="0" smtClean="0">
                <a:latin typeface="Arial" panose="020B0604020202020204" pitchFamily="34" charset="0"/>
                <a:cs typeface="Arial" panose="020B0604020202020204" pitchFamily="34" charset="0"/>
              </a:rPr>
              <a:t>persoonskenmerken</a:t>
            </a:r>
            <a:r>
              <a:rPr lang="nl-NL" sz="8600" dirty="0" smtClean="0">
                <a:latin typeface="Arial" panose="020B0604020202020204" pitchFamily="34" charset="0"/>
                <a:cs typeface="Arial" panose="020B0604020202020204" pitchFamily="34" charset="0"/>
              </a:rPr>
              <a:t> zoals vaardigheden, persoonlijkheid en motivatie en </a:t>
            </a:r>
            <a:r>
              <a:rPr lang="nl-NL" sz="8600" u="sng" dirty="0" smtClean="0">
                <a:latin typeface="Arial" panose="020B0604020202020204" pitchFamily="34" charset="0"/>
                <a:cs typeface="Arial" panose="020B0604020202020204" pitchFamily="34" charset="0"/>
              </a:rPr>
              <a:t>omgevingskenmerken</a:t>
            </a:r>
            <a:r>
              <a:rPr lang="nl-NL" sz="8600" dirty="0" smtClean="0">
                <a:latin typeface="Arial" panose="020B0604020202020204" pitchFamily="34" charset="0"/>
                <a:cs typeface="Arial" panose="020B0604020202020204" pitchFamily="34" charset="0"/>
              </a:rPr>
              <a:t> zoals cultuur, economie en infrastructuur, die een persoon in meer of mindere mate in staat hebben gesteld om (zelf) een bepaald niveau te realiseren</a:t>
            </a:r>
            <a:r>
              <a:rPr lang="nl-NL" sz="8600" dirty="0" smtClean="0"/>
              <a:t>.</a:t>
            </a:r>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6574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3712</TotalTime>
  <Words>907</Words>
  <Application>Microsoft Macintosh PowerPoint</Application>
  <PresentationFormat>Diavoorstelling (4:3)</PresentationFormat>
  <Paragraphs>190</Paragraphs>
  <Slides>19</Slides>
  <Notes>10</Notes>
  <HiddenSlides>0</HiddenSlides>
  <MMClips>0</MMClips>
  <ScaleCrop>false</ScaleCrop>
  <HeadingPairs>
    <vt:vector size="4" baseType="variant">
      <vt:variant>
        <vt:lpstr>Ontwerpsjabloon</vt:lpstr>
      </vt:variant>
      <vt:variant>
        <vt:i4>1</vt:i4>
      </vt:variant>
      <vt:variant>
        <vt:lpstr>Diatitels</vt:lpstr>
      </vt:variant>
      <vt:variant>
        <vt:i4>19</vt:i4>
      </vt:variant>
    </vt:vector>
  </HeadingPairs>
  <TitlesOfParts>
    <vt:vector size="20" baseType="lpstr">
      <vt:lpstr>Kantoorthema</vt:lpstr>
      <vt:lpstr>Volledige, telbare en integrale beoordeling van cliënten </vt:lpstr>
      <vt:lpstr>Inleiding</vt:lpstr>
      <vt:lpstr>Anders werken  </vt:lpstr>
      <vt:lpstr>Inleiding</vt:lpstr>
      <vt:lpstr>Inleiding</vt:lpstr>
      <vt:lpstr>Ondersteuningsplan</vt:lpstr>
      <vt:lpstr>Achtergrond en ontwikkeling</vt:lpstr>
      <vt:lpstr>Het instrument ZRM</vt:lpstr>
      <vt:lpstr>Zelfredzaamheid </vt:lpstr>
      <vt:lpstr>De Zelfredzaamheid-Matrix</vt:lpstr>
      <vt:lpstr>ZRM-supplementen</vt:lpstr>
      <vt:lpstr>ZRM en ontwikkelingen    </vt:lpstr>
      <vt:lpstr>Mogelijkheden ZRM  </vt:lpstr>
      <vt:lpstr>Mogelijkheden ZRM</vt:lpstr>
      <vt:lpstr>Mogelijkheden ZRM </vt:lpstr>
      <vt:lpstr>ZOOM database </vt:lpstr>
      <vt:lpstr>ZRM digitaal </vt:lpstr>
      <vt:lpstr>ZRM korte casus </vt:lpstr>
      <vt:lpstr>Vragen / opmerkingen</vt:lpstr>
    </vt:vector>
  </TitlesOfParts>
  <Company>TNO Management Consultants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koning</dc:creator>
  <cp:lastModifiedBy>Karin Bonouvrie</cp:lastModifiedBy>
  <cp:revision>77</cp:revision>
  <cp:lastPrinted>2015-09-29T07:08:20Z</cp:lastPrinted>
  <dcterms:created xsi:type="dcterms:W3CDTF">2015-10-13T12:57:22Z</dcterms:created>
  <dcterms:modified xsi:type="dcterms:W3CDTF">2015-10-13T12:57:47Z</dcterms:modified>
</cp:coreProperties>
</file>