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78" r:id="rId4"/>
    <p:sldId id="280" r:id="rId5"/>
    <p:sldId id="283" r:id="rId6"/>
    <p:sldId id="258" r:id="rId7"/>
    <p:sldId id="261" r:id="rId8"/>
    <p:sldId id="259" r:id="rId9"/>
    <p:sldId id="287" r:id="rId10"/>
    <p:sldId id="262" r:id="rId11"/>
    <p:sldId id="263" r:id="rId12"/>
    <p:sldId id="272" r:id="rId13"/>
    <p:sldId id="275" r:id="rId14"/>
    <p:sldId id="264" r:id="rId15"/>
    <p:sldId id="266" r:id="rId16"/>
    <p:sldId id="267" r:id="rId17"/>
    <p:sldId id="268" r:id="rId18"/>
    <p:sldId id="269" r:id="rId19"/>
    <p:sldId id="276" r:id="rId20"/>
    <p:sldId id="270" r:id="rId21"/>
    <p:sldId id="277" r:id="rId22"/>
    <p:sldId id="279" r:id="rId23"/>
    <p:sldId id="285" r:id="rId24"/>
    <p:sldId id="274" r:id="rId25"/>
    <p:sldId id="26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504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7815-7F77-4B76-B3BB-771F4EF97FC4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92E4-5D59-4DC8-8800-FA4F870D5F9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07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Door</a:t>
            </a:r>
            <a:r>
              <a:rPr lang="nl-NL" baseline="0" dirty="0" smtClean="0"/>
              <a:t> uiteenlopende werksituaties waarin jullie te maken hebben met ASS, veel verschillende problemen. Handig om gedrag te begrijpen.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92E4-5D59-4DC8-8800-FA4F870D5F9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516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Mogelijke gevolgen van abnormale prikkelverwerking zichtbaar in gedrag: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Overprikkeld raken; </a:t>
            </a:r>
            <a:r>
              <a:rPr lang="nl-NL" sz="11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kinderen schermen zich af of worden erg druk/vluchtig in hun</a:t>
            </a:r>
          </a:p>
          <a:p>
            <a:r>
              <a:rPr lang="nl-NL" sz="11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gedrag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 kan je dit merken? </a:t>
            </a:r>
            <a:r>
              <a:rPr lang="nl-NL" sz="11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Bijvoorbeeld niet reageren op opdracht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Snel afgeleid door prikkels (geluiden).</a:t>
            </a:r>
          </a:p>
          <a:p>
            <a:r>
              <a:rPr lang="nl-NL" sz="11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elk geluid op kijken. Iets buiten horen, opstaan en naar buiten kijken.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Moeilijk om favoriete prikkels te weerstaan.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Jongen helemaal gek van maan en zon. Op gordijn stonden toevallig deze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vormen. Kon alleen nog maar daar naar kijken.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Gelijktijdig aanbieden van verschillende prikkels levert problemen op. Richten zich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maar op één prikkel, maar kunnen daarbij moeilijk beoordelen welke prikkel het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belangrijkst is.</a:t>
            </a: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92E4-5D59-4DC8-8800-FA4F870D5F9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403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384302-AF48-45CC-BDF6-856E24005A29}" type="slidenum">
              <a:rPr lang="en-US" altLang="nl-NL" sz="1200"/>
              <a:pPr eaLnBrk="1" hangingPunct="1"/>
              <a:t>15</a:t>
            </a:fld>
            <a:endParaRPr lang="en-US" alt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E6173E-EEBE-4EFF-A146-914CF3916860}" type="slidenum">
              <a:rPr lang="en-US" altLang="nl-NL" sz="1200"/>
              <a:pPr eaLnBrk="1" hangingPunct="1"/>
              <a:t>16</a:t>
            </a:fld>
            <a:endParaRPr lang="en-US" altLang="nl-NL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501B67C-06B4-43B8-9A93-1EB3BEB8AF34}" type="slidenum">
              <a:rPr lang="en-US" altLang="nl-NL" sz="1200"/>
              <a:pPr eaLnBrk="1" hangingPunct="1"/>
              <a:t>17</a:t>
            </a:fld>
            <a:endParaRPr lang="en-US" altLang="nl-NL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1E742EC-B8AA-43F3-800E-A4E80E2A53BE}" type="slidenum">
              <a:rPr lang="en-US" altLang="nl-NL" sz="1200"/>
              <a:pPr eaLnBrk="1" hangingPunct="1"/>
              <a:t>18</a:t>
            </a:fld>
            <a:endParaRPr lang="en-US" altLang="nl-NL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Kijken naar losse details in plaats van naar het geheel.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 benoemt alle losse dingen die hij ziet i.p.v. dat hij benoemt dat hij een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badkamer ziet.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Volgen de rode draad niet maar pikken er een detail uit.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Geen rekening houden met de context (ravioli)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Ervaren chaos.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Moeite met onderscheiden van hoofd en bij zaken.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Moeite met oorzaak - gevolg relaties.</a:t>
            </a: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92E4-5D59-4DC8-8800-FA4F870D5F93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0741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Moeite met taal die niet binnen de context past.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Moeite met figuurlijke taal. Vatten taal heel letterlijk op. Zaken zoals grapjes en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sarcasme zijn hierdoor erg moeilijk.</a:t>
            </a:r>
          </a:p>
          <a:p>
            <a:r>
              <a:rPr lang="nl-NL" sz="11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je het zout aangeven?</a:t>
            </a: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Moeite met onduidelijke begrippen zoals bijna, eventjes, straks, sommige, enkele</a:t>
            </a:r>
          </a:p>
          <a:p>
            <a:r>
              <a:rPr lang="nl-NL" sz="11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</a:t>
            </a:r>
            <a:endParaRPr lang="nl-NL" sz="11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1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 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Gebrek aan voorstellingsvermogen, moeite met fantasiespel. Functioneel omgaan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 materiaal.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Fantasiespel vraagt om het concrete los te laten. Dat gaat niet. Ze kunnen wel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precies het fantasiespel van anderen na doen (dat hebben ze concreet gezien).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Voorbeeld kleuter in gymles die niet net kan doen of hij een kabouter is in een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groot bos. Rollenspellen zijn dus ook heel moeilijk:</a:t>
            </a:r>
          </a:p>
          <a:p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Filmpje concreet denken </a:t>
            </a:r>
            <a:r>
              <a:rPr lang="nl-NL" sz="11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autimatisch</a:t>
            </a:r>
            <a:r>
              <a:rPr lang="nl-NL" sz="11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opstarten ter illustratie</a:t>
            </a: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92E4-5D59-4DC8-8800-FA4F870D5F93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001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19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20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64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37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089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44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392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3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7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844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523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737A6-9D5D-4164-92F9-F09EB5AFECC2}" type="datetimeFigureOut">
              <a:rPr lang="nl-NL" smtClean="0"/>
              <a:pPr/>
              <a:t>13-04-2016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6F92-9FE6-45D1-BF31-E3425F9A6F7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29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meo.com/5846592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participate-autisme.be/nl/videos.cfm?videos_id=1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ssendonderwijs.nl/wp-content/uploads/2016/02/Handreiking-Onderwijs-zorg-en-de-Leerplichtwet.pdf" TargetMode="External"/><Relationship Id="rId4" Type="http://schemas.openxmlformats.org/officeDocument/2006/relationships/hyperlink" Target="http://www.hetpassercollege.nl/onderwijs/bit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onderwijsconsulenten.nl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G6RWt1dhhoc" TargetMode="External"/><Relationship Id="rId3" Type="http://schemas.openxmlformats.org/officeDocument/2006/relationships/hyperlink" Target="http://youtu.be/if0y_ZH-1V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assendonderwijs.nl/wp-content/uploads/2015/06/Handreiking-onderwijs-en-zorg-gesprekshandleiding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830065"/>
          </a:xfrm>
        </p:spPr>
        <p:txBody>
          <a:bodyPr>
            <a:no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b="1" dirty="0" smtClean="0"/>
              <a:t>Autisme en onderwijs</a:t>
            </a:r>
            <a:br>
              <a:rPr lang="nl-NL" b="1" dirty="0" smtClean="0"/>
            </a:br>
            <a:r>
              <a:rPr lang="nl-NL" b="1" dirty="0" smtClean="0"/>
              <a:t>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en-US" altLang="nl-NL" dirty="0">
                <a:solidFill>
                  <a:srgbClr val="C0504D"/>
                </a:solidFill>
              </a:rPr>
              <a:t/>
            </a:r>
            <a:br>
              <a:rPr lang="en-US" altLang="nl-NL" dirty="0">
                <a:solidFill>
                  <a:srgbClr val="C0504D"/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664"/>
            <a:ext cx="2133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88450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prstClr val="black"/>
                </a:solidFill>
              </a:rPr>
              <a:t>Begrijpen</a:t>
            </a:r>
            <a:r>
              <a:rPr lang="nl-NL" sz="4000" b="1" dirty="0">
                <a:solidFill>
                  <a:prstClr val="black"/>
                </a:solidFill>
              </a:rPr>
              <a:t/>
            </a:r>
            <a:br>
              <a:rPr lang="nl-NL" sz="4000" b="1" dirty="0">
                <a:solidFill>
                  <a:prstClr val="black"/>
                </a:solidFill>
              </a:rPr>
            </a:br>
            <a:r>
              <a:rPr lang="nl-NL" sz="3200" b="1" dirty="0" smtClean="0">
                <a:solidFill>
                  <a:prstClr val="black"/>
                </a:solidFill>
              </a:rPr>
              <a:t>zintuigelijke ervaring en manier van denken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 </a:t>
            </a:r>
            <a:r>
              <a:rPr lang="nl-NL" dirty="0">
                <a:solidFill>
                  <a:srgbClr val="C0504D"/>
                </a:solidFill>
              </a:rPr>
              <a:t>Abnormale prikkelverwerking</a:t>
            </a:r>
          </a:p>
          <a:p>
            <a:pPr marL="0" indent="0">
              <a:buNone/>
            </a:pPr>
            <a:r>
              <a:rPr lang="nl-NL" dirty="0"/>
              <a:t>2. </a:t>
            </a:r>
            <a:r>
              <a:rPr lang="nl-NL" dirty="0">
                <a:solidFill>
                  <a:srgbClr val="C0504D"/>
                </a:solidFill>
              </a:rPr>
              <a:t>Gedetailleerde waarneming</a:t>
            </a:r>
          </a:p>
          <a:p>
            <a:pPr marL="0" indent="0">
              <a:buNone/>
            </a:pPr>
            <a:r>
              <a:rPr lang="nl-NL" dirty="0"/>
              <a:t>3. </a:t>
            </a:r>
            <a:r>
              <a:rPr lang="nl-NL" dirty="0">
                <a:solidFill>
                  <a:srgbClr val="C0504D"/>
                </a:solidFill>
              </a:rPr>
              <a:t>Concreet denken / gemis aan verbeelding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4633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1. Abnormale prikkelverwerking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4572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Onder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- of 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overgevoelig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voor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bepaalde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prikkels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:</a:t>
            </a: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tast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gehoor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zicht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reuk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smaak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snelheid</a:t>
            </a:r>
            <a:r>
              <a:rPr lang="en-US" altLang="nl-NL" sz="1800" dirty="0">
                <a:solidFill>
                  <a:prstClr val="black"/>
                </a:solidFill>
                <a:ea typeface="ＭＳ Ｐゴシック" pitchFamily="34" charset="-128"/>
              </a:rPr>
              <a:t> en </a:t>
            </a: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afstand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pijn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warmte</a:t>
            </a:r>
            <a:r>
              <a:rPr lang="en-US" altLang="nl-NL" sz="1800" dirty="0">
                <a:solidFill>
                  <a:prstClr val="black"/>
                </a:solidFill>
                <a:ea typeface="ＭＳ Ｐゴシック" pitchFamily="34" charset="-128"/>
              </a:rPr>
              <a:t>/</a:t>
            </a: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kou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evenwicht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1" defTabSz="457200" fontAlgn="base">
              <a:lnSpc>
                <a:spcPct val="90000"/>
              </a:lnSpc>
              <a:spcAft>
                <a:spcPct val="0"/>
              </a:spcAft>
            </a:pP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honger</a:t>
            </a:r>
            <a:r>
              <a:rPr lang="en-US" altLang="nl-NL" sz="1800" dirty="0">
                <a:solidFill>
                  <a:prstClr val="black"/>
                </a:solidFill>
                <a:ea typeface="ＭＳ Ｐゴシック" pitchFamily="34" charset="-128"/>
              </a:rPr>
              <a:t>/</a:t>
            </a:r>
            <a:r>
              <a:rPr lang="en-US" altLang="nl-NL" sz="1800" dirty="0" err="1">
                <a:solidFill>
                  <a:prstClr val="black"/>
                </a:solidFill>
                <a:ea typeface="ＭＳ Ｐゴシック" pitchFamily="34" charset="-128"/>
              </a:rPr>
              <a:t>dorst</a:t>
            </a:r>
            <a:endParaRPr lang="en-US" altLang="nl-NL" sz="1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lvl="0" defTabSz="457200" fontAlgn="base">
              <a:lnSpc>
                <a:spcPct val="90000"/>
              </a:lnSpc>
              <a:spcAft>
                <a:spcPct val="0"/>
              </a:spcAft>
              <a:buFont typeface="Wingdings" pitchFamily="2" charset="2"/>
              <a:buChar char="§"/>
            </a:pP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Moeite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 met het 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selecteren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 van 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prikkels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 (</a:t>
            </a:r>
            <a:r>
              <a:rPr lang="en-US" altLang="nl-NL" sz="2400" dirty="0" err="1">
                <a:solidFill>
                  <a:srgbClr val="C0504D"/>
                </a:solidFill>
                <a:ea typeface="ＭＳ Ｐゴシック" pitchFamily="34" charset="-128"/>
              </a:rPr>
              <a:t>filteren</a:t>
            </a:r>
            <a:r>
              <a:rPr lang="en-US" altLang="nl-NL" sz="2400" dirty="0">
                <a:solidFill>
                  <a:srgbClr val="C0504D"/>
                </a:solidFill>
                <a:ea typeface="ＭＳ Ｐゴシック" pitchFamily="34" charset="-128"/>
              </a:rPr>
              <a:t>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1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Wouter Supergehoor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vimeo.com/58465924</a:t>
            </a:r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204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Gevolgen???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www.participate-autisme.be/nl/videos.cfm?videos_id=10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29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2. Gedetailleerde waarneming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smtClean="0">
                <a:ea typeface="ＭＳ Ｐゴシック" pitchFamily="34" charset="-128"/>
              </a:rPr>
              <a:t>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Vanuit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losse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details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beredeneren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wat je</a:t>
            </a:r>
          </a:p>
          <a:p>
            <a:pPr>
              <a:buNone/>
            </a:pP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	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waarneemt</a:t>
            </a:r>
            <a:endParaRPr lang="en-US" altLang="nl-NL" sz="3000" dirty="0">
              <a:solidFill>
                <a:srgbClr val="C0504D"/>
              </a:solidFill>
              <a:ea typeface="ＭＳ Ｐゴシック" pitchFamily="34" charset="-128"/>
            </a:endParaRPr>
          </a:p>
          <a:p>
            <a:r>
              <a:rPr lang="en-US" altLang="nl-NL" sz="3000" dirty="0" smtClean="0">
                <a:ea typeface="ＭＳ Ｐゴシック" pitchFamily="34" charset="-128"/>
              </a:rPr>
              <a:t>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Betekenisverlening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vanuit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losse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details in</a:t>
            </a:r>
          </a:p>
          <a:p>
            <a:pPr>
              <a:buNone/>
            </a:pP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	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plaats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 van </a:t>
            </a:r>
            <a:r>
              <a:rPr lang="en-US" altLang="nl-NL" sz="3000" dirty="0" err="1" smtClean="0">
                <a:solidFill>
                  <a:srgbClr val="C0504D"/>
                </a:solidFill>
                <a:ea typeface="ＭＳ Ｐゴシック" pitchFamily="34" charset="-128"/>
              </a:rPr>
              <a:t>samenhang</a:t>
            </a:r>
            <a:r>
              <a:rPr lang="en-US" altLang="nl-NL" sz="3000" dirty="0" smtClean="0">
                <a:solidFill>
                  <a:srgbClr val="C0504D"/>
                </a:solidFill>
                <a:ea typeface="ＭＳ Ｐゴシック" pitchFamily="34" charset="-128"/>
              </a:rPr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154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>
              <a:ea typeface="ＭＳ Ｐゴシック" pitchFamily="34" charset="-128"/>
            </a:endParaRPr>
          </a:p>
        </p:txBody>
      </p:sp>
      <p:pic>
        <p:nvPicPr>
          <p:cNvPr id="30722" name="Picture 4" descr="Scannen0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067425" y="2197100"/>
            <a:ext cx="2468563" cy="1706563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Content Placeholder 4" descr="Scannen0003"/>
          <p:cNvPicPr>
            <a:picLocks noGr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6" b="56"/>
          <a:stretch>
            <a:fillRect/>
          </a:stretch>
        </p:blipFill>
        <p:spPr>
          <a:xfrm>
            <a:off x="301625" y="2003425"/>
            <a:ext cx="4718050" cy="3389313"/>
          </a:xfrm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05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>
              <a:ea typeface="ＭＳ Ｐゴシック" pitchFamily="34" charset="-128"/>
            </a:endParaRPr>
          </a:p>
        </p:txBody>
      </p:sp>
      <p:pic>
        <p:nvPicPr>
          <p:cNvPr id="32770" name="Picture 3" descr="Scannen00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827088" y="620713"/>
            <a:ext cx="7632700" cy="5822950"/>
          </a:xfrm>
          <a:noFill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3419475" y="3429000"/>
            <a:ext cx="504825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419475" y="4365625"/>
            <a:ext cx="0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3492500" y="5229225"/>
            <a:ext cx="2951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6084888" y="4292600"/>
            <a:ext cx="431800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4427538" y="4292600"/>
            <a:ext cx="16573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 flipV="1">
            <a:off x="3924300" y="3429000"/>
            <a:ext cx="576263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8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>
              <a:ea typeface="ＭＳ Ｐゴシック" pitchFamily="34" charset="-128"/>
            </a:endParaRPr>
          </a:p>
        </p:txBody>
      </p:sp>
      <p:pic>
        <p:nvPicPr>
          <p:cNvPr id="34818" name="Picture 4" descr="Scannen0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289675" y="2336800"/>
            <a:ext cx="1757363" cy="1738313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8" descr="Scannen0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51212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45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>
              <a:ea typeface="ＭＳ Ｐゴシック" pitchFamily="34" charset="-128"/>
            </a:endParaRPr>
          </a:p>
        </p:txBody>
      </p:sp>
      <p:pic>
        <p:nvPicPr>
          <p:cNvPr id="36866" name="Picture 3" descr="Scannen00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7632700" cy="6224588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156325" y="1484313"/>
            <a:ext cx="720725" cy="1512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508625" y="2997200"/>
            <a:ext cx="1368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5435600" y="1557338"/>
            <a:ext cx="720725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7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1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Samenwerking onderwijs en GGZ</a:t>
            </a:r>
          </a:p>
          <a:p>
            <a:r>
              <a:rPr lang="nl-NL" dirty="0" smtClean="0"/>
              <a:t>ASS denken en onderwijs </a:t>
            </a:r>
          </a:p>
          <a:p>
            <a:r>
              <a:rPr lang="nl-NL" dirty="0" smtClean="0"/>
              <a:t>Casuïstiek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6963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nl-NL" sz="4200" b="1" dirty="0" smtClean="0"/>
              <a:t>3. </a:t>
            </a:r>
            <a:r>
              <a:rPr lang="nl-NL" sz="4200" b="1" dirty="0">
                <a:ea typeface="+mn-ea"/>
                <a:cs typeface="+mn-cs"/>
              </a:rPr>
              <a:t>Concreet denken </a:t>
            </a:r>
            <a:r>
              <a:rPr lang="nl-NL" sz="4200" b="1" dirty="0" smtClean="0">
                <a:ea typeface="+mn-ea"/>
                <a:cs typeface="+mn-cs"/>
              </a:rPr>
              <a:t>/</a:t>
            </a:r>
            <a:br>
              <a:rPr lang="nl-NL" sz="4200" b="1" dirty="0" smtClean="0">
                <a:ea typeface="+mn-ea"/>
                <a:cs typeface="+mn-cs"/>
              </a:rPr>
            </a:br>
            <a:r>
              <a:rPr lang="nl-NL" sz="4200" b="1" dirty="0" smtClean="0">
                <a:ea typeface="+mn-ea"/>
                <a:cs typeface="+mn-cs"/>
              </a:rPr>
              <a:t> </a:t>
            </a:r>
            <a:r>
              <a:rPr lang="nl-NL" sz="4200" b="1" dirty="0">
                <a:ea typeface="+mn-ea"/>
                <a:cs typeface="+mn-cs"/>
              </a:rPr>
              <a:t>gemis aan </a:t>
            </a:r>
            <a:r>
              <a:rPr lang="nl-NL" sz="4200" b="1" dirty="0" smtClean="0">
                <a:ea typeface="+mn-ea"/>
                <a:cs typeface="+mn-cs"/>
              </a:rPr>
              <a:t>verbeelding</a:t>
            </a:r>
            <a:endParaRPr lang="nl-NL" sz="4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504D"/>
                </a:solidFill>
              </a:rPr>
              <a:t>Letterlijk opvatten van taal</a:t>
            </a:r>
          </a:p>
          <a:p>
            <a:r>
              <a:rPr lang="nl-NL" dirty="0" smtClean="0">
                <a:solidFill>
                  <a:srgbClr val="C0504D"/>
                </a:solidFill>
              </a:rPr>
              <a:t>Een sterk hier en nu denken: geen voorstelling kunnen maken van iets wat er niet is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415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983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Betrek direct school en samenwerkingsverbanden, zoek de samenwerking! </a:t>
            </a:r>
          </a:p>
          <a:p>
            <a:r>
              <a:rPr lang="nl-NL" dirty="0" smtClean="0"/>
              <a:t>Werk aan relatie school en motivatie. Gebruik elkaars expertise </a:t>
            </a:r>
          </a:p>
          <a:p>
            <a:r>
              <a:rPr lang="nl-NL" dirty="0" smtClean="0"/>
              <a:t>Breng onderwijsbehoeften in kaart (denk vanuit ASS denkkenmerken) met school. Ga samen na of dit haalbaar is binnen de huidige setting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086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Problemen plaatsing en thuiszitters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hlinkClick r:id="rId2"/>
              </a:rPr>
              <a:t>https://onderwijsconsulenten.nl</a:t>
            </a:r>
            <a:r>
              <a:rPr lang="nl-NL" sz="2400" dirty="0" smtClean="0">
                <a:hlinkClick r:id="rId2"/>
              </a:rPr>
              <a:t>/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>
                <a:hlinkClick r:id="rId3"/>
              </a:rPr>
              <a:t>https://www.passendonderwijs.nl/wp-content/uploads/2016/02/Handreiking-Onderwijs-zorg-en-de-Leerplichtwet.pdf</a:t>
            </a: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>
                <a:hlinkClick r:id="rId4"/>
              </a:rPr>
              <a:t>http://www.hetpassercollege.nl/onderwijs/bits</a:t>
            </a:r>
            <a:r>
              <a:rPr lang="nl-NL" sz="2400" dirty="0" smtClean="0">
                <a:hlinkClick r:id="rId4"/>
              </a:rPr>
              <a:t>/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09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4176464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/>
              <a:t>Eigen casuïstiek</a:t>
            </a:r>
            <a:br>
              <a:rPr lang="nl-NL" b="1" dirty="0" smtClean="0"/>
            </a:br>
            <a:r>
              <a:rPr lang="nl-NL" sz="3600" dirty="0" smtClean="0">
                <a:solidFill>
                  <a:srgbClr val="C0504D"/>
                </a:solidFill>
              </a:rPr>
              <a:t>Waar loop je tegenaan? </a:t>
            </a:r>
            <a:br>
              <a:rPr lang="nl-NL" sz="3600" dirty="0" smtClean="0">
                <a:solidFill>
                  <a:srgbClr val="C0504D"/>
                </a:solidFill>
              </a:rPr>
            </a:br>
            <a:r>
              <a:rPr lang="nl-NL" sz="3600" dirty="0" smtClean="0">
                <a:solidFill>
                  <a:srgbClr val="C0504D"/>
                </a:solidFill>
              </a:rPr>
              <a:t>Hoe is het contact/samenwerking met de huidige school? Denk je dat je voldoende aansluit? </a:t>
            </a:r>
            <a:br>
              <a:rPr lang="nl-NL" sz="3600" dirty="0" smtClean="0">
                <a:solidFill>
                  <a:srgbClr val="C0504D"/>
                </a:solidFill>
              </a:rPr>
            </a:br>
            <a:r>
              <a:rPr lang="nl-NL" sz="3600" dirty="0" smtClean="0">
                <a:solidFill>
                  <a:srgbClr val="C0504D"/>
                </a:solidFill>
              </a:rPr>
              <a:t>Welk denkkenmerk ligt ten grondslag aan het probleem van de </a:t>
            </a:r>
            <a:r>
              <a:rPr lang="nl-NL" sz="3600" dirty="0" err="1" smtClean="0">
                <a:solidFill>
                  <a:srgbClr val="C0504D"/>
                </a:solidFill>
              </a:rPr>
              <a:t>client</a:t>
            </a:r>
            <a:r>
              <a:rPr lang="nl-NL" sz="3600" dirty="0" smtClean="0">
                <a:solidFill>
                  <a:srgbClr val="C0504D"/>
                </a:solidFill>
              </a:rPr>
              <a:t>? </a:t>
            </a:r>
            <a:r>
              <a:rPr lang="nl-NL" sz="3600" b="1" dirty="0" smtClean="0">
                <a:solidFill>
                  <a:srgbClr val="C0504D"/>
                </a:solidFill>
              </a:rPr>
              <a:t> </a:t>
            </a:r>
            <a:br>
              <a:rPr lang="nl-NL" sz="3600" b="1" dirty="0" smtClean="0">
                <a:solidFill>
                  <a:srgbClr val="C0504D"/>
                </a:solidFill>
              </a:rPr>
            </a:br>
            <a:r>
              <a:rPr lang="nl-NL" sz="3600" dirty="0" smtClean="0">
                <a:solidFill>
                  <a:srgbClr val="C0504D"/>
                </a:solidFill>
              </a:rPr>
              <a:t>Wat zijn de onderwijsbehoeften van deze </a:t>
            </a:r>
            <a:r>
              <a:rPr lang="nl-NL" sz="3600" dirty="0" err="1" smtClean="0">
                <a:solidFill>
                  <a:srgbClr val="C0504D"/>
                </a:solidFill>
              </a:rPr>
              <a:t>client</a:t>
            </a:r>
            <a:r>
              <a:rPr lang="nl-NL" sz="3600" dirty="0" smtClean="0">
                <a:solidFill>
                  <a:srgbClr val="C0504D"/>
                </a:solidFill>
              </a:rPr>
              <a:t>? </a:t>
            </a:r>
            <a:endParaRPr lang="nl-NL" sz="36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9356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Online school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>
              <a:hlinkClick r:id="rId2"/>
            </a:endParaRPr>
          </a:p>
          <a:p>
            <a:pPr marL="0" indent="0" algn="ctr">
              <a:buNone/>
            </a:pP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youtu.be/if0y_ZH-1V4</a:t>
            </a:r>
            <a:endParaRPr lang="nl-NL" dirty="0" smtClean="0"/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939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Decentralisatie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dirty="0" smtClean="0"/>
              <a:t>Passend </a:t>
            </a:r>
            <a:r>
              <a:rPr lang="nl-NL" dirty="0"/>
              <a:t>onderwijs, participatiewet en </a:t>
            </a:r>
            <a:r>
              <a:rPr lang="nl-NL" dirty="0" smtClean="0"/>
              <a:t>jeugdwet: </a:t>
            </a:r>
          </a:p>
          <a:p>
            <a:r>
              <a:rPr lang="nl-NL" dirty="0" smtClean="0"/>
              <a:t>Zorgplicht school, regionale samenwerkingsverbanden. (V)SO blijft bestaan</a:t>
            </a:r>
          </a:p>
          <a:p>
            <a:r>
              <a:rPr lang="nl-NL" dirty="0" err="1"/>
              <a:t>Wmo</a:t>
            </a:r>
            <a:r>
              <a:rPr lang="nl-NL" dirty="0"/>
              <a:t> verantwoordelijk voor cliëntondersteuning in alle levensdomeinen aan mensen met een </a:t>
            </a:r>
            <a:r>
              <a:rPr lang="nl-NL" dirty="0" smtClean="0"/>
              <a:t>beperking</a:t>
            </a:r>
            <a:endParaRPr lang="nl-NL" dirty="0"/>
          </a:p>
          <a:p>
            <a:r>
              <a:rPr lang="nl-NL" dirty="0" smtClean="0"/>
              <a:t>Gemeente verantwoordelijk </a:t>
            </a:r>
            <a:r>
              <a:rPr lang="nl-NL" dirty="0"/>
              <a:t>voor mensen met arbeidsvermogen die ondersteuning nodig hebben. </a:t>
            </a:r>
            <a:endParaRPr lang="nl-NL" dirty="0" smtClean="0"/>
          </a:p>
          <a:p>
            <a:r>
              <a:rPr lang="nl-NL" dirty="0" smtClean="0"/>
              <a:t>Jeugdzorg overgeheveld naar gemeenten </a:t>
            </a:r>
          </a:p>
          <a:p>
            <a:pPr marL="0" indent="0" algn="ctr">
              <a:buNone/>
            </a:pPr>
            <a:r>
              <a:rPr lang="nl-NL" u="sng" dirty="0" smtClean="0"/>
              <a:t>Integraal aanbod: samenwerken!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71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Samenwerking onderwijs en GGZ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Schakel school/samenwerkingsverbanden (PO en VO) en wijkteams in</a:t>
            </a:r>
          </a:p>
          <a:p>
            <a:pPr marL="0" indent="0">
              <a:buNone/>
            </a:pPr>
            <a:r>
              <a:rPr lang="nl-NL" sz="1500" dirty="0">
                <a:hlinkClick r:id="rId2"/>
              </a:rPr>
              <a:t>https://</a:t>
            </a:r>
            <a:r>
              <a:rPr lang="nl-NL" sz="1500" dirty="0" smtClean="0">
                <a:hlinkClick r:id="rId2"/>
              </a:rPr>
              <a:t>www.passendonderwijs.nl/wp-content/uploads/2015/06/Handreiking-onderwijs-en-zorg-gesprekshandleiding.pdf</a:t>
            </a:r>
            <a:r>
              <a:rPr lang="nl-NL" sz="1500" dirty="0" smtClean="0"/>
              <a:t> </a:t>
            </a:r>
          </a:p>
          <a:p>
            <a:r>
              <a:rPr lang="nl-NL" dirty="0" smtClean="0"/>
              <a:t>Deel kennis en expertise </a:t>
            </a:r>
          </a:p>
          <a:p>
            <a:r>
              <a:rPr lang="nl-NL" dirty="0" smtClean="0"/>
              <a:t>Bedenk dat school ook een </a:t>
            </a:r>
            <a:r>
              <a:rPr lang="nl-NL" dirty="0" err="1" smtClean="0"/>
              <a:t>clientsysteem</a:t>
            </a:r>
            <a:r>
              <a:rPr lang="nl-NL" dirty="0" smtClean="0"/>
              <a:t> is. Spreken een andere taal, probeer aan te sluiten! Motiveer!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17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Autisme begrijpen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504D"/>
                </a:solidFill>
              </a:rPr>
              <a:t>Autisme begrijpen om te weten </a:t>
            </a:r>
            <a:r>
              <a:rPr lang="nl-NL" i="1" dirty="0" smtClean="0">
                <a:solidFill>
                  <a:srgbClr val="C0504D"/>
                </a:solidFill>
              </a:rPr>
              <a:t>hoe </a:t>
            </a:r>
            <a:r>
              <a:rPr lang="nl-NL" dirty="0" smtClean="0">
                <a:solidFill>
                  <a:srgbClr val="C0504D"/>
                </a:solidFill>
              </a:rPr>
              <a:t> ondersteunen</a:t>
            </a:r>
          </a:p>
          <a:p>
            <a:r>
              <a:rPr lang="nl-NL" dirty="0" smtClean="0">
                <a:solidFill>
                  <a:srgbClr val="C0504D"/>
                </a:solidFill>
              </a:rPr>
              <a:t>Meer begrip betrokkenen</a:t>
            </a:r>
          </a:p>
          <a:p>
            <a:pPr marL="0" indent="0">
              <a:buNone/>
            </a:pPr>
            <a:endParaRPr lang="nl-NL" dirty="0" smtClean="0">
              <a:solidFill>
                <a:srgbClr val="C0504D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587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Algemene richtlijnen aanpak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>
                <a:solidFill>
                  <a:srgbClr val="C0504D"/>
                </a:solidFill>
              </a:rPr>
              <a:t>Begrijpen</a:t>
            </a:r>
          </a:p>
          <a:p>
            <a:pPr lvl="1"/>
            <a:r>
              <a:rPr lang="nl-NL" dirty="0" smtClean="0"/>
              <a:t>Waarneembare gedrag</a:t>
            </a:r>
          </a:p>
          <a:p>
            <a:pPr lvl="1"/>
            <a:r>
              <a:rPr lang="nl-NL" dirty="0" smtClean="0"/>
              <a:t>Zintuigelijke ervaringen </a:t>
            </a:r>
          </a:p>
          <a:p>
            <a:pPr lvl="1"/>
            <a:r>
              <a:rPr lang="nl-NL" dirty="0" smtClean="0"/>
              <a:t>Manier van denken 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C0504D"/>
                </a:solidFill>
              </a:rPr>
              <a:t>Aanpassen</a:t>
            </a:r>
          </a:p>
          <a:p>
            <a:pPr lvl="1"/>
            <a:r>
              <a:rPr lang="nl-NL" dirty="0" smtClean="0"/>
              <a:t>Communicatie en structurering </a:t>
            </a:r>
          </a:p>
          <a:p>
            <a:pPr lvl="1"/>
            <a:r>
              <a:rPr lang="nl-NL" dirty="0" smtClean="0"/>
              <a:t>Aangepast prikkelaanbod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4" name="Picture 4" descr="IJs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67366"/>
            <a:ext cx="1584746" cy="222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met pijl 5"/>
          <p:cNvCxnSpPr/>
          <p:nvPr/>
        </p:nvCxnSpPr>
        <p:spPr>
          <a:xfrm>
            <a:off x="4788024" y="2204864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raccolade 8"/>
          <p:cNvSpPr/>
          <p:nvPr/>
        </p:nvSpPr>
        <p:spPr>
          <a:xfrm>
            <a:off x="4824028" y="2636911"/>
            <a:ext cx="432048" cy="54361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75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4000" b="1" dirty="0" err="1" smtClean="0"/>
              <a:t>IJsbergmetafoor</a:t>
            </a:r>
            <a:endParaRPr lang="en-US" altLang="nl-NL" sz="4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nl-NL" sz="2800" dirty="0" smtClean="0"/>
          </a:p>
          <a:p>
            <a:pPr eaLnBrk="1" hangingPunct="1">
              <a:buFontTx/>
              <a:buNone/>
            </a:pPr>
            <a:r>
              <a:rPr lang="en-US" altLang="nl-NL" sz="2800" dirty="0" err="1" smtClean="0">
                <a:solidFill>
                  <a:srgbClr val="C0504D"/>
                </a:solidFill>
              </a:rPr>
              <a:t>Waarneembaar</a:t>
            </a:r>
            <a:r>
              <a:rPr lang="en-US" altLang="nl-NL" sz="2800" dirty="0" smtClean="0">
                <a:solidFill>
                  <a:srgbClr val="C0504D"/>
                </a:solidFill>
              </a:rPr>
              <a:t> </a:t>
            </a:r>
            <a:r>
              <a:rPr lang="en-US" altLang="nl-NL" sz="2800" dirty="0" err="1" smtClean="0">
                <a:solidFill>
                  <a:srgbClr val="C0504D"/>
                </a:solidFill>
              </a:rPr>
              <a:t>gedrag</a:t>
            </a:r>
            <a:r>
              <a:rPr lang="en-US" altLang="nl-NL" sz="2800" dirty="0" smtClean="0">
                <a:solidFill>
                  <a:srgbClr val="C0504D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en-US" altLang="nl-NL" dirty="0" smtClean="0"/>
          </a:p>
          <a:p>
            <a:pPr eaLnBrk="1" hangingPunct="1">
              <a:buFontTx/>
              <a:buNone/>
            </a:pPr>
            <a:endParaRPr lang="en-US" altLang="nl-NL" dirty="0" smtClean="0"/>
          </a:p>
          <a:p>
            <a:pPr eaLnBrk="1" hangingPunct="1">
              <a:buFontTx/>
              <a:buNone/>
            </a:pPr>
            <a:r>
              <a:rPr lang="en-US" altLang="nl-NL" sz="2800" dirty="0" err="1" smtClean="0">
                <a:solidFill>
                  <a:srgbClr val="C0504D"/>
                </a:solidFill>
              </a:rPr>
              <a:t>Oorzaken</a:t>
            </a:r>
            <a:r>
              <a:rPr lang="en-US" altLang="nl-NL" sz="2800" dirty="0" smtClean="0"/>
              <a:t> 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- Zintuigelijke ervaringen</a:t>
            </a:r>
          </a:p>
          <a:p>
            <a:pPr eaLnBrk="1" hangingPunct="1">
              <a:buFontTx/>
              <a:buNone/>
            </a:pPr>
            <a:r>
              <a:rPr lang="nl-NL" sz="2800" dirty="0" smtClean="0"/>
              <a:t>- Manier van denken </a:t>
            </a:r>
          </a:p>
          <a:p>
            <a:pPr eaLnBrk="1" hangingPunct="1">
              <a:buFontTx/>
              <a:buNone/>
            </a:pPr>
            <a:endParaRPr lang="en-US" altLang="nl-NL" dirty="0" smtClean="0"/>
          </a:p>
        </p:txBody>
      </p:sp>
      <p:pic>
        <p:nvPicPr>
          <p:cNvPr id="4100" name="Picture 4" descr="IJs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7704" y="1556792"/>
            <a:ext cx="29464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4086890" y="2420888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086890" y="4005064"/>
            <a:ext cx="100811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758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b="1" dirty="0" smtClean="0"/>
              <a:t>Begrijpen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3600" b="1" dirty="0" smtClean="0"/>
              <a:t>waarneembaar gedrag </a:t>
            </a:r>
            <a:endParaRPr lang="nl-NL" sz="36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4642" y="1700808"/>
            <a:ext cx="8435280" cy="4713387"/>
          </a:xfrm>
        </p:spPr>
        <p:txBody>
          <a:bodyPr>
            <a:normAutofit lnSpcReduction="10000"/>
          </a:bodyPr>
          <a:lstStyle/>
          <a:p>
            <a:pPr marL="800100" lvl="2" indent="0">
              <a:buNone/>
              <a:defRPr/>
            </a:pPr>
            <a:r>
              <a:rPr lang="nl-NL" sz="3000" dirty="0" smtClean="0"/>
              <a:t>	  1. Kwalitatieve </a:t>
            </a:r>
            <a:r>
              <a:rPr lang="nl-NL" sz="3000" dirty="0"/>
              <a:t>beperkingen in </a:t>
            </a:r>
            <a:r>
              <a:rPr lang="nl-NL" sz="3000" dirty="0" smtClean="0"/>
              <a:t>de</a:t>
            </a:r>
          </a:p>
          <a:p>
            <a:pPr marL="0" indent="0">
              <a:buNone/>
              <a:defRPr/>
            </a:pPr>
            <a:r>
              <a:rPr lang="nl-NL" sz="3000" dirty="0" smtClean="0">
                <a:solidFill>
                  <a:srgbClr val="C0504D"/>
                </a:solidFill>
              </a:rPr>
              <a:t>	  sociale interactie </a:t>
            </a:r>
          </a:p>
          <a:p>
            <a:pPr marL="0" indent="0">
              <a:buNone/>
              <a:defRPr/>
            </a:pPr>
            <a:endParaRPr lang="nl-NL" sz="3000" dirty="0" smtClean="0">
              <a:solidFill>
                <a:srgbClr val="C0504D"/>
              </a:solidFill>
            </a:endParaRPr>
          </a:p>
          <a:p>
            <a:pPr marL="0" indent="0">
              <a:buNone/>
              <a:defRPr/>
            </a:pPr>
            <a:r>
              <a:rPr lang="nl-NL" sz="3000" dirty="0" smtClean="0"/>
              <a:t> 	  2. Kwalitatieve beperkingen </a:t>
            </a:r>
          </a:p>
          <a:p>
            <a:pPr marL="0" indent="0">
              <a:buNone/>
              <a:defRPr/>
            </a:pPr>
            <a:r>
              <a:rPr lang="nl-NL" sz="3000" dirty="0" smtClean="0"/>
              <a:t>	  in de </a:t>
            </a:r>
            <a:r>
              <a:rPr lang="nl-NL" sz="3000" dirty="0" smtClean="0">
                <a:solidFill>
                  <a:srgbClr val="C0504D"/>
                </a:solidFill>
              </a:rPr>
              <a:t>communicatie</a:t>
            </a:r>
          </a:p>
          <a:p>
            <a:pPr marL="0" indent="0">
              <a:buNone/>
              <a:defRPr/>
            </a:pPr>
            <a:endParaRPr lang="nl-NL" sz="3000" dirty="0" smtClean="0">
              <a:solidFill>
                <a:srgbClr val="C0504D"/>
              </a:solidFill>
            </a:endParaRPr>
          </a:p>
          <a:p>
            <a:pPr marL="0" indent="0">
              <a:buNone/>
              <a:defRPr/>
            </a:pPr>
            <a:r>
              <a:rPr lang="nl-NL" sz="3000" dirty="0" smtClean="0"/>
              <a:t> 	  3. Beperkte </a:t>
            </a:r>
            <a:r>
              <a:rPr lang="nl-NL" sz="3000" dirty="0"/>
              <a:t>zich herhalende </a:t>
            </a:r>
            <a:endParaRPr lang="nl-NL" sz="3000" dirty="0" smtClean="0"/>
          </a:p>
          <a:p>
            <a:pPr marL="0" indent="0">
              <a:buNone/>
              <a:defRPr/>
            </a:pPr>
            <a:r>
              <a:rPr lang="nl-NL" sz="3000" dirty="0" smtClean="0">
                <a:solidFill>
                  <a:srgbClr val="C0504D"/>
                </a:solidFill>
              </a:rPr>
              <a:t>	  stereotiepe patronen </a:t>
            </a:r>
            <a:r>
              <a:rPr lang="nl-NL" sz="3000" dirty="0" smtClean="0"/>
              <a:t>van </a:t>
            </a:r>
            <a:r>
              <a:rPr lang="nl-NL" sz="3000" dirty="0"/>
              <a:t>gedrag, </a:t>
            </a:r>
            <a:r>
              <a:rPr lang="nl-NL" sz="3000" dirty="0" smtClean="0"/>
              <a:t>		      	  	  belangstelling </a:t>
            </a:r>
            <a:r>
              <a:rPr lang="nl-NL" sz="3000" dirty="0"/>
              <a:t>en activiteiten</a:t>
            </a:r>
          </a:p>
        </p:txBody>
      </p:sp>
      <p:pic>
        <p:nvPicPr>
          <p:cNvPr id="4" name="Picture 6" descr="Afbeeld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70021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kenmerken van autisme triade"/>
          <p:cNvPicPr/>
          <p:nvPr/>
        </p:nvPicPr>
        <p:blipFill rotWithShape="1">
          <a:blip r:embed="rId3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71907"/>
          <a:stretch/>
        </p:blipFill>
        <p:spPr bwMode="auto">
          <a:xfrm>
            <a:off x="251520" y="1680220"/>
            <a:ext cx="1038225" cy="10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9" name="Afbeelding 8" descr="kenmerken van autisme triade"/>
          <p:cNvPicPr/>
          <p:nvPr/>
        </p:nvPicPr>
        <p:blipFill rotWithShape="1">
          <a:blip r:embed="rId3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567" r="36340"/>
          <a:stretch/>
        </p:blipFill>
        <p:spPr bwMode="auto">
          <a:xfrm>
            <a:off x="251520" y="3192388"/>
            <a:ext cx="1038225" cy="1028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13" name="Afbeelding 12" descr="kenmerken van autisme triade"/>
          <p:cNvPicPr/>
          <p:nvPr/>
        </p:nvPicPr>
        <p:blipFill rotWithShape="1">
          <a:blip r:embed="rId3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134" t="-1" b="-7407"/>
          <a:stretch/>
        </p:blipFill>
        <p:spPr bwMode="auto">
          <a:xfrm>
            <a:off x="251520" y="4844380"/>
            <a:ext cx="1066800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62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ndboek voor de classificatie van psychische stoornissen (DSM-5) - hard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84785"/>
            <a:ext cx="131845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b="1" dirty="0"/>
              <a:t>Begrijpen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3600" b="1" dirty="0"/>
              <a:t>waarneembaar gedrag </a:t>
            </a:r>
            <a:endParaRPr lang="nl-NL" altLang="nl-NL" sz="3600" b="1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nl-NL" sz="2400" b="1" dirty="0" smtClean="0"/>
              <a:t>1. Sociale communicatie en interactie</a:t>
            </a:r>
          </a:p>
          <a:p>
            <a:pPr marL="0" indent="0" eaLnBrk="1" hangingPunct="1">
              <a:buFontTx/>
              <a:buNone/>
              <a:defRPr/>
            </a:pPr>
            <a:endParaRPr lang="nl-NL" sz="2400" b="1" dirty="0" smtClean="0"/>
          </a:p>
          <a:p>
            <a:pPr marL="0" indent="0" eaLnBrk="1" hangingPunct="1">
              <a:buNone/>
              <a:defRPr/>
            </a:pPr>
            <a:endParaRPr lang="nl-NL" sz="1800" dirty="0"/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1800" dirty="0" smtClean="0"/>
              <a:t>Tekorten in sociaal-emotionele wederkerigheid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1800" dirty="0" smtClean="0"/>
              <a:t>Tekorten in non-verbale communicatie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nl-NL" sz="1800" dirty="0" smtClean="0"/>
              <a:t>Tekorten in aangaan, onderhouden en begrijpen van relaties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152349" y="1196752"/>
            <a:ext cx="316416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endParaRPr lang="nl-NL" sz="2400" b="1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sz="2400" b="1" dirty="0" smtClean="0"/>
              <a:t>2. Stereotiepe </a:t>
            </a:r>
          </a:p>
          <a:p>
            <a:pPr marL="0" indent="0" eaLnBrk="1" hangingPunct="1">
              <a:buFontTx/>
              <a:buNone/>
              <a:defRPr/>
            </a:pPr>
            <a:r>
              <a:rPr lang="nl-NL" sz="2400" b="1" dirty="0" smtClean="0"/>
              <a:t>gedragingen, en interesses</a:t>
            </a:r>
          </a:p>
          <a:p>
            <a:pPr marL="0" indent="0" eaLnBrk="1" hangingPunct="1">
              <a:buFontTx/>
              <a:buNone/>
              <a:defRPr/>
            </a:pPr>
            <a:endParaRPr lang="nl-NL" sz="2400" b="1" dirty="0" smtClean="0"/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nl-NL" sz="1800" dirty="0" smtClean="0"/>
              <a:t>Herhaalde en stereotiepe bewegingen, gedragingen of spraak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nl-NL" sz="1800" dirty="0" smtClean="0"/>
              <a:t>Vasthouden aan routines en geritualiseerde gedragspatronen 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nl-NL" sz="1800" dirty="0" smtClean="0"/>
              <a:t>Gefixeerde en beperkte belangstellingen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nl-NL" sz="1800" dirty="0" smtClean="0"/>
              <a:t>Sensorische over- of </a:t>
            </a:r>
            <a:r>
              <a:rPr lang="nl-NL" sz="1800" dirty="0" err="1" smtClean="0"/>
              <a:t>ondergevoeligheid</a:t>
            </a:r>
            <a:endParaRPr lang="nl-NL" sz="1800" dirty="0" smtClean="0"/>
          </a:p>
          <a:p>
            <a:pPr marL="0" indent="0" eaLnBrk="1" hangingPunct="1">
              <a:buFontTx/>
              <a:buNone/>
              <a:defRPr/>
            </a:pPr>
            <a:endParaRPr lang="nl-NL" sz="2400" b="1" dirty="0" smtClean="0"/>
          </a:p>
        </p:txBody>
      </p:sp>
      <p:pic>
        <p:nvPicPr>
          <p:cNvPr id="13317" name="Picture 5" descr="lucerti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9200" y="5835650"/>
            <a:ext cx="1447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 descr="kenmerken van autisme triade"/>
          <p:cNvPicPr/>
          <p:nvPr/>
        </p:nvPicPr>
        <p:blipFill rotWithShape="1"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" r="71907"/>
          <a:stretch/>
        </p:blipFill>
        <p:spPr bwMode="auto">
          <a:xfrm>
            <a:off x="1854823" y="1894625"/>
            <a:ext cx="864096" cy="819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8" name="Afbeelding 7" descr="kenmerken van autisme triade"/>
          <p:cNvPicPr/>
          <p:nvPr/>
        </p:nvPicPr>
        <p:blipFill rotWithShape="1"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567" r="36340"/>
          <a:stretch/>
        </p:blipFill>
        <p:spPr bwMode="auto">
          <a:xfrm>
            <a:off x="2843808" y="1901366"/>
            <a:ext cx="864096" cy="812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pic>
        <p:nvPicPr>
          <p:cNvPr id="9" name="Afbeelding 8" descr="kenmerken van autisme triade"/>
          <p:cNvPicPr/>
          <p:nvPr/>
        </p:nvPicPr>
        <p:blipFill rotWithShape="1">
          <a:blip r:embed="rId4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1134" t="-1" b="-7407"/>
          <a:stretch/>
        </p:blipFill>
        <p:spPr bwMode="auto">
          <a:xfrm>
            <a:off x="6156176" y="1866666"/>
            <a:ext cx="858391" cy="8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8342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rijswaarden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952</Words>
  <Application>Microsoft Macintosh PowerPoint</Application>
  <PresentationFormat>Diavoorstelling (4:3)</PresentationFormat>
  <Paragraphs>153</Paragraphs>
  <Slides>25</Slides>
  <Notes>8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 Autisme en onderwijs     </vt:lpstr>
      <vt:lpstr>Programma</vt:lpstr>
      <vt:lpstr>Decentralisatie </vt:lpstr>
      <vt:lpstr>Samenwerking onderwijs en GGZ</vt:lpstr>
      <vt:lpstr>Autisme begrijpen </vt:lpstr>
      <vt:lpstr>Algemene richtlijnen aanpak</vt:lpstr>
      <vt:lpstr>IJsbergmetafoor</vt:lpstr>
      <vt:lpstr>Begrijpen waarneembaar gedrag </vt:lpstr>
      <vt:lpstr>Begrijpen waarneembaar gedrag </vt:lpstr>
      <vt:lpstr>Begrijpen zintuigelijke ervaring en manier van denken</vt:lpstr>
      <vt:lpstr>1. Abnormale prikkelverwerking</vt:lpstr>
      <vt:lpstr>Wouter Supergehoor</vt:lpstr>
      <vt:lpstr>Gevolgen???</vt:lpstr>
      <vt:lpstr>2. Gedetailleerde waarneming </vt:lpstr>
      <vt:lpstr>Dia 15</vt:lpstr>
      <vt:lpstr>Dia 16</vt:lpstr>
      <vt:lpstr>Dia 17</vt:lpstr>
      <vt:lpstr>Dia 18</vt:lpstr>
      <vt:lpstr>Gevolgen? </vt:lpstr>
      <vt:lpstr>3. Concreet denken /  gemis aan verbeelding</vt:lpstr>
      <vt:lpstr>Gevolgen? </vt:lpstr>
      <vt:lpstr>Advies</vt:lpstr>
      <vt:lpstr>Problemen plaatsing en thuiszitters </vt:lpstr>
      <vt:lpstr>Eigen casuïstiek Waar loop je tegenaan?  Hoe is het contact/samenwerking met de huidige school? Denk je dat je voldoende aansluit?  Welk denkkenmerk ligt ten grondslag aan het probleem van de client?   Wat zijn de onderwijsbehoeften van deze client? </vt:lpstr>
      <vt:lpstr>Online school </vt:lpstr>
    </vt:vector>
  </TitlesOfParts>
  <Company>Parnassia Groep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20606265</dc:creator>
  <cp:lastModifiedBy>Karin Bonouvrie</cp:lastModifiedBy>
  <cp:revision>31</cp:revision>
  <dcterms:created xsi:type="dcterms:W3CDTF">2016-04-13T19:55:26Z</dcterms:created>
  <dcterms:modified xsi:type="dcterms:W3CDTF">2016-04-13T19:57:00Z</dcterms:modified>
</cp:coreProperties>
</file>