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8"/>
  </p:notesMasterIdLst>
  <p:sldIdLst>
    <p:sldId id="284" r:id="rId2"/>
    <p:sldId id="286" r:id="rId3"/>
    <p:sldId id="290" r:id="rId4"/>
    <p:sldId id="288" r:id="rId5"/>
    <p:sldId id="275" r:id="rId6"/>
    <p:sldId id="289" r:id="rId7"/>
    <p:sldId id="293" r:id="rId8"/>
    <p:sldId id="294" r:id="rId9"/>
    <p:sldId id="295" r:id="rId10"/>
    <p:sldId id="296" r:id="rId11"/>
    <p:sldId id="297" r:id="rId12"/>
    <p:sldId id="299" r:id="rId13"/>
    <p:sldId id="300" r:id="rId14"/>
    <p:sldId id="301" r:id="rId15"/>
    <p:sldId id="302" r:id="rId16"/>
    <p:sldId id="298" r:id="rId17"/>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78" d="100"/>
          <a:sy n="78" d="100"/>
        </p:scale>
        <p:origin x="-3328" y="-17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Klik om de opmaakprofielen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AB6C228-6558-4D10-A2FE-A96CEEAD2416}" type="slidenum">
              <a:rPr lang="en-US"/>
              <a:pPr>
                <a:defRPr/>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238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noFill/>
        </p:spPr>
        <p:txBody>
          <a:bodyPr/>
          <a:lstStyle/>
          <a:p>
            <a:pPr>
              <a:spcBef>
                <a:spcPct val="0"/>
              </a:spcBef>
            </a:pPr>
            <a:r>
              <a:rPr lang="nl-NL" altLang="nl-NL" smtClean="0"/>
              <a:t>Veel verschillende disciplines die hun expertise in kunnen brengen.</a:t>
            </a:r>
          </a:p>
        </p:txBody>
      </p:sp>
      <p:sp>
        <p:nvSpPr>
          <p:cNvPr id="19460" name="Tijdelijke aanduiding voor dianummer 3"/>
          <p:cNvSpPr>
            <a:spLocks noGrp="1"/>
          </p:cNvSpPr>
          <p:nvPr>
            <p:ph type="sldNum" sz="quarter" idx="5"/>
          </p:nvPr>
        </p:nvSpPr>
        <p:spPr>
          <a:noFill/>
          <a:ln>
            <a:miter lim="800000"/>
            <a:headEnd/>
            <a:tailEnd/>
          </a:ln>
        </p:spPr>
        <p:txBody>
          <a:bodyPr/>
          <a:lstStyle/>
          <a:p>
            <a:fld id="{C31D8E34-8E9B-457C-91F3-45513F7B2812}" type="slidenum">
              <a:rPr lang="nl-NL" altLang="nl-NL" smtClean="0">
                <a:latin typeface="Calibri" pitchFamily="34" charset="0"/>
                <a:cs typeface="Arial" charset="0"/>
              </a:rPr>
              <a:pPr/>
              <a:t>9</a:t>
            </a:fld>
            <a:endParaRPr lang="nl-NL" altLang="nl-NL" smtClean="0">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a:ln/>
        </p:spPr>
      </p:sp>
      <p:sp>
        <p:nvSpPr>
          <p:cNvPr id="20483" name="Tijdelijke aanduiding voor notities 2"/>
          <p:cNvSpPr>
            <a:spLocks noGrp="1"/>
          </p:cNvSpPr>
          <p:nvPr>
            <p:ph type="body" idx="1"/>
          </p:nvPr>
        </p:nvSpPr>
        <p:spPr>
          <a:noFill/>
        </p:spPr>
        <p:txBody>
          <a:bodyPr/>
          <a:lstStyle/>
          <a:p>
            <a:pPr>
              <a:spcBef>
                <a:spcPct val="0"/>
              </a:spcBef>
            </a:pPr>
            <a:r>
              <a:rPr lang="nl-NL" altLang="nl-NL" smtClean="0">
                <a:solidFill>
                  <a:srgbClr val="002060"/>
                </a:solidFill>
                <a:cs typeface="Arial" charset="0"/>
              </a:rPr>
              <a:t>Onvoldoende aansluiting bij reguliere hulpverlening</a:t>
            </a:r>
            <a:r>
              <a:rPr lang="nl-NL" altLang="nl-NL" smtClean="0"/>
              <a:t>:</a:t>
            </a:r>
          </a:p>
          <a:p>
            <a:pPr>
              <a:spcBef>
                <a:spcPct val="0"/>
              </a:spcBef>
            </a:pPr>
            <a:r>
              <a:rPr lang="nl-NL" altLang="nl-NL" smtClean="0"/>
              <a:t>Zorgmijden, reguliere zorg is onvoldoende, afhaken</a:t>
            </a:r>
          </a:p>
          <a:p>
            <a:pPr>
              <a:spcBef>
                <a:spcPct val="0"/>
              </a:spcBef>
            </a:pPr>
            <a:endParaRPr lang="nl-NL" altLang="nl-NL" smtClean="0"/>
          </a:p>
          <a:p>
            <a:pPr>
              <a:spcBef>
                <a:spcPct val="0"/>
              </a:spcBef>
            </a:pPr>
            <a:r>
              <a:rPr lang="nl-NL" altLang="nl-NL" smtClean="0"/>
              <a:t>De missie van het FACT Jeugd is het versterken van de ontwikkeling van jongeren, die in hun ontwikkeling gestagneerd zijn en die vanwege hun complexe hulpvragen buiten de reguliere hulpverlening vallen. Het betreft jongeren in de leeftijd van 12  tot 27 jaar met complexe problematiek die zich op het snijvlak van Jeugdhulpverlening, Gehandicaptenzorg en Geestelijke Gezondheidszorg bevinden. Hierbij valt te denken aan (een combinatie van) opgroei- en opvoedproblemen, gedragsproblemen, een verstandelijke beperking, psychiatrische kwetsbaarheid en/of psychosociale problemen. </a:t>
            </a:r>
          </a:p>
          <a:p>
            <a:pPr>
              <a:spcBef>
                <a:spcPct val="0"/>
              </a:spcBef>
            </a:pPr>
            <a:endParaRPr lang="nl-NL" altLang="nl-NL" smtClean="0"/>
          </a:p>
          <a:p>
            <a:pPr>
              <a:spcBef>
                <a:spcPct val="0"/>
              </a:spcBef>
            </a:pPr>
            <a:r>
              <a:rPr lang="nl-NL" altLang="nl-NL" smtClean="0"/>
              <a:t>Wat betreft de werkwijze is er gekozen voor FACT, Flexibel Assertive Community Treatment. Deze werkwijze combineert de voordelen van het langdurig casemanagement met de intensieve acute zorg die in crisissituaties nodig is. Zo is het outreachend, multidisciplinair en bestrijkt het alle levensgebieden. De insteek is aansluiten bij de zelfredzaamheid van de jongere en het gezinssysteem en zo kort als mogelijk te interveniëren. Waar nodig kan de zorg worden geïntensiveerd en kan men langdurig betrokken blijven. Wanneer er aangesloten kan worden bij reguliere hulpverlening of wanneer de jongere op eigen kracht verder kan, wordt de ondersteuning door het FACT Jeugd team afgebouwd en/of afgesloten. </a:t>
            </a:r>
          </a:p>
          <a:p>
            <a:pPr>
              <a:spcBef>
                <a:spcPct val="0"/>
              </a:spcBef>
            </a:pPr>
            <a:endParaRPr lang="nl-NL" altLang="nl-NL" smtClean="0"/>
          </a:p>
        </p:txBody>
      </p:sp>
      <p:sp>
        <p:nvSpPr>
          <p:cNvPr id="20484" name="Tijdelijke aanduiding voor dianummer 3"/>
          <p:cNvSpPr>
            <a:spLocks noGrp="1"/>
          </p:cNvSpPr>
          <p:nvPr>
            <p:ph type="sldNum" sz="quarter" idx="5"/>
          </p:nvPr>
        </p:nvSpPr>
        <p:spPr>
          <a:noFill/>
          <a:ln>
            <a:miter lim="800000"/>
            <a:headEnd/>
            <a:tailEnd/>
          </a:ln>
        </p:spPr>
        <p:txBody>
          <a:bodyPr/>
          <a:lstStyle/>
          <a:p>
            <a:fld id="{A0B7FED1-3158-4F2A-BB5D-1FC670C06447}" type="slidenum">
              <a:rPr lang="nl-NL" altLang="nl-NL" smtClean="0">
                <a:latin typeface="Calibri" pitchFamily="34" charset="0"/>
                <a:cs typeface="Arial" charset="0"/>
              </a:rPr>
              <a:pPr/>
              <a:t>10</a:t>
            </a:fld>
            <a:endParaRPr lang="nl-NL" altLang="nl-NL" smtClean="0">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B359094-05BE-4F47-8618-CB851676A542}"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3C3A0C0-9C30-410E-808E-903A603C8327}"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6A9D060-BBB4-4DBE-91BF-CD1674E1A44E}"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03B64BE-FCF5-475E-9729-D8EC2CE5EDC6}" type="slidenum">
              <a:rPr lang="nl-NL"/>
              <a:pPr>
                <a:defRPr/>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DC55BF7-7644-4E4F-8BD2-437582320EEB}" type="slidenum">
              <a:rPr lang="nl-NL"/>
              <a:pPr>
                <a:defRPr/>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grafiek 2"/>
          <p:cNvSpPr>
            <a:spLocks noGrp="1"/>
          </p:cNvSpPr>
          <p:nvPr>
            <p:ph type="chart" idx="1"/>
          </p:nvPr>
        </p:nvSpPr>
        <p:spPr>
          <a:xfrm>
            <a:off x="457200" y="1600200"/>
            <a:ext cx="8229600" cy="4525963"/>
          </a:xfrm>
        </p:spPr>
        <p:txBody>
          <a:bodyPr/>
          <a:lstStyle/>
          <a:p>
            <a:pPr lvl="0"/>
            <a:endParaRPr lang="nl-N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31822FC-8213-4385-8C9A-9096645B7DED}"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4F3CDDA-D945-4B4F-9F09-A960F78B2607}"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86C91EC-EE1D-459E-87A5-00AF6B9E5773}"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FD378B7B-927B-4EA3-B482-A17888F708E9}"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084B36AC-2A22-49FA-BC1F-9BB06BDACAE7}"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6469887B-2171-4B63-AFF8-E511C05BBD75}"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3A95888D-4AEE-40EB-85C1-F05B1999EE69}"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09B9F1D-5F5A-401E-A182-1F0712047262}"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662E8C67-BCD1-4BD9-ACA7-6B98E5E5C629}"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A980DB45-BBF5-4BE6-ADEF-197732379819}"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www.factjeugdtwente.nl/" TargetMode="External"/><Relationship Id="rId4" Type="http://schemas.openxmlformats.org/officeDocument/2006/relationships/image" Target="../media/image6.jpe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mailto:a.jongkind@factjeugdtwente.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rijless.nl/wp-content/uploads/2013/08/lastigste-knooppunt1.jpg" TargetMode="Externa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cid:image001.jpg@01D07B5B.6E646CE0" TargetMode="External"/><Relationship Id="rId7"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el 1"/>
          <p:cNvSpPr>
            <a:spLocks noGrp="1"/>
          </p:cNvSpPr>
          <p:nvPr>
            <p:ph type="ctrTitle"/>
          </p:nvPr>
        </p:nvSpPr>
        <p:spPr/>
        <p:txBody>
          <a:bodyPr/>
          <a:lstStyle/>
          <a:p>
            <a:r>
              <a:rPr lang="nl-NL" altLang="nl-NL" smtClean="0"/>
              <a:t/>
            </a:r>
            <a:br>
              <a:rPr lang="nl-NL" altLang="nl-NL" smtClean="0"/>
            </a:br>
            <a:r>
              <a:rPr lang="nl-NL" altLang="nl-NL" smtClean="0"/>
              <a:t/>
            </a:r>
            <a:br>
              <a:rPr lang="nl-NL" altLang="nl-NL" smtClean="0"/>
            </a:br>
            <a:r>
              <a:rPr lang="nl-NL" altLang="nl-NL" smtClean="0"/>
              <a:t/>
            </a:r>
            <a:br>
              <a:rPr lang="nl-NL" altLang="nl-NL" smtClean="0"/>
            </a:br>
            <a:r>
              <a:rPr lang="nl-NL" altLang="nl-NL" smtClean="0"/>
              <a:t>Transitie jeugd en de sprong van 18- naar 18+ </a:t>
            </a:r>
          </a:p>
        </p:txBody>
      </p:sp>
      <p:sp>
        <p:nvSpPr>
          <p:cNvPr id="2051" name="Ondertitel 5"/>
          <p:cNvSpPr>
            <a:spLocks noGrp="1"/>
          </p:cNvSpPr>
          <p:nvPr>
            <p:ph type="subTitle" idx="1"/>
          </p:nvPr>
        </p:nvSpPr>
        <p:spPr/>
        <p:txBody>
          <a:bodyPr/>
          <a:lstStyle/>
          <a:p>
            <a:endParaRPr lang="nl-NL" altLang="nl-NL" sz="2000" smtClean="0"/>
          </a:p>
          <a:p>
            <a:endParaRPr lang="nl-NL" altLang="nl-NL" sz="2000" smtClean="0"/>
          </a:p>
          <a:p>
            <a:endParaRPr lang="nl-NL" altLang="nl-NL" sz="2000" smtClean="0"/>
          </a:p>
          <a:p>
            <a:r>
              <a:rPr lang="nl-NL" altLang="nl-NL" sz="2000" smtClean="0"/>
              <a:t>F-act congres Eindhoven 22 september 2016</a:t>
            </a:r>
          </a:p>
          <a:p>
            <a:r>
              <a:rPr lang="nl-NL" altLang="nl-NL" sz="2000" smtClean="0"/>
              <a:t>Nellieke de Koning, de Bascule, Amsterdam</a:t>
            </a:r>
          </a:p>
          <a:p>
            <a:r>
              <a:rPr lang="nl-NL" altLang="nl-NL" sz="2000" smtClean="0"/>
              <a:t>Annabet Jongkind, F-act jeugd, Twente</a:t>
            </a:r>
          </a:p>
        </p:txBody>
      </p:sp>
      <p:pic>
        <p:nvPicPr>
          <p:cNvPr id="2052" name="Picture 5" descr="Nieuw! Freerunning!"/>
          <p:cNvPicPr>
            <a:picLocks noChangeAspect="1" noChangeArrowheads="1"/>
          </p:cNvPicPr>
          <p:nvPr/>
        </p:nvPicPr>
        <p:blipFill>
          <a:blip r:embed="rId2" cstate="print"/>
          <a:srcRect/>
          <a:stretch>
            <a:fillRect/>
          </a:stretch>
        </p:blipFill>
        <p:spPr bwMode="auto">
          <a:xfrm>
            <a:off x="2916238" y="115888"/>
            <a:ext cx="30956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el 1"/>
          <p:cNvSpPr>
            <a:spLocks noGrp="1"/>
          </p:cNvSpPr>
          <p:nvPr>
            <p:ph type="title"/>
          </p:nvPr>
        </p:nvSpPr>
        <p:spPr>
          <a:xfrm>
            <a:off x="457200" y="274638"/>
            <a:ext cx="7138988" cy="1143000"/>
          </a:xfrm>
        </p:spPr>
        <p:txBody>
          <a:bodyPr/>
          <a:lstStyle/>
          <a:p>
            <a:pPr algn="l" eaLnBrk="1" hangingPunct="1"/>
            <a:r>
              <a:rPr lang="nl-NL" altLang="nl-NL" b="1" smtClean="0">
                <a:solidFill>
                  <a:srgbClr val="7030A0"/>
                </a:solidFill>
                <a:cs typeface="Arial" charset="0"/>
              </a:rPr>
              <a:t>Doelgroep</a:t>
            </a:r>
          </a:p>
        </p:txBody>
      </p:sp>
      <p:sp>
        <p:nvSpPr>
          <p:cNvPr id="7171" name="Tijdelijke aanduiding voor inhoud 2"/>
          <p:cNvSpPr>
            <a:spLocks noGrp="1"/>
          </p:cNvSpPr>
          <p:nvPr>
            <p:ph idx="1"/>
          </p:nvPr>
        </p:nvSpPr>
        <p:spPr>
          <a:xfrm>
            <a:off x="468313" y="1628775"/>
            <a:ext cx="8064500" cy="4537075"/>
          </a:xfrm>
        </p:spPr>
        <p:txBody>
          <a:bodyPr/>
          <a:lstStyle/>
          <a:p>
            <a:pPr eaLnBrk="1" hangingPunct="1">
              <a:defRPr/>
            </a:pPr>
            <a:r>
              <a:rPr lang="nl-NL" altLang="nl-NL" sz="2200" dirty="0" smtClean="0">
                <a:solidFill>
                  <a:srgbClr val="7030A0"/>
                </a:solidFill>
                <a:cs typeface="Arial" charset="0"/>
              </a:rPr>
              <a:t>12-23 jaar</a:t>
            </a:r>
          </a:p>
          <a:p>
            <a:pPr eaLnBrk="1" hangingPunct="1">
              <a:defRPr/>
            </a:pPr>
            <a:r>
              <a:rPr lang="nl-NL" altLang="nl-NL" sz="2200" dirty="0" smtClean="0">
                <a:solidFill>
                  <a:srgbClr val="7030A0"/>
                </a:solidFill>
                <a:cs typeface="Arial" charset="0"/>
              </a:rPr>
              <a:t>Onvoldoende aansluiting bij hulpverlening</a:t>
            </a:r>
          </a:p>
          <a:p>
            <a:pPr eaLnBrk="1" hangingPunct="1">
              <a:defRPr/>
            </a:pPr>
            <a:r>
              <a:rPr lang="nl-NL" altLang="nl-NL" sz="2200" dirty="0" smtClean="0">
                <a:solidFill>
                  <a:srgbClr val="7030A0"/>
                </a:solidFill>
                <a:cs typeface="Arial" charset="0"/>
              </a:rPr>
              <a:t>Complexe problemen op meerdere levensgebieden </a:t>
            </a:r>
          </a:p>
          <a:p>
            <a:pPr lvl="1" eaLnBrk="1" hangingPunct="1">
              <a:defRPr/>
            </a:pPr>
            <a:r>
              <a:rPr lang="nl-NL" altLang="nl-NL" sz="1800" dirty="0" smtClean="0">
                <a:solidFill>
                  <a:srgbClr val="7030A0"/>
                </a:solidFill>
                <a:cs typeface="Arial" charset="0"/>
              </a:rPr>
              <a:t>Opvoed-/opgroei-/systeemproblemen</a:t>
            </a:r>
          </a:p>
          <a:p>
            <a:pPr lvl="1" eaLnBrk="1" hangingPunct="1">
              <a:defRPr/>
            </a:pPr>
            <a:r>
              <a:rPr lang="nl-NL" altLang="nl-NL" sz="1800" dirty="0" smtClean="0">
                <a:solidFill>
                  <a:srgbClr val="7030A0"/>
                </a:solidFill>
                <a:cs typeface="Arial" charset="0"/>
              </a:rPr>
              <a:t>(Vermoedens van) psychiatrische problematiek</a:t>
            </a:r>
          </a:p>
          <a:p>
            <a:pPr lvl="1" eaLnBrk="1" hangingPunct="1">
              <a:defRPr/>
            </a:pPr>
            <a:r>
              <a:rPr lang="nl-NL" altLang="nl-NL" sz="1800" dirty="0" smtClean="0">
                <a:solidFill>
                  <a:srgbClr val="7030A0"/>
                </a:solidFill>
                <a:cs typeface="Arial" charset="0"/>
              </a:rPr>
              <a:t>LVB problematiek</a:t>
            </a:r>
          </a:p>
          <a:p>
            <a:pPr lvl="1" eaLnBrk="1" hangingPunct="1">
              <a:defRPr/>
            </a:pPr>
            <a:r>
              <a:rPr lang="en-US" altLang="nl-NL" sz="1800" dirty="0" smtClean="0">
                <a:solidFill>
                  <a:srgbClr val="7030A0"/>
                </a:solidFill>
                <a:cs typeface="Arial" charset="0"/>
              </a:rPr>
              <a:t>Gedragsproblemen (</a:t>
            </a:r>
            <a:r>
              <a:rPr lang="en-US" altLang="nl-NL" sz="1800" dirty="0" err="1" smtClean="0">
                <a:solidFill>
                  <a:srgbClr val="7030A0"/>
                </a:solidFill>
                <a:cs typeface="Arial" charset="0"/>
              </a:rPr>
              <a:t>agressie</a:t>
            </a:r>
            <a:r>
              <a:rPr lang="en-US" altLang="nl-NL" sz="1800" dirty="0" smtClean="0">
                <a:solidFill>
                  <a:srgbClr val="7030A0"/>
                </a:solidFill>
                <a:cs typeface="Arial" charset="0"/>
              </a:rPr>
              <a:t>/</a:t>
            </a:r>
            <a:r>
              <a:rPr lang="en-US" altLang="nl-NL" sz="1800" dirty="0" err="1" smtClean="0">
                <a:solidFill>
                  <a:srgbClr val="7030A0"/>
                </a:solidFill>
                <a:cs typeface="Arial" charset="0"/>
              </a:rPr>
              <a:t>criminaliteit</a:t>
            </a:r>
            <a:r>
              <a:rPr lang="en-US" altLang="nl-NL" sz="1800" dirty="0" smtClean="0">
                <a:solidFill>
                  <a:srgbClr val="7030A0"/>
                </a:solidFill>
                <a:cs typeface="Arial" charset="0"/>
              </a:rPr>
              <a:t>)</a:t>
            </a:r>
            <a:endParaRPr lang="nl-NL" altLang="nl-NL" sz="1800" dirty="0" smtClean="0">
              <a:solidFill>
                <a:srgbClr val="7030A0"/>
              </a:solidFill>
              <a:cs typeface="Arial" charset="0"/>
            </a:endParaRPr>
          </a:p>
          <a:p>
            <a:pPr eaLnBrk="1" hangingPunct="1">
              <a:defRPr/>
            </a:pPr>
            <a:r>
              <a:rPr lang="nl-NL" altLang="nl-NL" sz="2200" dirty="0">
                <a:solidFill>
                  <a:srgbClr val="7030A0"/>
                </a:solidFill>
                <a:cs typeface="Arial" charset="0"/>
              </a:rPr>
              <a:t>Woonachtig in regio </a:t>
            </a:r>
            <a:r>
              <a:rPr lang="nl-NL" altLang="nl-NL" sz="2200" dirty="0" smtClean="0">
                <a:solidFill>
                  <a:srgbClr val="7030A0"/>
                </a:solidFill>
                <a:cs typeface="Arial" charset="0"/>
              </a:rPr>
              <a:t>Twente </a:t>
            </a:r>
          </a:p>
          <a:p>
            <a:pPr marL="0" indent="0" eaLnBrk="1" hangingPunct="1">
              <a:buFont typeface="Arial" charset="0"/>
              <a:buNone/>
              <a:defRPr/>
            </a:pPr>
            <a:r>
              <a:rPr lang="nl-NL" altLang="nl-NL" sz="2200" dirty="0" smtClean="0">
                <a:solidFill>
                  <a:srgbClr val="7030A0"/>
                </a:solidFill>
                <a:cs typeface="Arial" charset="0"/>
              </a:rPr>
              <a:t>Daarnaast kunnen er problemen zijn op het gebied van:</a:t>
            </a:r>
          </a:p>
          <a:p>
            <a:pPr lvl="1" eaLnBrk="1" hangingPunct="1">
              <a:defRPr/>
            </a:pPr>
            <a:r>
              <a:rPr lang="nl-NL" altLang="nl-NL" sz="1800" dirty="0">
                <a:solidFill>
                  <a:srgbClr val="7030A0"/>
                </a:solidFill>
                <a:cs typeface="Arial" charset="0"/>
              </a:rPr>
              <a:t>Middelenproblematiek</a:t>
            </a:r>
          </a:p>
          <a:p>
            <a:pPr lvl="1" eaLnBrk="1" hangingPunct="1">
              <a:defRPr/>
            </a:pPr>
            <a:r>
              <a:rPr lang="nl-NL" altLang="nl-NL" sz="1800" dirty="0" err="1" smtClean="0">
                <a:solidFill>
                  <a:srgbClr val="7030A0"/>
                </a:solidFill>
                <a:cs typeface="Arial" charset="0"/>
              </a:rPr>
              <a:t>Daginvulling</a:t>
            </a:r>
            <a:r>
              <a:rPr lang="nl-NL" altLang="nl-NL" sz="1800" dirty="0" smtClean="0">
                <a:solidFill>
                  <a:srgbClr val="7030A0"/>
                </a:solidFill>
                <a:cs typeface="Arial" charset="0"/>
              </a:rPr>
              <a:t> (opleiding werk)</a:t>
            </a:r>
          </a:p>
          <a:p>
            <a:pPr lvl="1" eaLnBrk="1" hangingPunct="1">
              <a:defRPr/>
            </a:pPr>
            <a:r>
              <a:rPr lang="nl-NL" altLang="nl-NL" sz="1800" dirty="0" smtClean="0">
                <a:solidFill>
                  <a:srgbClr val="7030A0"/>
                </a:solidFill>
                <a:cs typeface="Arial" charset="0"/>
              </a:rPr>
              <a:t>Zelfredzaamheid </a:t>
            </a:r>
            <a:endParaRPr lang="nl-NL" altLang="nl-NL" dirty="0" smtClean="0">
              <a:solidFill>
                <a:srgbClr val="7030A0"/>
              </a:solidFill>
              <a:cs typeface="Arial" charset="0"/>
            </a:endParaRPr>
          </a:p>
          <a:p>
            <a:pPr eaLnBrk="1" hangingPunct="1">
              <a:defRPr/>
            </a:pPr>
            <a:endParaRPr lang="nl-NL" altLang="nl-NL" sz="2800" dirty="0" smtClean="0">
              <a:solidFill>
                <a:srgbClr val="7030A0"/>
              </a:solidFill>
              <a:cs typeface="Arial" charset="0"/>
            </a:endParaRPr>
          </a:p>
        </p:txBody>
      </p:sp>
      <p:pic>
        <p:nvPicPr>
          <p:cNvPr id="11268" name="Afbeelding 3"/>
          <p:cNvPicPr>
            <a:picLocks noChangeAspect="1"/>
          </p:cNvPicPr>
          <p:nvPr/>
        </p:nvPicPr>
        <p:blipFill>
          <a:blip r:embed="rId3" cstate="print"/>
          <a:srcRect/>
          <a:stretch>
            <a:fillRect/>
          </a:stretch>
        </p:blipFill>
        <p:spPr bwMode="auto">
          <a:xfrm>
            <a:off x="6986588" y="188913"/>
            <a:ext cx="1990725" cy="1368425"/>
          </a:xfrm>
          <a:prstGeom prst="rect">
            <a:avLst/>
          </a:prstGeom>
          <a:noFill/>
          <a:ln w="9525">
            <a:noFill/>
            <a:miter lim="800000"/>
            <a:headEnd/>
            <a:tailEnd/>
          </a:ln>
        </p:spPr>
      </p:pic>
      <p:grpSp>
        <p:nvGrpSpPr>
          <p:cNvPr id="11269" name="Groep 4"/>
          <p:cNvGrpSpPr>
            <a:grpSpLocks/>
          </p:cNvGrpSpPr>
          <p:nvPr/>
        </p:nvGrpSpPr>
        <p:grpSpPr bwMode="auto">
          <a:xfrm>
            <a:off x="395288" y="6308725"/>
            <a:ext cx="2447925" cy="215900"/>
            <a:chOff x="395536" y="6309320"/>
            <a:chExt cx="2448272" cy="216024"/>
          </a:xfrm>
        </p:grpSpPr>
        <p:sp>
          <p:nvSpPr>
            <p:cNvPr id="6" name="Stroomdiagram: Alternatief proces 5"/>
            <p:cNvSpPr/>
            <p:nvPr/>
          </p:nvSpPr>
          <p:spPr>
            <a:xfrm>
              <a:off x="395536" y="6309320"/>
              <a:ext cx="720827" cy="216024"/>
            </a:xfrm>
            <a:prstGeom prst="flowChartAlternate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7030A0"/>
                </a:solidFill>
              </a:endParaRPr>
            </a:p>
          </p:txBody>
        </p:sp>
        <p:sp>
          <p:nvSpPr>
            <p:cNvPr id="7" name="Stroomdiagram: Alternatief proces 6"/>
            <p:cNvSpPr/>
            <p:nvPr/>
          </p:nvSpPr>
          <p:spPr>
            <a:xfrm>
              <a:off x="1259258" y="6309320"/>
              <a:ext cx="720827" cy="216024"/>
            </a:xfrm>
            <a:prstGeom prst="flowChartAlternateProcess">
              <a:avLst/>
            </a:prstGeom>
            <a:solidFill>
              <a:schemeClr val="accent6"/>
            </a:solidFill>
            <a:ln>
              <a:solidFill>
                <a:srgbClr val="EB48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Stroomdiagram: Alternatief proces 7"/>
            <p:cNvSpPr/>
            <p:nvPr/>
          </p:nvSpPr>
          <p:spPr>
            <a:xfrm>
              <a:off x="2122981" y="6309320"/>
              <a:ext cx="720827" cy="216024"/>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002060"/>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el 1"/>
          <p:cNvSpPr>
            <a:spLocks noGrp="1"/>
          </p:cNvSpPr>
          <p:nvPr>
            <p:ph type="title"/>
          </p:nvPr>
        </p:nvSpPr>
        <p:spPr>
          <a:xfrm>
            <a:off x="425450" y="554038"/>
            <a:ext cx="4794250" cy="1143000"/>
          </a:xfrm>
        </p:spPr>
        <p:txBody>
          <a:bodyPr/>
          <a:lstStyle/>
          <a:p>
            <a:pPr algn="l"/>
            <a:r>
              <a:rPr lang="en-US" altLang="nl-NL" b="1" smtClean="0">
                <a:solidFill>
                  <a:srgbClr val="7030A0"/>
                </a:solidFill>
                <a:cs typeface="Arial" charset="0"/>
              </a:rPr>
              <a:t>Uitgangspunten</a:t>
            </a:r>
            <a:endParaRPr lang="nl-NL" altLang="nl-NL" b="1" smtClean="0">
              <a:solidFill>
                <a:srgbClr val="7030A0"/>
              </a:solidFill>
              <a:cs typeface="Arial" charset="0"/>
            </a:endParaRPr>
          </a:p>
        </p:txBody>
      </p:sp>
      <p:sp>
        <p:nvSpPr>
          <p:cNvPr id="12291" name="Tijdelijke aanduiding voor inhoud 2"/>
          <p:cNvSpPr>
            <a:spLocks noGrp="1"/>
          </p:cNvSpPr>
          <p:nvPr>
            <p:ph idx="1"/>
          </p:nvPr>
        </p:nvSpPr>
        <p:spPr>
          <a:xfrm>
            <a:off x="457200" y="2276475"/>
            <a:ext cx="5483225" cy="3744913"/>
          </a:xfrm>
        </p:spPr>
        <p:txBody>
          <a:bodyPr/>
          <a:lstStyle/>
          <a:p>
            <a:pPr>
              <a:buFontTx/>
              <a:buChar char="-"/>
            </a:pPr>
            <a:r>
              <a:rPr lang="nl-NL" altLang="nl-NL" sz="2800" b="1" smtClean="0">
                <a:solidFill>
                  <a:srgbClr val="7030A0"/>
                </a:solidFill>
                <a:cs typeface="Arial" charset="0"/>
              </a:rPr>
              <a:t>Vermindering bureaucratie</a:t>
            </a:r>
          </a:p>
          <a:p>
            <a:pPr>
              <a:buFontTx/>
              <a:buChar char="-"/>
            </a:pPr>
            <a:r>
              <a:rPr lang="en-US" altLang="nl-NL" sz="2800" b="1" smtClean="0">
                <a:solidFill>
                  <a:srgbClr val="7030A0"/>
                </a:solidFill>
                <a:cs typeface="Arial" charset="0"/>
              </a:rPr>
              <a:t>Korte lijnen</a:t>
            </a:r>
          </a:p>
          <a:p>
            <a:pPr>
              <a:buFontTx/>
              <a:buChar char="-"/>
            </a:pPr>
            <a:r>
              <a:rPr lang="en-US" altLang="nl-NL" sz="2800" b="1" smtClean="0">
                <a:solidFill>
                  <a:srgbClr val="7030A0"/>
                </a:solidFill>
                <a:cs typeface="Arial" charset="0"/>
              </a:rPr>
              <a:t>Transformatie in de zorg</a:t>
            </a:r>
          </a:p>
          <a:p>
            <a:pPr>
              <a:buFontTx/>
              <a:buChar char="-"/>
            </a:pPr>
            <a:r>
              <a:rPr lang="en-US" altLang="nl-NL" sz="2800" b="1" smtClean="0">
                <a:solidFill>
                  <a:srgbClr val="7030A0"/>
                </a:solidFill>
                <a:cs typeface="Arial" charset="0"/>
              </a:rPr>
              <a:t>Organiseren vanuit de bedoeling</a:t>
            </a:r>
          </a:p>
          <a:p>
            <a:pPr>
              <a:buFontTx/>
              <a:buChar char="-"/>
            </a:pPr>
            <a:endParaRPr lang="nl-NL" altLang="nl-NL" sz="2800" b="1" smtClean="0">
              <a:solidFill>
                <a:srgbClr val="002060"/>
              </a:solidFill>
              <a:cs typeface="Arial" charset="0"/>
            </a:endParaRPr>
          </a:p>
        </p:txBody>
      </p:sp>
      <p:pic>
        <p:nvPicPr>
          <p:cNvPr id="12292" name="Afbeelding 3"/>
          <p:cNvPicPr>
            <a:picLocks noChangeAspect="1"/>
          </p:cNvPicPr>
          <p:nvPr/>
        </p:nvPicPr>
        <p:blipFill>
          <a:blip r:embed="rId2" cstate="print"/>
          <a:srcRect/>
          <a:stretch>
            <a:fillRect/>
          </a:stretch>
        </p:blipFill>
        <p:spPr bwMode="auto">
          <a:xfrm>
            <a:off x="6253163" y="188913"/>
            <a:ext cx="2724150" cy="1871662"/>
          </a:xfrm>
          <a:prstGeom prst="rect">
            <a:avLst/>
          </a:prstGeom>
          <a:noFill/>
          <a:ln w="9525">
            <a:noFill/>
            <a:miter lim="800000"/>
            <a:headEnd/>
            <a:tailEnd/>
          </a:ln>
        </p:spPr>
      </p:pic>
      <p:grpSp>
        <p:nvGrpSpPr>
          <p:cNvPr id="12293" name="Groep 4"/>
          <p:cNvGrpSpPr>
            <a:grpSpLocks/>
          </p:cNvGrpSpPr>
          <p:nvPr/>
        </p:nvGrpSpPr>
        <p:grpSpPr bwMode="auto">
          <a:xfrm>
            <a:off x="395288" y="6308725"/>
            <a:ext cx="2447925" cy="215900"/>
            <a:chOff x="395536" y="6309320"/>
            <a:chExt cx="2448272" cy="216024"/>
          </a:xfrm>
        </p:grpSpPr>
        <p:sp>
          <p:nvSpPr>
            <p:cNvPr id="6" name="Stroomdiagram: Alternatief proces 5"/>
            <p:cNvSpPr/>
            <p:nvPr/>
          </p:nvSpPr>
          <p:spPr>
            <a:xfrm>
              <a:off x="395536" y="6309320"/>
              <a:ext cx="720827" cy="216024"/>
            </a:xfrm>
            <a:prstGeom prst="flowChartAlternate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7030A0"/>
                </a:solidFill>
              </a:endParaRPr>
            </a:p>
          </p:txBody>
        </p:sp>
        <p:sp>
          <p:nvSpPr>
            <p:cNvPr id="7" name="Stroomdiagram: Alternatief proces 6"/>
            <p:cNvSpPr/>
            <p:nvPr/>
          </p:nvSpPr>
          <p:spPr>
            <a:xfrm>
              <a:off x="1259258" y="6309320"/>
              <a:ext cx="720827" cy="216024"/>
            </a:xfrm>
            <a:prstGeom prst="flowChartAlternateProcess">
              <a:avLst/>
            </a:prstGeom>
            <a:solidFill>
              <a:schemeClr val="accent6"/>
            </a:solidFill>
            <a:ln>
              <a:solidFill>
                <a:srgbClr val="EB48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Stroomdiagram: Alternatief proces 7"/>
            <p:cNvSpPr/>
            <p:nvPr/>
          </p:nvSpPr>
          <p:spPr>
            <a:xfrm>
              <a:off x="2122981" y="6309320"/>
              <a:ext cx="720827" cy="216024"/>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002060"/>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el 1"/>
          <p:cNvSpPr>
            <a:spLocks noGrp="1"/>
          </p:cNvSpPr>
          <p:nvPr>
            <p:ph type="title"/>
          </p:nvPr>
        </p:nvSpPr>
        <p:spPr>
          <a:xfrm>
            <a:off x="425450" y="554038"/>
            <a:ext cx="5226050" cy="1143000"/>
          </a:xfrm>
        </p:spPr>
        <p:txBody>
          <a:bodyPr/>
          <a:lstStyle/>
          <a:p>
            <a:pPr algn="l"/>
            <a:r>
              <a:rPr lang="en-US" altLang="nl-NL" b="1" smtClean="0">
                <a:solidFill>
                  <a:srgbClr val="7030A0"/>
                </a:solidFill>
                <a:cs typeface="Arial" charset="0"/>
              </a:rPr>
              <a:t>Uitdagingen 2016</a:t>
            </a:r>
            <a:endParaRPr lang="nl-NL" altLang="nl-NL" b="1" smtClean="0">
              <a:solidFill>
                <a:srgbClr val="7030A0"/>
              </a:solidFill>
              <a:cs typeface="Arial" charset="0"/>
            </a:endParaRPr>
          </a:p>
        </p:txBody>
      </p:sp>
      <p:sp>
        <p:nvSpPr>
          <p:cNvPr id="13315" name="Tijdelijke aanduiding voor inhoud 2"/>
          <p:cNvSpPr>
            <a:spLocks noGrp="1"/>
          </p:cNvSpPr>
          <p:nvPr>
            <p:ph idx="1"/>
          </p:nvPr>
        </p:nvSpPr>
        <p:spPr>
          <a:xfrm>
            <a:off x="457200" y="2276475"/>
            <a:ext cx="5483225" cy="2160588"/>
          </a:xfrm>
        </p:spPr>
        <p:txBody>
          <a:bodyPr/>
          <a:lstStyle/>
          <a:p>
            <a:pPr>
              <a:buFontTx/>
              <a:buChar char="-"/>
            </a:pPr>
            <a:r>
              <a:rPr lang="en-US" altLang="nl-NL" sz="2800" b="1" smtClean="0">
                <a:solidFill>
                  <a:srgbClr val="7030A0"/>
                </a:solidFill>
                <a:cs typeface="Arial" charset="0"/>
              </a:rPr>
              <a:t>Financiering</a:t>
            </a:r>
          </a:p>
          <a:p>
            <a:pPr>
              <a:buFontTx/>
              <a:buChar char="-"/>
            </a:pPr>
            <a:r>
              <a:rPr lang="en-US" altLang="nl-NL" sz="2800" b="1" smtClean="0">
                <a:solidFill>
                  <a:srgbClr val="7030A0"/>
                </a:solidFill>
                <a:cs typeface="Arial" charset="0"/>
              </a:rPr>
              <a:t>Leidinggevende structuur</a:t>
            </a:r>
          </a:p>
          <a:p>
            <a:pPr>
              <a:buFontTx/>
              <a:buChar char="-"/>
            </a:pPr>
            <a:r>
              <a:rPr lang="en-US" altLang="nl-NL" sz="2800" b="1" smtClean="0">
                <a:solidFill>
                  <a:srgbClr val="7030A0"/>
                </a:solidFill>
                <a:cs typeface="Arial" charset="0"/>
              </a:rPr>
              <a:t>Ondersteuning in Eenvoud</a:t>
            </a:r>
            <a:endParaRPr lang="nl-NL" altLang="nl-NL" sz="2800" b="1" smtClean="0">
              <a:solidFill>
                <a:srgbClr val="7030A0"/>
              </a:solidFill>
              <a:cs typeface="Arial" charset="0"/>
            </a:endParaRPr>
          </a:p>
        </p:txBody>
      </p:sp>
      <p:pic>
        <p:nvPicPr>
          <p:cNvPr id="13316" name="Afbeelding 3"/>
          <p:cNvPicPr>
            <a:picLocks noChangeAspect="1"/>
          </p:cNvPicPr>
          <p:nvPr/>
        </p:nvPicPr>
        <p:blipFill>
          <a:blip r:embed="rId2" cstate="print"/>
          <a:srcRect/>
          <a:stretch>
            <a:fillRect/>
          </a:stretch>
        </p:blipFill>
        <p:spPr bwMode="auto">
          <a:xfrm>
            <a:off x="6253163" y="188913"/>
            <a:ext cx="2724150" cy="1871662"/>
          </a:xfrm>
          <a:prstGeom prst="rect">
            <a:avLst/>
          </a:prstGeom>
          <a:noFill/>
          <a:ln w="9525">
            <a:noFill/>
            <a:miter lim="800000"/>
            <a:headEnd/>
            <a:tailEnd/>
          </a:ln>
        </p:spPr>
      </p:pic>
      <p:grpSp>
        <p:nvGrpSpPr>
          <p:cNvPr id="13317" name="Groep 4"/>
          <p:cNvGrpSpPr>
            <a:grpSpLocks/>
          </p:cNvGrpSpPr>
          <p:nvPr/>
        </p:nvGrpSpPr>
        <p:grpSpPr bwMode="auto">
          <a:xfrm>
            <a:off x="395288" y="6308725"/>
            <a:ext cx="2447925" cy="215900"/>
            <a:chOff x="395536" y="6309320"/>
            <a:chExt cx="2448272" cy="216024"/>
          </a:xfrm>
        </p:grpSpPr>
        <p:sp>
          <p:nvSpPr>
            <p:cNvPr id="6" name="Stroomdiagram: Alternatief proces 5"/>
            <p:cNvSpPr/>
            <p:nvPr/>
          </p:nvSpPr>
          <p:spPr>
            <a:xfrm>
              <a:off x="395536" y="6309320"/>
              <a:ext cx="720827" cy="216024"/>
            </a:xfrm>
            <a:prstGeom prst="flowChartAlternate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7030A0"/>
                </a:solidFill>
              </a:endParaRPr>
            </a:p>
          </p:txBody>
        </p:sp>
        <p:sp>
          <p:nvSpPr>
            <p:cNvPr id="7" name="Stroomdiagram: Alternatief proces 6"/>
            <p:cNvSpPr/>
            <p:nvPr/>
          </p:nvSpPr>
          <p:spPr>
            <a:xfrm>
              <a:off x="1259258" y="6309320"/>
              <a:ext cx="720827" cy="216024"/>
            </a:xfrm>
            <a:prstGeom prst="flowChartAlternateProcess">
              <a:avLst/>
            </a:prstGeom>
            <a:solidFill>
              <a:schemeClr val="accent6"/>
            </a:solidFill>
            <a:ln>
              <a:solidFill>
                <a:srgbClr val="EB48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Stroomdiagram: Alternatief proces 7"/>
            <p:cNvSpPr/>
            <p:nvPr/>
          </p:nvSpPr>
          <p:spPr>
            <a:xfrm>
              <a:off x="2122981" y="6309320"/>
              <a:ext cx="720827" cy="216024"/>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002060"/>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altLang="nl-NL" smtClean="0"/>
              <a:t>Financiering 2013/2014</a:t>
            </a:r>
            <a:endParaRPr lang="nl-NL" altLang="nl-NL" smtClean="0"/>
          </a:p>
        </p:txBody>
      </p:sp>
      <p:pic>
        <p:nvPicPr>
          <p:cNvPr id="14339" name="Picture 2"/>
          <p:cNvPicPr>
            <a:picLocks noChangeAspect="1" noChangeArrowheads="1"/>
          </p:cNvPicPr>
          <p:nvPr/>
        </p:nvPicPr>
        <p:blipFill>
          <a:blip r:embed="rId2" cstate="print"/>
          <a:srcRect/>
          <a:stretch>
            <a:fillRect/>
          </a:stretch>
        </p:blipFill>
        <p:spPr bwMode="auto">
          <a:xfrm>
            <a:off x="-69850" y="1052513"/>
            <a:ext cx="9086850"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Afbeelding 3"/>
          <p:cNvPicPr>
            <a:picLocks noChangeAspect="1"/>
          </p:cNvPicPr>
          <p:nvPr/>
        </p:nvPicPr>
        <p:blipFill>
          <a:blip r:embed="rId2" cstate="print"/>
          <a:srcRect/>
          <a:stretch>
            <a:fillRect/>
          </a:stretch>
        </p:blipFill>
        <p:spPr bwMode="auto">
          <a:xfrm>
            <a:off x="6253163" y="188913"/>
            <a:ext cx="2724150" cy="1871662"/>
          </a:xfrm>
          <a:prstGeom prst="rect">
            <a:avLst/>
          </a:prstGeom>
          <a:noFill/>
          <a:ln w="9525">
            <a:noFill/>
            <a:miter lim="800000"/>
            <a:headEnd/>
            <a:tailEnd/>
          </a:ln>
        </p:spPr>
      </p:pic>
      <p:grpSp>
        <p:nvGrpSpPr>
          <p:cNvPr id="15363" name="Groep 4"/>
          <p:cNvGrpSpPr>
            <a:grpSpLocks/>
          </p:cNvGrpSpPr>
          <p:nvPr/>
        </p:nvGrpSpPr>
        <p:grpSpPr bwMode="auto">
          <a:xfrm>
            <a:off x="395288" y="6308725"/>
            <a:ext cx="2447925" cy="215900"/>
            <a:chOff x="395536" y="6309320"/>
            <a:chExt cx="2448272" cy="216024"/>
          </a:xfrm>
        </p:grpSpPr>
        <p:sp>
          <p:nvSpPr>
            <p:cNvPr id="6" name="Stroomdiagram: Alternatief proces 5"/>
            <p:cNvSpPr/>
            <p:nvPr/>
          </p:nvSpPr>
          <p:spPr>
            <a:xfrm>
              <a:off x="395536" y="6309320"/>
              <a:ext cx="720827" cy="216024"/>
            </a:xfrm>
            <a:prstGeom prst="flowChartAlternate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7030A0"/>
                </a:solidFill>
              </a:endParaRPr>
            </a:p>
          </p:txBody>
        </p:sp>
        <p:sp>
          <p:nvSpPr>
            <p:cNvPr id="7" name="Stroomdiagram: Alternatief proces 6"/>
            <p:cNvSpPr/>
            <p:nvPr/>
          </p:nvSpPr>
          <p:spPr>
            <a:xfrm>
              <a:off x="1259258" y="6309320"/>
              <a:ext cx="720827" cy="216024"/>
            </a:xfrm>
            <a:prstGeom prst="flowChartAlternateProcess">
              <a:avLst/>
            </a:prstGeom>
            <a:solidFill>
              <a:schemeClr val="accent6"/>
            </a:solidFill>
            <a:ln>
              <a:solidFill>
                <a:srgbClr val="EB48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Stroomdiagram: Alternatief proces 7"/>
            <p:cNvSpPr/>
            <p:nvPr/>
          </p:nvSpPr>
          <p:spPr>
            <a:xfrm>
              <a:off x="2122981" y="6309320"/>
              <a:ext cx="720827" cy="216024"/>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002060"/>
                </a:solidFill>
              </a:endParaRPr>
            </a:p>
          </p:txBody>
        </p:sp>
      </p:grpSp>
      <p:pic>
        <p:nvPicPr>
          <p:cNvPr id="15364" name="Picture 2"/>
          <p:cNvPicPr>
            <a:picLocks noGrp="1" noChangeAspect="1" noChangeArrowheads="1"/>
          </p:cNvPicPr>
          <p:nvPr>
            <p:ph idx="1"/>
          </p:nvPr>
        </p:nvPicPr>
        <p:blipFill>
          <a:blip r:embed="rId3" cstate="print"/>
          <a:srcRect/>
          <a:stretch>
            <a:fillRect/>
          </a:stretch>
        </p:blipFill>
        <p:spPr>
          <a:xfrm>
            <a:off x="611188" y="61913"/>
            <a:ext cx="7912100" cy="6607175"/>
          </a:xfrm>
          <a:noFill/>
        </p:spPr>
      </p:pic>
      <p:sp>
        <p:nvSpPr>
          <p:cNvPr id="2" name="Tekstvak 1"/>
          <p:cNvSpPr txBox="1"/>
          <p:nvPr/>
        </p:nvSpPr>
        <p:spPr>
          <a:xfrm>
            <a:off x="368300" y="334963"/>
            <a:ext cx="2232025"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2015/2016</a:t>
            </a:r>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H:\Temp\New Doc 67_1.jpg"/>
          <p:cNvPicPr>
            <a:picLocks noChangeAspect="1" noChangeArrowheads="1"/>
          </p:cNvPicPr>
          <p:nvPr/>
        </p:nvPicPr>
        <p:blipFill>
          <a:blip r:embed="rId2" cstate="print"/>
          <a:srcRect/>
          <a:stretch>
            <a:fillRect/>
          </a:stretch>
        </p:blipFill>
        <p:spPr bwMode="auto">
          <a:xfrm>
            <a:off x="893763" y="476250"/>
            <a:ext cx="7272337" cy="1304925"/>
          </a:xfrm>
          <a:prstGeom prst="rect">
            <a:avLst/>
          </a:prstGeom>
          <a:noFill/>
          <a:ln w="9525">
            <a:noFill/>
            <a:miter lim="800000"/>
            <a:headEnd/>
            <a:tailEnd/>
          </a:ln>
        </p:spPr>
      </p:pic>
      <p:pic>
        <p:nvPicPr>
          <p:cNvPr id="16387" name="Picture 3" descr="H:\Temp\New Doc 67_2.jpg"/>
          <p:cNvPicPr>
            <a:picLocks noChangeAspect="1" noChangeArrowheads="1"/>
          </p:cNvPicPr>
          <p:nvPr/>
        </p:nvPicPr>
        <p:blipFill>
          <a:blip r:embed="rId3" cstate="print"/>
          <a:srcRect l="7971" t="2960" r="2087" b="10115"/>
          <a:stretch>
            <a:fillRect/>
          </a:stretch>
        </p:blipFill>
        <p:spPr bwMode="auto">
          <a:xfrm>
            <a:off x="909638" y="1916113"/>
            <a:ext cx="6983412" cy="4387850"/>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7167563" y="3979863"/>
            <a:ext cx="1981200" cy="1633537"/>
          </a:xfrm>
          <a:prstGeom prst="rect">
            <a:avLst/>
          </a:prstGeom>
          <a:noFill/>
          <a:ln w="9525">
            <a:noFill/>
            <a:miter lim="800000"/>
            <a:headEnd/>
            <a:tailEnd/>
          </a:ln>
        </p:spPr>
      </p:pic>
      <p:pic>
        <p:nvPicPr>
          <p:cNvPr id="16389" name="Picture 6"/>
          <p:cNvPicPr>
            <a:picLocks noChangeAspect="1" noChangeArrowheads="1"/>
          </p:cNvPicPr>
          <p:nvPr/>
        </p:nvPicPr>
        <p:blipFill>
          <a:blip r:embed="rId5" cstate="print"/>
          <a:srcRect/>
          <a:stretch>
            <a:fillRect/>
          </a:stretch>
        </p:blipFill>
        <p:spPr bwMode="auto">
          <a:xfrm>
            <a:off x="909638" y="6619875"/>
            <a:ext cx="2468562" cy="23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el 1"/>
          <p:cNvSpPr>
            <a:spLocks noGrp="1"/>
          </p:cNvSpPr>
          <p:nvPr>
            <p:ph type="title"/>
          </p:nvPr>
        </p:nvSpPr>
        <p:spPr>
          <a:xfrm>
            <a:off x="425450" y="554038"/>
            <a:ext cx="4114800" cy="1143000"/>
          </a:xfrm>
        </p:spPr>
        <p:txBody>
          <a:bodyPr/>
          <a:lstStyle/>
          <a:p>
            <a:pPr algn="l"/>
            <a:r>
              <a:rPr lang="nl-NL" altLang="nl-NL" b="1" smtClean="0">
                <a:solidFill>
                  <a:srgbClr val="7030A0"/>
                </a:solidFill>
                <a:cs typeface="Arial" charset="0"/>
              </a:rPr>
              <a:t>Contact</a:t>
            </a:r>
          </a:p>
        </p:txBody>
      </p:sp>
      <p:sp>
        <p:nvSpPr>
          <p:cNvPr id="3075" name="Tijdelijke aanduiding voor inhoud 2"/>
          <p:cNvSpPr>
            <a:spLocks noGrp="1"/>
          </p:cNvSpPr>
          <p:nvPr>
            <p:ph idx="1"/>
          </p:nvPr>
        </p:nvSpPr>
        <p:spPr>
          <a:xfrm>
            <a:off x="457200" y="2276475"/>
            <a:ext cx="5483225" cy="3744913"/>
          </a:xfrm>
        </p:spPr>
        <p:txBody>
          <a:bodyPr rtlCol="0">
            <a:normAutofit fontScale="77500" lnSpcReduction="20000"/>
          </a:bodyPr>
          <a:lstStyle/>
          <a:p>
            <a:pPr marL="0" indent="0" fontAlgn="auto">
              <a:spcAft>
                <a:spcPts val="0"/>
              </a:spcAft>
              <a:buFont typeface="Arial" pitchFamily="34" charset="0"/>
              <a:buNone/>
              <a:defRPr/>
            </a:pPr>
            <a:r>
              <a:rPr lang="nl-NL" sz="2800" b="1" dirty="0">
                <a:solidFill>
                  <a:srgbClr val="FF0000"/>
                </a:solidFill>
                <a:cs typeface="Arial" charset="0"/>
              </a:rPr>
              <a:t>V</a:t>
            </a:r>
            <a:r>
              <a:rPr lang="nl-NL" sz="2800" b="1" dirty="0" smtClean="0">
                <a:solidFill>
                  <a:srgbClr val="FF0000"/>
                </a:solidFill>
                <a:cs typeface="Arial" charset="0"/>
              </a:rPr>
              <a:t>oor vragen</a:t>
            </a:r>
            <a:r>
              <a:rPr lang="nl-NL" sz="2800" b="1" dirty="0">
                <a:solidFill>
                  <a:srgbClr val="FF0000"/>
                </a:solidFill>
                <a:cs typeface="Arial" charset="0"/>
              </a:rPr>
              <a:t>:</a:t>
            </a:r>
            <a:endParaRPr lang="nl-NL" sz="2800" b="1" dirty="0">
              <a:solidFill>
                <a:srgbClr val="002060"/>
              </a:solidFill>
              <a:cs typeface="Arial" pitchFamily="34" charset="0"/>
            </a:endParaRPr>
          </a:p>
          <a:p>
            <a:pPr marL="0" indent="0" fontAlgn="auto">
              <a:spcAft>
                <a:spcPts val="0"/>
              </a:spcAft>
              <a:buFont typeface="Arial" pitchFamily="34" charset="0"/>
              <a:buNone/>
              <a:defRPr/>
            </a:pPr>
            <a:r>
              <a:rPr lang="nl-NL" sz="2800" b="1" dirty="0" smtClean="0">
                <a:solidFill>
                  <a:srgbClr val="002060"/>
                </a:solidFill>
                <a:cs typeface="Arial" pitchFamily="34" charset="0"/>
              </a:rPr>
              <a:t>Annabet Jongkind</a:t>
            </a:r>
          </a:p>
          <a:p>
            <a:pPr marL="0" indent="0" fontAlgn="auto">
              <a:spcAft>
                <a:spcPts val="0"/>
              </a:spcAft>
              <a:buFont typeface="Arial" pitchFamily="34" charset="0"/>
              <a:buNone/>
              <a:defRPr/>
            </a:pPr>
            <a:r>
              <a:rPr lang="nl-NL" sz="2800" b="1" dirty="0" smtClean="0">
                <a:solidFill>
                  <a:srgbClr val="002060"/>
                </a:solidFill>
                <a:cs typeface="Arial" pitchFamily="34" charset="0"/>
              </a:rPr>
              <a:t>06-51112206</a:t>
            </a:r>
          </a:p>
          <a:p>
            <a:pPr marL="0" indent="0" fontAlgn="auto">
              <a:spcAft>
                <a:spcPts val="0"/>
              </a:spcAft>
              <a:buFont typeface="Arial" pitchFamily="34" charset="0"/>
              <a:buNone/>
              <a:defRPr/>
            </a:pPr>
            <a:r>
              <a:rPr lang="nl-NL" sz="2800" b="1" dirty="0" smtClean="0">
                <a:solidFill>
                  <a:srgbClr val="002060"/>
                </a:solidFill>
                <a:cs typeface="Arial" pitchFamily="34" charset="0"/>
                <a:hlinkClick r:id="rId2"/>
              </a:rPr>
              <a:t>a.jongkind@factjeugdtwente.nl</a:t>
            </a:r>
            <a:r>
              <a:rPr lang="nl-NL" sz="2800" b="1" dirty="0">
                <a:solidFill>
                  <a:srgbClr val="002060"/>
                </a:solidFill>
                <a:cs typeface="Arial" pitchFamily="34" charset="0"/>
              </a:rPr>
              <a:t/>
            </a:r>
            <a:br>
              <a:rPr lang="nl-NL" sz="2800" b="1" dirty="0">
                <a:solidFill>
                  <a:srgbClr val="002060"/>
                </a:solidFill>
                <a:cs typeface="Arial" pitchFamily="34" charset="0"/>
              </a:rPr>
            </a:br>
            <a:endParaRPr lang="nl-NL" sz="2800" b="1" dirty="0" smtClean="0">
              <a:solidFill>
                <a:srgbClr val="002060"/>
              </a:solidFill>
              <a:cs typeface="Arial" pitchFamily="34" charset="0"/>
            </a:endParaRPr>
          </a:p>
          <a:p>
            <a:pPr marL="0" indent="0" fontAlgn="auto">
              <a:spcAft>
                <a:spcPts val="0"/>
              </a:spcAft>
              <a:buFont typeface="Arial" charset="0"/>
              <a:buNone/>
              <a:defRPr/>
            </a:pPr>
            <a:r>
              <a:rPr lang="en-US" sz="2800" dirty="0" smtClean="0"/>
              <a:t>     </a:t>
            </a:r>
            <a:r>
              <a:rPr lang="en-US" sz="2800" b="1" dirty="0" smtClean="0"/>
              <a:t>@</a:t>
            </a:r>
            <a:r>
              <a:rPr lang="en-US" sz="2800" b="1" dirty="0" err="1" smtClean="0"/>
              <a:t>FactJeugdTwente</a:t>
            </a:r>
            <a:endParaRPr lang="en-US" sz="2800" b="1" dirty="0"/>
          </a:p>
          <a:p>
            <a:pPr marL="0" indent="0" fontAlgn="auto">
              <a:spcAft>
                <a:spcPts val="0"/>
              </a:spcAft>
              <a:buFont typeface="Arial" charset="0"/>
              <a:buNone/>
              <a:defRPr/>
            </a:pPr>
            <a:r>
              <a:rPr lang="en-US" sz="2800" dirty="0" err="1" smtClean="0"/>
              <a:t>Aanmeldingen</a:t>
            </a:r>
            <a:r>
              <a:rPr lang="en-US" sz="2800" dirty="0" smtClean="0"/>
              <a:t>:</a:t>
            </a:r>
            <a:endParaRPr lang="nl-NL" sz="2800" dirty="0"/>
          </a:p>
          <a:p>
            <a:pPr marL="0" indent="0" fontAlgn="auto">
              <a:spcAft>
                <a:spcPts val="0"/>
              </a:spcAft>
              <a:buFont typeface="Arial" pitchFamily="34" charset="0"/>
              <a:buNone/>
              <a:defRPr/>
            </a:pPr>
            <a:r>
              <a:rPr lang="en-US" sz="2800" b="1" dirty="0" smtClean="0">
                <a:solidFill>
                  <a:srgbClr val="002060"/>
                </a:solidFill>
                <a:cs typeface="Arial" pitchFamily="34" charset="0"/>
              </a:rPr>
              <a:t>0800-2233660</a:t>
            </a:r>
          </a:p>
          <a:p>
            <a:pPr marL="0" indent="0" fontAlgn="auto">
              <a:spcAft>
                <a:spcPts val="0"/>
              </a:spcAft>
              <a:buFont typeface="Arial" pitchFamily="34" charset="0"/>
              <a:buNone/>
              <a:defRPr/>
            </a:pPr>
            <a:r>
              <a:rPr lang="en-US" sz="2800" b="1" smtClean="0">
                <a:solidFill>
                  <a:srgbClr val="002060"/>
                </a:solidFill>
                <a:cs typeface="Arial" pitchFamily="34" charset="0"/>
                <a:hlinkClick r:id="rId3"/>
              </a:rPr>
              <a:t>www.factjeugdtwente.nl</a:t>
            </a:r>
            <a:r>
              <a:rPr lang="en-US" sz="2800" b="1" smtClean="0">
                <a:solidFill>
                  <a:srgbClr val="002060"/>
                </a:solidFill>
                <a:cs typeface="Arial" pitchFamily="34" charset="0"/>
              </a:rPr>
              <a:t> </a:t>
            </a:r>
            <a:endParaRPr lang="nl-NL" sz="2800" b="1" dirty="0" smtClean="0">
              <a:solidFill>
                <a:srgbClr val="002060"/>
              </a:solidFill>
              <a:cs typeface="Arial" pitchFamily="34" charset="0"/>
            </a:endParaRPr>
          </a:p>
          <a:p>
            <a:pPr marL="0" indent="0" fontAlgn="auto">
              <a:spcAft>
                <a:spcPts val="0"/>
              </a:spcAft>
              <a:buFont typeface="Arial" pitchFamily="34" charset="0"/>
              <a:buNone/>
              <a:defRPr/>
            </a:pPr>
            <a:endParaRPr lang="nl-NL" sz="2800" b="1" dirty="0">
              <a:solidFill>
                <a:srgbClr val="002060"/>
              </a:solidFill>
              <a:cs typeface="Arial" pitchFamily="34" charset="0"/>
            </a:endParaRPr>
          </a:p>
          <a:p>
            <a:pPr marL="0" indent="0" fontAlgn="auto">
              <a:spcAft>
                <a:spcPts val="0"/>
              </a:spcAft>
              <a:buFont typeface="Arial" pitchFamily="34" charset="0"/>
              <a:buNone/>
              <a:defRPr/>
            </a:pPr>
            <a:r>
              <a:rPr lang="nl-NL" sz="2800" b="1" dirty="0" smtClean="0">
                <a:solidFill>
                  <a:srgbClr val="002060"/>
                </a:solidFill>
                <a:cs typeface="Arial" pitchFamily="34" charset="0"/>
              </a:rPr>
              <a:t> </a:t>
            </a:r>
          </a:p>
          <a:p>
            <a:pPr fontAlgn="auto">
              <a:spcAft>
                <a:spcPts val="0"/>
              </a:spcAft>
              <a:buFont typeface="Arial" pitchFamily="34" charset="0"/>
              <a:buChar char="•"/>
              <a:defRPr/>
            </a:pPr>
            <a:endParaRPr lang="nl-NL" sz="2800" dirty="0" smtClean="0">
              <a:solidFill>
                <a:schemeClr val="accent1"/>
              </a:solidFill>
            </a:endParaRPr>
          </a:p>
          <a:p>
            <a:pPr marL="0" indent="0" fontAlgn="auto">
              <a:spcAft>
                <a:spcPts val="0"/>
              </a:spcAft>
              <a:buFont typeface="Arial" charset="0"/>
              <a:buNone/>
              <a:defRPr/>
            </a:pPr>
            <a:endParaRPr lang="nl-NL" sz="2800" dirty="0" smtClean="0">
              <a:solidFill>
                <a:schemeClr val="accent1"/>
              </a:solidFill>
            </a:endParaRPr>
          </a:p>
          <a:p>
            <a:pPr fontAlgn="auto">
              <a:spcAft>
                <a:spcPts val="0"/>
              </a:spcAft>
              <a:buFont typeface="Arial" pitchFamily="34" charset="0"/>
              <a:buChar char="•"/>
              <a:defRPr/>
            </a:pPr>
            <a:endParaRPr lang="nl-NL" sz="2800" dirty="0" smtClean="0">
              <a:solidFill>
                <a:srgbClr val="002060"/>
              </a:solidFill>
              <a:cs typeface="Arial" charset="0"/>
            </a:endParaRPr>
          </a:p>
          <a:p>
            <a:pPr fontAlgn="auto">
              <a:spcAft>
                <a:spcPts val="0"/>
              </a:spcAft>
              <a:buFont typeface="Arial" pitchFamily="34" charset="0"/>
              <a:buChar char="•"/>
              <a:defRPr/>
            </a:pPr>
            <a:endParaRPr lang="nl-NL" sz="2800" dirty="0" smtClean="0">
              <a:solidFill>
                <a:srgbClr val="002060"/>
              </a:solidFill>
              <a:cs typeface="Arial" charset="0"/>
            </a:endParaRPr>
          </a:p>
        </p:txBody>
      </p:sp>
      <p:pic>
        <p:nvPicPr>
          <p:cNvPr id="17412" name="Afbeelding 3"/>
          <p:cNvPicPr>
            <a:picLocks noChangeAspect="1"/>
          </p:cNvPicPr>
          <p:nvPr/>
        </p:nvPicPr>
        <p:blipFill>
          <a:blip r:embed="rId4" cstate="print"/>
          <a:srcRect/>
          <a:stretch>
            <a:fillRect/>
          </a:stretch>
        </p:blipFill>
        <p:spPr bwMode="auto">
          <a:xfrm>
            <a:off x="6253163" y="188913"/>
            <a:ext cx="2724150" cy="1871662"/>
          </a:xfrm>
          <a:prstGeom prst="rect">
            <a:avLst/>
          </a:prstGeom>
          <a:noFill/>
          <a:ln w="9525">
            <a:noFill/>
            <a:miter lim="800000"/>
            <a:headEnd/>
            <a:tailEnd/>
          </a:ln>
        </p:spPr>
      </p:pic>
      <p:grpSp>
        <p:nvGrpSpPr>
          <p:cNvPr id="17413" name="Groep 4"/>
          <p:cNvGrpSpPr>
            <a:grpSpLocks/>
          </p:cNvGrpSpPr>
          <p:nvPr/>
        </p:nvGrpSpPr>
        <p:grpSpPr bwMode="auto">
          <a:xfrm>
            <a:off x="395288" y="6308725"/>
            <a:ext cx="2447925" cy="215900"/>
            <a:chOff x="395536" y="6309320"/>
            <a:chExt cx="2448272" cy="216024"/>
          </a:xfrm>
        </p:grpSpPr>
        <p:sp>
          <p:nvSpPr>
            <p:cNvPr id="6" name="Stroomdiagram: Alternatief proces 5"/>
            <p:cNvSpPr/>
            <p:nvPr/>
          </p:nvSpPr>
          <p:spPr>
            <a:xfrm>
              <a:off x="395536" y="6309320"/>
              <a:ext cx="720827" cy="216024"/>
            </a:xfrm>
            <a:prstGeom prst="flowChartAlternate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7030A0"/>
                </a:solidFill>
              </a:endParaRPr>
            </a:p>
          </p:txBody>
        </p:sp>
        <p:sp>
          <p:nvSpPr>
            <p:cNvPr id="7" name="Stroomdiagram: Alternatief proces 6"/>
            <p:cNvSpPr/>
            <p:nvPr/>
          </p:nvSpPr>
          <p:spPr>
            <a:xfrm>
              <a:off x="1259258" y="6309320"/>
              <a:ext cx="720827" cy="216024"/>
            </a:xfrm>
            <a:prstGeom prst="flowChartAlternateProcess">
              <a:avLst/>
            </a:prstGeom>
            <a:solidFill>
              <a:schemeClr val="accent6"/>
            </a:solidFill>
            <a:ln>
              <a:solidFill>
                <a:srgbClr val="EB48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Stroomdiagram: Alternatief proces 7"/>
            <p:cNvSpPr/>
            <p:nvPr/>
          </p:nvSpPr>
          <p:spPr>
            <a:xfrm>
              <a:off x="2122981" y="6309320"/>
              <a:ext cx="720827" cy="216024"/>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002060"/>
                </a:solidFill>
              </a:endParaRPr>
            </a:p>
          </p:txBody>
        </p:sp>
      </p:grpSp>
      <p:pic>
        <p:nvPicPr>
          <p:cNvPr id="17414" name="Picture 9"/>
          <p:cNvPicPr>
            <a:picLocks noChangeAspect="1" noChangeArrowheads="1"/>
          </p:cNvPicPr>
          <p:nvPr/>
        </p:nvPicPr>
        <p:blipFill>
          <a:blip r:embed="rId5" cstate="print"/>
          <a:srcRect/>
          <a:stretch>
            <a:fillRect/>
          </a:stretch>
        </p:blipFill>
        <p:spPr bwMode="auto">
          <a:xfrm>
            <a:off x="538163" y="4076700"/>
            <a:ext cx="34925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nl-NL" altLang="nl-NL" smtClean="0"/>
              <a:t>                  Jongeren in beeld</a:t>
            </a:r>
          </a:p>
        </p:txBody>
      </p:sp>
      <p:sp>
        <p:nvSpPr>
          <p:cNvPr id="5123" name="Rectangle 3"/>
          <p:cNvSpPr>
            <a:spLocks noGrp="1" noChangeArrowheads="1"/>
          </p:cNvSpPr>
          <p:nvPr>
            <p:ph type="body" sz="half" idx="1"/>
          </p:nvPr>
        </p:nvSpPr>
        <p:spPr>
          <a:xfrm>
            <a:off x="457200" y="1600200"/>
            <a:ext cx="7354888" cy="4525963"/>
          </a:xfrm>
        </p:spPr>
        <p:txBody>
          <a:bodyPr/>
          <a:lstStyle/>
          <a:p>
            <a:pPr eaLnBrk="1" hangingPunct="1">
              <a:lnSpc>
                <a:spcPct val="90000"/>
              </a:lnSpc>
            </a:pPr>
            <a:endParaRPr lang="nl-NL" altLang="nl-NL" sz="2400" smtClean="0"/>
          </a:p>
          <a:p>
            <a:pPr eaLnBrk="1" hangingPunct="1">
              <a:lnSpc>
                <a:spcPct val="90000"/>
              </a:lnSpc>
            </a:pPr>
            <a:endParaRPr lang="nl-NL" altLang="nl-NL" sz="2400" smtClean="0"/>
          </a:p>
          <a:p>
            <a:pPr eaLnBrk="1" hangingPunct="1">
              <a:lnSpc>
                <a:spcPct val="90000"/>
              </a:lnSpc>
            </a:pPr>
            <a:endParaRPr lang="nl-NL" altLang="nl-NL" sz="2400" smtClean="0"/>
          </a:p>
          <a:p>
            <a:pPr eaLnBrk="1" hangingPunct="1">
              <a:lnSpc>
                <a:spcPct val="90000"/>
              </a:lnSpc>
            </a:pPr>
            <a:r>
              <a:rPr lang="nl-NL" altLang="nl-NL" sz="2400" smtClean="0"/>
              <a:t>Jongeren zijn extra kwetsbaar voor psychische problemen, maar vaak buiten beeld</a:t>
            </a:r>
          </a:p>
          <a:p>
            <a:pPr eaLnBrk="1" hangingPunct="1">
              <a:lnSpc>
                <a:spcPct val="90000"/>
              </a:lnSpc>
            </a:pPr>
            <a:r>
              <a:rPr lang="nl-NL" altLang="nl-NL" sz="2400" smtClean="0"/>
              <a:t>75 % van de psychische stoornissen manifesteert zich voor het eerst vóór het 24</a:t>
            </a:r>
            <a:r>
              <a:rPr lang="nl-NL" altLang="nl-NL" sz="2400" baseline="30000" smtClean="0"/>
              <a:t>e</a:t>
            </a:r>
            <a:r>
              <a:rPr lang="nl-NL" altLang="nl-NL" sz="2400" smtClean="0"/>
              <a:t> jaar, 50% vóór het 14</a:t>
            </a:r>
            <a:r>
              <a:rPr lang="nl-NL" altLang="nl-NL" sz="2400" baseline="30000" smtClean="0"/>
              <a:t>e</a:t>
            </a:r>
            <a:r>
              <a:rPr lang="nl-NL" altLang="nl-NL" sz="2400" smtClean="0"/>
              <a:t> jaar</a:t>
            </a:r>
          </a:p>
          <a:p>
            <a:pPr eaLnBrk="1" hangingPunct="1">
              <a:lnSpc>
                <a:spcPct val="90000"/>
              </a:lnSpc>
            </a:pPr>
            <a:r>
              <a:rPr lang="nl-NL" altLang="nl-NL" sz="2400" smtClean="0"/>
              <a:t>Transitiepsychiatrie is een opkomend vakgebied (Thérèse van Amelsfoort, bijzonder hoogleraar)</a:t>
            </a:r>
          </a:p>
          <a:p>
            <a:pPr eaLnBrk="1" hangingPunct="1">
              <a:lnSpc>
                <a:spcPct val="90000"/>
              </a:lnSpc>
            </a:pPr>
            <a:endParaRPr lang="nl-NL" altLang="nl-NL" sz="2400" smtClean="0"/>
          </a:p>
        </p:txBody>
      </p:sp>
      <p:sp>
        <p:nvSpPr>
          <p:cNvPr id="3076" name="Rectangle 4"/>
          <p:cNvSpPr>
            <a:spLocks noGrp="1" noChangeArrowheads="1"/>
          </p:cNvSpPr>
          <p:nvPr>
            <p:ph type="body" sz="half" idx="2"/>
          </p:nvPr>
        </p:nvSpPr>
        <p:spPr>
          <a:xfrm>
            <a:off x="4716463" y="1628775"/>
            <a:ext cx="4038600" cy="4525963"/>
          </a:xfrm>
        </p:spPr>
        <p:txBody>
          <a:bodyPr/>
          <a:lstStyle/>
          <a:p>
            <a:pPr eaLnBrk="1" hangingPunct="1">
              <a:lnSpc>
                <a:spcPct val="90000"/>
              </a:lnSpc>
              <a:spcBef>
                <a:spcPct val="0"/>
              </a:spcBef>
              <a:buFontTx/>
              <a:buNone/>
            </a:pPr>
            <a:r>
              <a:rPr lang="nl-NL" altLang="nl-NL" sz="2400" smtClean="0"/>
              <a:t>	</a:t>
            </a:r>
          </a:p>
        </p:txBody>
      </p:sp>
      <p:pic>
        <p:nvPicPr>
          <p:cNvPr id="3077" name="Picture 3"/>
          <p:cNvPicPr>
            <a:picLocks noChangeAspect="1" noChangeArrowheads="1"/>
          </p:cNvPicPr>
          <p:nvPr/>
        </p:nvPicPr>
        <p:blipFill>
          <a:blip r:embed="rId2" cstate="print"/>
          <a:srcRect/>
          <a:stretch>
            <a:fillRect/>
          </a:stretch>
        </p:blipFill>
        <p:spPr bwMode="auto">
          <a:xfrm>
            <a:off x="684213" y="404813"/>
            <a:ext cx="2663825" cy="1998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fade">
                                      <p:cBhvr>
                                        <p:cTn id="7" dur="2000"/>
                                        <p:tgtEl>
                                          <p:spTgt spid="512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fade">
                                      <p:cBhvr>
                                        <p:cTn id="12" dur="2000"/>
                                        <p:tgtEl>
                                          <p:spTgt spid="512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fade">
                                      <p:cBhvr>
                                        <p:cTn id="17" dur="2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l-NL" altLang="nl-NL" smtClean="0"/>
              <a:t>Van 18- naar 18+</a:t>
            </a:r>
          </a:p>
        </p:txBody>
      </p:sp>
      <p:sp>
        <p:nvSpPr>
          <p:cNvPr id="6147" name="Rectangle 3"/>
          <p:cNvSpPr>
            <a:spLocks noGrp="1" noChangeArrowheads="1"/>
          </p:cNvSpPr>
          <p:nvPr>
            <p:ph type="body" sz="half" idx="1"/>
          </p:nvPr>
        </p:nvSpPr>
        <p:spPr>
          <a:xfrm>
            <a:off x="755650" y="1628775"/>
            <a:ext cx="7920038" cy="4525963"/>
          </a:xfrm>
        </p:spPr>
        <p:txBody>
          <a:bodyPr/>
          <a:lstStyle/>
          <a:p>
            <a:pPr eaLnBrk="1" hangingPunct="1">
              <a:lnSpc>
                <a:spcPct val="90000"/>
              </a:lnSpc>
              <a:buFontTx/>
              <a:buNone/>
            </a:pPr>
            <a:endParaRPr lang="nl-NL" altLang="nl-NL" sz="2400" dirty="0" smtClean="0"/>
          </a:p>
          <a:p>
            <a:pPr eaLnBrk="1" hangingPunct="1">
              <a:lnSpc>
                <a:spcPct val="90000"/>
              </a:lnSpc>
            </a:pPr>
            <a:r>
              <a:rPr lang="nl-NL" altLang="nl-NL" sz="2400" dirty="0" smtClean="0"/>
              <a:t>30 % van de kinderen met een ouder met een psychische stoornis (500.000 in NL) ontwikkelt zelf een psychisch probleem</a:t>
            </a:r>
          </a:p>
          <a:p>
            <a:pPr eaLnBrk="1" hangingPunct="1">
              <a:lnSpc>
                <a:spcPct val="90000"/>
              </a:lnSpc>
            </a:pPr>
            <a:r>
              <a:rPr lang="nl-NL" altLang="nl-NL" sz="2400" dirty="0" smtClean="0"/>
              <a:t>1/3 meer herstel? Preventie werkt! (KOPP/ KVO) </a:t>
            </a:r>
          </a:p>
          <a:p>
            <a:pPr eaLnBrk="1" hangingPunct="1">
              <a:lnSpc>
                <a:spcPct val="90000"/>
              </a:lnSpc>
            </a:pPr>
            <a:endParaRPr lang="nl-NL" altLang="nl-NL" sz="2400" dirty="0" smtClean="0"/>
          </a:p>
          <a:p>
            <a:pPr eaLnBrk="1" hangingPunct="1">
              <a:lnSpc>
                <a:spcPct val="90000"/>
              </a:lnSpc>
            </a:pPr>
            <a:endParaRPr lang="nl-NL" altLang="nl-NL" sz="2400" dirty="0" smtClean="0"/>
          </a:p>
          <a:p>
            <a:pPr eaLnBrk="1" hangingPunct="1">
              <a:lnSpc>
                <a:spcPct val="90000"/>
              </a:lnSpc>
            </a:pPr>
            <a:endParaRPr lang="nl-NL" altLang="nl-NL" sz="2400" dirty="0" smtClean="0"/>
          </a:p>
        </p:txBody>
      </p:sp>
      <p:sp>
        <p:nvSpPr>
          <p:cNvPr id="4100" name="Rectangle 4"/>
          <p:cNvSpPr>
            <a:spLocks noGrp="1" noChangeArrowheads="1"/>
          </p:cNvSpPr>
          <p:nvPr>
            <p:ph type="body" sz="half" idx="2"/>
          </p:nvPr>
        </p:nvSpPr>
        <p:spPr/>
        <p:txBody>
          <a:bodyPr/>
          <a:lstStyle/>
          <a:p>
            <a:pPr eaLnBrk="1" hangingPunct="1">
              <a:lnSpc>
                <a:spcPct val="90000"/>
              </a:lnSpc>
              <a:spcBef>
                <a:spcPct val="0"/>
              </a:spcBef>
              <a:buFontTx/>
              <a:buNone/>
            </a:pPr>
            <a:r>
              <a:rPr lang="nl-NL" altLang="nl-NL" sz="2400" smtClean="0"/>
              <a:t>	</a:t>
            </a:r>
          </a:p>
        </p:txBody>
      </p:sp>
      <p:pic>
        <p:nvPicPr>
          <p:cNvPr id="4101" name="Picture 2"/>
          <p:cNvPicPr>
            <a:picLocks noChangeAspect="1" noChangeArrowheads="1"/>
          </p:cNvPicPr>
          <p:nvPr/>
        </p:nvPicPr>
        <p:blipFill>
          <a:blip r:embed="rId2" cstate="print"/>
          <a:srcRect/>
          <a:stretch>
            <a:fillRect/>
          </a:stretch>
        </p:blipFill>
        <p:spPr bwMode="auto">
          <a:xfrm>
            <a:off x="611188" y="3644900"/>
            <a:ext cx="4144962" cy="2319338"/>
          </a:xfrm>
          <a:prstGeom prst="rect">
            <a:avLst/>
          </a:prstGeom>
          <a:noFill/>
          <a:ln w="9525">
            <a:noFill/>
            <a:miter lim="800000"/>
            <a:headEnd/>
            <a:tailEnd/>
          </a:ln>
        </p:spPr>
      </p:pic>
      <p:pic>
        <p:nvPicPr>
          <p:cNvPr id="4102" name="Picture 2" descr="C:\Users\Koning13\AppData\Local\Microsoft\Windows\Temporary Internet Files\Content.Outlook\CKPXO789\foto (7).JPG"/>
          <p:cNvPicPr>
            <a:picLocks noChangeAspect="1" noChangeArrowheads="1"/>
          </p:cNvPicPr>
          <p:nvPr/>
        </p:nvPicPr>
        <p:blipFill>
          <a:blip r:embed="rId3" cstate="print"/>
          <a:srcRect/>
          <a:stretch>
            <a:fillRect/>
          </a:stretch>
        </p:blipFill>
        <p:spPr bwMode="auto">
          <a:xfrm>
            <a:off x="5508625" y="3573463"/>
            <a:ext cx="3173413" cy="2370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20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2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4619625" cy="1143000"/>
          </a:xfrm>
        </p:spPr>
        <p:txBody>
          <a:bodyPr/>
          <a:lstStyle/>
          <a:p>
            <a:pPr eaLnBrk="1" hangingPunct="1"/>
            <a:r>
              <a:rPr lang="nl-NL" altLang="nl-NL" smtClean="0"/>
              <a:t>Van 18- naar 18+</a:t>
            </a:r>
          </a:p>
        </p:txBody>
      </p:sp>
      <p:sp>
        <p:nvSpPr>
          <p:cNvPr id="6147" name="Rectangle 3"/>
          <p:cNvSpPr>
            <a:spLocks noGrp="1" noChangeArrowheads="1"/>
          </p:cNvSpPr>
          <p:nvPr>
            <p:ph type="body" sz="half" idx="1"/>
          </p:nvPr>
        </p:nvSpPr>
        <p:spPr>
          <a:xfrm>
            <a:off x="457200" y="1600200"/>
            <a:ext cx="5699125" cy="4525963"/>
          </a:xfrm>
        </p:spPr>
        <p:txBody>
          <a:bodyPr/>
          <a:lstStyle/>
          <a:p>
            <a:pPr eaLnBrk="1" hangingPunct="1">
              <a:lnSpc>
                <a:spcPct val="90000"/>
              </a:lnSpc>
              <a:buFontTx/>
              <a:buNone/>
            </a:pPr>
            <a:r>
              <a:rPr lang="nl-NL" altLang="nl-NL" sz="2400" smtClean="0"/>
              <a:t>18 jaar: kwetsbaar met vele overgangen</a:t>
            </a:r>
          </a:p>
          <a:p>
            <a:pPr eaLnBrk="1" hangingPunct="1">
              <a:lnSpc>
                <a:spcPct val="90000"/>
              </a:lnSpc>
            </a:pPr>
            <a:r>
              <a:rPr lang="nl-NL" altLang="nl-NL" sz="2400" smtClean="0"/>
              <a:t>Wetgeving verandert</a:t>
            </a:r>
          </a:p>
          <a:p>
            <a:pPr eaLnBrk="1" hangingPunct="1">
              <a:lnSpc>
                <a:spcPct val="90000"/>
              </a:lnSpc>
            </a:pPr>
            <a:r>
              <a:rPr lang="nl-NL" altLang="nl-NL" sz="2400" smtClean="0"/>
              <a:t>Van gezin naar meer zelfstandigheid</a:t>
            </a:r>
          </a:p>
          <a:p>
            <a:pPr eaLnBrk="1" hangingPunct="1">
              <a:lnSpc>
                <a:spcPct val="90000"/>
              </a:lnSpc>
            </a:pPr>
            <a:r>
              <a:rPr lang="nl-NL" altLang="nl-NL" sz="2400" smtClean="0"/>
              <a:t>Van “thuis”naar een andere woning</a:t>
            </a:r>
          </a:p>
          <a:p>
            <a:pPr eaLnBrk="1" hangingPunct="1">
              <a:lnSpc>
                <a:spcPct val="90000"/>
              </a:lnSpc>
            </a:pPr>
            <a:r>
              <a:rPr lang="nl-NL" altLang="nl-NL" sz="2400" smtClean="0"/>
              <a:t>Van school richting opleiding of werk</a:t>
            </a:r>
          </a:p>
          <a:p>
            <a:pPr eaLnBrk="1" hangingPunct="1">
              <a:lnSpc>
                <a:spcPct val="90000"/>
              </a:lnSpc>
            </a:pPr>
            <a:r>
              <a:rPr lang="nl-NL" altLang="nl-NL" sz="2400" smtClean="0"/>
              <a:t>Jongeren nemen vaker impulsieve/ korte termijn beslissingen</a:t>
            </a:r>
          </a:p>
          <a:p>
            <a:pPr eaLnBrk="1" hangingPunct="1">
              <a:lnSpc>
                <a:spcPct val="90000"/>
              </a:lnSpc>
            </a:pPr>
            <a:r>
              <a:rPr lang="nl-NL" altLang="nl-NL" sz="2400" smtClean="0"/>
              <a:t>Overgang van jeugd naar volwassenpsychiatrie</a:t>
            </a:r>
          </a:p>
          <a:p>
            <a:pPr eaLnBrk="1" hangingPunct="1">
              <a:lnSpc>
                <a:spcPct val="90000"/>
              </a:lnSpc>
            </a:pPr>
            <a:r>
              <a:rPr lang="nl-NL" altLang="nl-NL" sz="2400" smtClean="0"/>
              <a:t>Andere behandelaar, begeleider, contactpersonen?</a:t>
            </a:r>
          </a:p>
          <a:p>
            <a:pPr eaLnBrk="1" hangingPunct="1">
              <a:lnSpc>
                <a:spcPct val="90000"/>
              </a:lnSpc>
            </a:pPr>
            <a:r>
              <a:rPr lang="nl-NL" altLang="nl-NL" sz="2400" smtClean="0"/>
              <a:t>Financiering van de zorg verandert</a:t>
            </a:r>
          </a:p>
          <a:p>
            <a:pPr eaLnBrk="1" hangingPunct="1">
              <a:lnSpc>
                <a:spcPct val="90000"/>
              </a:lnSpc>
            </a:pPr>
            <a:endParaRPr lang="nl-NL" altLang="nl-NL" sz="2400" smtClean="0"/>
          </a:p>
          <a:p>
            <a:pPr eaLnBrk="1" hangingPunct="1">
              <a:lnSpc>
                <a:spcPct val="90000"/>
              </a:lnSpc>
            </a:pPr>
            <a:endParaRPr lang="nl-NL" altLang="nl-NL" sz="2400" smtClean="0"/>
          </a:p>
        </p:txBody>
      </p:sp>
      <p:sp>
        <p:nvSpPr>
          <p:cNvPr id="5124" name="Rectangle 4"/>
          <p:cNvSpPr>
            <a:spLocks noGrp="1" noChangeArrowheads="1"/>
          </p:cNvSpPr>
          <p:nvPr>
            <p:ph type="body" sz="half" idx="2"/>
          </p:nvPr>
        </p:nvSpPr>
        <p:spPr/>
        <p:txBody>
          <a:bodyPr/>
          <a:lstStyle/>
          <a:p>
            <a:pPr eaLnBrk="1" hangingPunct="1">
              <a:lnSpc>
                <a:spcPct val="90000"/>
              </a:lnSpc>
              <a:spcBef>
                <a:spcPct val="0"/>
              </a:spcBef>
              <a:buFontTx/>
              <a:buNone/>
            </a:pPr>
            <a:r>
              <a:rPr lang="nl-NL" altLang="nl-NL" sz="2400" smtClean="0"/>
              <a:t>	</a:t>
            </a:r>
          </a:p>
        </p:txBody>
      </p:sp>
      <p:sp>
        <p:nvSpPr>
          <p:cNvPr id="7" name="Rectangle 4"/>
          <p:cNvSpPr txBox="1">
            <a:spLocks noChangeArrowheads="1"/>
          </p:cNvSpPr>
          <p:nvPr/>
        </p:nvSpPr>
        <p:spPr bwMode="auto">
          <a:xfrm>
            <a:off x="4572000" y="1557338"/>
            <a:ext cx="4038600" cy="4525962"/>
          </a:xfrm>
          <a:prstGeom prst="rect">
            <a:avLst/>
          </a:prstGeom>
          <a:noFill/>
          <a:ln w="9525">
            <a:noFill/>
            <a:miter lim="800000"/>
            <a:headEnd/>
            <a:tailEnd/>
          </a:ln>
        </p:spPr>
        <p:txBody>
          <a:bodyPr/>
          <a:lstStyle/>
          <a:p>
            <a:pPr marL="342900" indent="-342900">
              <a:lnSpc>
                <a:spcPct val="90000"/>
              </a:lnSpc>
              <a:defRPr/>
            </a:pPr>
            <a:r>
              <a:rPr lang="nl-NL" altLang="nl-NL" sz="2400" kern="0">
                <a:latin typeface="+mn-lt"/>
              </a:rPr>
              <a:t>	</a:t>
            </a:r>
            <a:endParaRPr lang="nl-NL" altLang="nl-NL" sz="2400" kern="0" dirty="0">
              <a:latin typeface="+mn-lt"/>
            </a:endParaRPr>
          </a:p>
        </p:txBody>
      </p:sp>
      <p:pic>
        <p:nvPicPr>
          <p:cNvPr id="5126" name="Picture 7" descr="lastigste knooppunt">
            <a:hlinkClick r:id="rId2"/>
          </p:cNvPr>
          <p:cNvPicPr>
            <a:picLocks noChangeAspect="1" noChangeArrowheads="1"/>
          </p:cNvPicPr>
          <p:nvPr/>
        </p:nvPicPr>
        <p:blipFill>
          <a:blip r:embed="rId3" cstate="print"/>
          <a:srcRect/>
          <a:stretch>
            <a:fillRect/>
          </a:stretch>
        </p:blipFill>
        <p:spPr bwMode="auto">
          <a:xfrm>
            <a:off x="6156325" y="115888"/>
            <a:ext cx="2857500" cy="227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20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20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20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20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20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20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2000"/>
                                        <p:tgtEl>
                                          <p:spTgt spid="61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fade">
                                      <p:cBhvr>
                                        <p:cTn id="47" dur="20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altLang="nl-NL" smtClean="0"/>
              <a:t>De transitie en F-ACT Jeugd</a:t>
            </a:r>
          </a:p>
        </p:txBody>
      </p:sp>
      <p:sp>
        <p:nvSpPr>
          <p:cNvPr id="9219" name="Rectangle 3"/>
          <p:cNvSpPr>
            <a:spLocks noGrp="1" noChangeArrowheads="1"/>
          </p:cNvSpPr>
          <p:nvPr>
            <p:ph type="body" sz="half" idx="1"/>
          </p:nvPr>
        </p:nvSpPr>
        <p:spPr>
          <a:xfrm>
            <a:off x="457200" y="1600200"/>
            <a:ext cx="7354888" cy="4525963"/>
          </a:xfrm>
        </p:spPr>
        <p:txBody>
          <a:bodyPr/>
          <a:lstStyle/>
          <a:p>
            <a:pPr eaLnBrk="1" hangingPunct="1">
              <a:lnSpc>
                <a:spcPct val="80000"/>
              </a:lnSpc>
            </a:pPr>
            <a:endParaRPr lang="nl-NL" altLang="nl-NL" sz="2400" smtClean="0"/>
          </a:p>
          <a:p>
            <a:pPr eaLnBrk="1" hangingPunct="1">
              <a:lnSpc>
                <a:spcPct val="80000"/>
              </a:lnSpc>
            </a:pPr>
            <a:r>
              <a:rPr lang="nl-NL" altLang="nl-NL" sz="2400" smtClean="0"/>
              <a:t>F-act jeugd levert outreachende, integrale zorg gericht op jongeren en hun gezinnen met meervoudige complexe problemen </a:t>
            </a:r>
          </a:p>
          <a:p>
            <a:pPr eaLnBrk="1" hangingPunct="1">
              <a:lnSpc>
                <a:spcPct val="80000"/>
              </a:lnSpc>
            </a:pPr>
            <a:endParaRPr lang="nl-NL" altLang="nl-NL" sz="2400" smtClean="0"/>
          </a:p>
          <a:p>
            <a:pPr eaLnBrk="1" hangingPunct="1">
              <a:lnSpc>
                <a:spcPct val="80000"/>
              </a:lnSpc>
            </a:pPr>
            <a:r>
              <a:rPr lang="nl-NL" altLang="nl-NL" sz="2400" smtClean="0"/>
              <a:t>Kinder- en jeugdpsychiatrie, LVB, verslavingszorg en jeugdzorg werken veelal in één team samen</a:t>
            </a:r>
          </a:p>
          <a:p>
            <a:pPr eaLnBrk="1" hangingPunct="1">
              <a:lnSpc>
                <a:spcPct val="80000"/>
              </a:lnSpc>
              <a:buFontTx/>
              <a:buNone/>
            </a:pPr>
            <a:endParaRPr lang="nl-NL" altLang="nl-NL" sz="2400" smtClean="0"/>
          </a:p>
          <a:p>
            <a:pPr eaLnBrk="1" hangingPunct="1">
              <a:lnSpc>
                <a:spcPct val="80000"/>
              </a:lnSpc>
            </a:pPr>
            <a:r>
              <a:rPr lang="nl-NL" altLang="nl-NL" sz="2400" smtClean="0"/>
              <a:t>55 F-act jeugdteams in NL, 15 in oprichting </a:t>
            </a:r>
          </a:p>
          <a:p>
            <a:pPr eaLnBrk="1" hangingPunct="1">
              <a:lnSpc>
                <a:spcPct val="80000"/>
              </a:lnSpc>
              <a:buFontTx/>
              <a:buNone/>
            </a:pPr>
            <a:endParaRPr lang="nl-NL" altLang="nl-NL" sz="2400" smtClean="0"/>
          </a:p>
          <a:p>
            <a:pPr eaLnBrk="1" hangingPunct="1">
              <a:lnSpc>
                <a:spcPct val="80000"/>
              </a:lnSpc>
            </a:pPr>
            <a:r>
              <a:rPr lang="nl-NL" altLang="nl-NL" sz="2400" smtClean="0"/>
              <a:t>FACT jeugd team werkt volgens de erkende methode F-ACT, landelijk onderzoek loopt</a:t>
            </a:r>
          </a:p>
          <a:p>
            <a:pPr eaLnBrk="1" hangingPunct="1">
              <a:lnSpc>
                <a:spcPct val="80000"/>
              </a:lnSpc>
            </a:pPr>
            <a:endParaRPr lang="nl-NL" altLang="nl-NL" sz="2400" smtClean="0"/>
          </a:p>
          <a:p>
            <a:pPr eaLnBrk="1" hangingPunct="1">
              <a:lnSpc>
                <a:spcPct val="80000"/>
              </a:lnSpc>
              <a:buFontTx/>
              <a:buNone/>
            </a:pPr>
            <a:endParaRPr lang="nl-NL" altLang="nl-NL" sz="2400" smtClean="0"/>
          </a:p>
          <a:p>
            <a:pPr eaLnBrk="1" hangingPunct="1">
              <a:lnSpc>
                <a:spcPct val="80000"/>
              </a:lnSpc>
              <a:buFontTx/>
              <a:buNone/>
            </a:pPr>
            <a:endParaRPr lang="nl-NL" altLang="nl-NL" sz="2400" smtClean="0"/>
          </a:p>
        </p:txBody>
      </p:sp>
      <p:sp>
        <p:nvSpPr>
          <p:cNvPr id="6148" name="Rectangle 4"/>
          <p:cNvSpPr>
            <a:spLocks noGrp="1" noChangeArrowheads="1"/>
          </p:cNvSpPr>
          <p:nvPr>
            <p:ph type="body" sz="half" idx="2"/>
          </p:nvPr>
        </p:nvSpPr>
        <p:spPr/>
        <p:txBody>
          <a:bodyPr/>
          <a:lstStyle/>
          <a:p>
            <a:pPr eaLnBrk="1" hangingPunct="1">
              <a:lnSpc>
                <a:spcPct val="80000"/>
              </a:lnSpc>
              <a:spcBef>
                <a:spcPct val="0"/>
              </a:spcBef>
              <a:buFontTx/>
              <a:buNone/>
            </a:pPr>
            <a:r>
              <a:rPr lang="nl-NL" altLang="nl-NL" sz="24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2000"/>
                                        <p:tgtEl>
                                          <p:spTgt spid="92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fade">
                                      <p:cBhvr>
                                        <p:cTn id="12" dur="2000"/>
                                        <p:tgtEl>
                                          <p:spTgt spid="92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animEffect transition="in" filter="fade">
                                      <p:cBhvr>
                                        <p:cTn id="17" dur="2000"/>
                                        <p:tgtEl>
                                          <p:spTgt spid="921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7" end="7"/>
                                            </p:txEl>
                                          </p:spTgt>
                                        </p:tgtEl>
                                        <p:attrNameLst>
                                          <p:attrName>style.visibility</p:attrName>
                                        </p:attrNameLst>
                                      </p:cBhvr>
                                      <p:to>
                                        <p:strVal val="visible"/>
                                      </p:to>
                                    </p:set>
                                    <p:animEffect transition="in" filter="fade">
                                      <p:cBhvr>
                                        <p:cTn id="22" dur="20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5627688" cy="1143000"/>
          </a:xfrm>
        </p:spPr>
        <p:txBody>
          <a:bodyPr/>
          <a:lstStyle/>
          <a:p>
            <a:pPr eaLnBrk="1" hangingPunct="1"/>
            <a:r>
              <a:rPr lang="nl-NL" altLang="nl-NL" smtClean="0"/>
              <a:t>Stimuleer                    creatieve oplossingen</a:t>
            </a:r>
          </a:p>
        </p:txBody>
      </p:sp>
      <p:sp>
        <p:nvSpPr>
          <p:cNvPr id="5123" name="Rectangle 3"/>
          <p:cNvSpPr>
            <a:spLocks noGrp="1" noChangeArrowheads="1"/>
          </p:cNvSpPr>
          <p:nvPr>
            <p:ph type="body" sz="half" idx="1"/>
          </p:nvPr>
        </p:nvSpPr>
        <p:spPr>
          <a:xfrm>
            <a:off x="457200" y="1600200"/>
            <a:ext cx="7354888" cy="4525963"/>
          </a:xfrm>
        </p:spPr>
        <p:txBody>
          <a:bodyPr/>
          <a:lstStyle/>
          <a:p>
            <a:pPr eaLnBrk="1" hangingPunct="1">
              <a:lnSpc>
                <a:spcPct val="90000"/>
              </a:lnSpc>
            </a:pPr>
            <a:endParaRPr lang="nl-NL" altLang="nl-NL" sz="2400" dirty="0" smtClean="0"/>
          </a:p>
          <a:p>
            <a:pPr eaLnBrk="1" hangingPunct="1">
              <a:lnSpc>
                <a:spcPct val="90000"/>
              </a:lnSpc>
            </a:pPr>
            <a:r>
              <a:rPr lang="nl-NL" altLang="nl-NL" sz="2400" dirty="0" smtClean="0"/>
              <a:t>Hoe zorgen we ervoor dat een financieringsschot geen drempel wordt in de </a:t>
            </a:r>
            <a:r>
              <a:rPr lang="nl-NL" altLang="nl-NL" sz="2400" dirty="0" err="1" smtClean="0"/>
              <a:t>continuiteit</a:t>
            </a:r>
            <a:r>
              <a:rPr lang="nl-NL" altLang="nl-NL" sz="2400" dirty="0" smtClean="0"/>
              <a:t> van zorg?</a:t>
            </a:r>
          </a:p>
          <a:p>
            <a:pPr eaLnBrk="1" hangingPunct="1">
              <a:lnSpc>
                <a:spcPct val="90000"/>
              </a:lnSpc>
              <a:buFontTx/>
              <a:buNone/>
            </a:pPr>
            <a:r>
              <a:rPr lang="nl-NL" altLang="nl-NL" sz="2400" dirty="0" smtClean="0"/>
              <a:t>Creatieve oplossingen in diverse organisaties</a:t>
            </a:r>
          </a:p>
          <a:p>
            <a:pPr eaLnBrk="1" hangingPunct="1">
              <a:lnSpc>
                <a:spcPct val="90000"/>
              </a:lnSpc>
            </a:pPr>
            <a:r>
              <a:rPr lang="nl-NL" altLang="nl-NL" sz="2400" dirty="0" err="1" smtClean="0"/>
              <a:t>Volwassenpsychiatrie</a:t>
            </a:r>
            <a:r>
              <a:rPr lang="nl-NL" altLang="nl-NL" sz="2400" dirty="0" smtClean="0"/>
              <a:t> vergroot expertise in werken met jongeren en laat zorg aansluiten</a:t>
            </a:r>
          </a:p>
          <a:p>
            <a:pPr eaLnBrk="1" hangingPunct="1">
              <a:lnSpc>
                <a:spcPct val="90000"/>
              </a:lnSpc>
            </a:pPr>
            <a:r>
              <a:rPr lang="nl-NL" altLang="nl-NL" sz="2400" dirty="0" err="1" smtClean="0"/>
              <a:t>Kinder</a:t>
            </a:r>
            <a:r>
              <a:rPr lang="nl-NL" altLang="nl-NL" sz="2400" dirty="0" smtClean="0"/>
              <a:t>- en jeugdpsychiatrie denkt vooruit (maak </a:t>
            </a:r>
            <a:r>
              <a:rPr lang="nl-NL" altLang="nl-NL" sz="2400" dirty="0" err="1" smtClean="0"/>
              <a:t>optijd</a:t>
            </a:r>
            <a:r>
              <a:rPr lang="nl-NL" altLang="nl-NL" sz="2400" dirty="0" smtClean="0"/>
              <a:t>  één plan op maat, samen met jongere, gezin, </a:t>
            </a:r>
            <a:r>
              <a:rPr lang="nl-NL" altLang="nl-NL" sz="2400" dirty="0" err="1" smtClean="0"/>
              <a:t>àlle</a:t>
            </a:r>
            <a:r>
              <a:rPr lang="nl-NL" altLang="nl-NL" sz="2400" dirty="0" smtClean="0"/>
              <a:t> belangrijke betrokkenen)</a:t>
            </a:r>
          </a:p>
          <a:p>
            <a:pPr eaLnBrk="1" hangingPunct="1">
              <a:lnSpc>
                <a:spcPct val="90000"/>
              </a:lnSpc>
            </a:pPr>
            <a:r>
              <a:rPr lang="nl-NL" altLang="nl-NL" sz="2400" dirty="0" err="1" smtClean="0"/>
              <a:t>Headspace-model</a:t>
            </a:r>
            <a:r>
              <a:rPr lang="nl-NL" altLang="nl-NL" sz="2400" dirty="0" smtClean="0"/>
              <a:t> preventie </a:t>
            </a:r>
            <a:r>
              <a:rPr lang="nl-NL" altLang="nl-NL" sz="2400" dirty="0" err="1" smtClean="0"/>
              <a:t>ihkv</a:t>
            </a:r>
            <a:r>
              <a:rPr lang="nl-NL" altLang="nl-NL" sz="2400" dirty="0" smtClean="0"/>
              <a:t> </a:t>
            </a:r>
            <a:r>
              <a:rPr lang="nl-NL" altLang="nl-NL" sz="2400" smtClean="0"/>
              <a:t>Youth </a:t>
            </a:r>
            <a:r>
              <a:rPr lang="nl-NL" altLang="nl-NL" sz="2400" dirty="0" smtClean="0"/>
              <a:t>Mental Health (Mc </a:t>
            </a:r>
            <a:r>
              <a:rPr lang="nl-NL" altLang="nl-NL" sz="2400" dirty="0" err="1" smtClean="0"/>
              <a:t>Gorry</a:t>
            </a:r>
            <a:r>
              <a:rPr lang="nl-NL" altLang="nl-NL" sz="2400" dirty="0" smtClean="0"/>
              <a:t>, de Bascule/ UMC Maastricht)</a:t>
            </a:r>
          </a:p>
          <a:p>
            <a:pPr eaLnBrk="1" hangingPunct="1">
              <a:lnSpc>
                <a:spcPct val="90000"/>
              </a:lnSpc>
            </a:pPr>
            <a:r>
              <a:rPr lang="nl-NL" altLang="nl-NL" sz="2400" dirty="0" smtClean="0"/>
              <a:t>Vernieuwend voorbeeld in Twente, </a:t>
            </a:r>
            <a:r>
              <a:rPr lang="nl-NL" altLang="nl-NL" sz="2400" dirty="0" err="1" smtClean="0"/>
              <a:t>Annabet</a:t>
            </a:r>
            <a:r>
              <a:rPr lang="nl-NL" altLang="nl-NL" sz="2400" dirty="0" smtClean="0"/>
              <a:t> Jongkind </a:t>
            </a:r>
          </a:p>
        </p:txBody>
      </p:sp>
      <p:sp>
        <p:nvSpPr>
          <p:cNvPr id="7172" name="Rectangle 4"/>
          <p:cNvSpPr>
            <a:spLocks noGrp="1" noChangeArrowheads="1"/>
          </p:cNvSpPr>
          <p:nvPr>
            <p:ph type="body" sz="half" idx="2"/>
          </p:nvPr>
        </p:nvSpPr>
        <p:spPr>
          <a:xfrm>
            <a:off x="4716463" y="1628775"/>
            <a:ext cx="4038600" cy="4525963"/>
          </a:xfrm>
        </p:spPr>
        <p:txBody>
          <a:bodyPr/>
          <a:lstStyle/>
          <a:p>
            <a:pPr eaLnBrk="1" hangingPunct="1">
              <a:lnSpc>
                <a:spcPct val="90000"/>
              </a:lnSpc>
              <a:spcBef>
                <a:spcPct val="0"/>
              </a:spcBef>
              <a:buFontTx/>
              <a:buNone/>
            </a:pPr>
            <a:r>
              <a:rPr lang="nl-NL" altLang="nl-NL" sz="2400" dirty="0" smtClean="0"/>
              <a:t>	</a:t>
            </a:r>
          </a:p>
        </p:txBody>
      </p:sp>
      <p:pic>
        <p:nvPicPr>
          <p:cNvPr id="7173" name="Picture 5" descr="Nieuw! Freerunning!"/>
          <p:cNvPicPr>
            <a:picLocks noChangeAspect="1" noChangeArrowheads="1"/>
          </p:cNvPicPr>
          <p:nvPr/>
        </p:nvPicPr>
        <p:blipFill>
          <a:blip r:embed="rId2" cstate="print"/>
          <a:srcRect/>
          <a:stretch>
            <a:fillRect/>
          </a:stretch>
        </p:blipFill>
        <p:spPr bwMode="auto">
          <a:xfrm>
            <a:off x="6516688" y="144463"/>
            <a:ext cx="2155825" cy="1655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2000"/>
                                        <p:tgtEl>
                                          <p:spTgt spid="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20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2000"/>
                                        <p:tgtEl>
                                          <p:spTgt spid="51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20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2000"/>
                                        <p:tgtEl>
                                          <p:spTgt spid="512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2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Afbeelding 3"/>
          <p:cNvPicPr>
            <a:picLocks noChangeAspect="1"/>
          </p:cNvPicPr>
          <p:nvPr/>
        </p:nvPicPr>
        <p:blipFill>
          <a:blip r:embed="rId2" cstate="print"/>
          <a:srcRect/>
          <a:stretch>
            <a:fillRect/>
          </a:stretch>
        </p:blipFill>
        <p:spPr bwMode="auto">
          <a:xfrm>
            <a:off x="539750" y="188913"/>
            <a:ext cx="4275138" cy="2936875"/>
          </a:xfrm>
          <a:prstGeom prst="rect">
            <a:avLst/>
          </a:prstGeom>
          <a:noFill/>
          <a:ln w="9525">
            <a:noFill/>
            <a:miter lim="800000"/>
            <a:headEnd/>
            <a:tailEnd/>
          </a:ln>
        </p:spPr>
      </p:pic>
      <p:sp>
        <p:nvSpPr>
          <p:cNvPr id="8195" name="Titel 1"/>
          <p:cNvSpPr>
            <a:spLocks noGrp="1"/>
          </p:cNvSpPr>
          <p:nvPr>
            <p:ph type="ctrTitle"/>
          </p:nvPr>
        </p:nvSpPr>
        <p:spPr>
          <a:xfrm>
            <a:off x="5219700" y="908050"/>
            <a:ext cx="3024188" cy="4616450"/>
          </a:xfrm>
        </p:spPr>
        <p:txBody>
          <a:bodyPr/>
          <a:lstStyle/>
          <a:p>
            <a:r>
              <a:rPr lang="nl-NL" altLang="nl-NL" sz="3100" b="1" smtClean="0"/>
              <a:t/>
            </a:r>
            <a:br>
              <a:rPr lang="nl-NL" altLang="nl-NL" sz="3100" b="1" smtClean="0"/>
            </a:br>
            <a:r>
              <a:rPr lang="nl-NL" altLang="nl-NL" sz="3100" b="1" smtClean="0">
                <a:solidFill>
                  <a:srgbClr val="7030A0"/>
                </a:solidFill>
              </a:rPr>
              <a:t>Programma Samenwerking Jarabee, Ambiq, Mediant,</a:t>
            </a:r>
            <a:br>
              <a:rPr lang="nl-NL" altLang="nl-NL" sz="3100" b="1" smtClean="0">
                <a:solidFill>
                  <a:srgbClr val="7030A0"/>
                </a:solidFill>
              </a:rPr>
            </a:br>
            <a:r>
              <a:rPr lang="nl-NL" altLang="nl-NL" sz="3100" b="1" smtClean="0">
                <a:solidFill>
                  <a:srgbClr val="7030A0"/>
                </a:solidFill>
              </a:rPr>
              <a:t>Jeugd GGZ (Dimence)</a:t>
            </a:r>
            <a:r>
              <a:rPr lang="nl-NL" altLang="nl-NL" sz="3100" b="1" smtClean="0"/>
              <a:t/>
            </a:r>
            <a:br>
              <a:rPr lang="nl-NL" altLang="nl-NL" sz="3100" b="1" smtClean="0"/>
            </a:br>
            <a:endParaRPr lang="nl-NL" altLang="nl-NL" sz="3100" b="1" smtClean="0">
              <a:solidFill>
                <a:srgbClr val="002060"/>
              </a:solidFill>
              <a:cs typeface="Arial" charset="0"/>
            </a:endParaRPr>
          </a:p>
        </p:txBody>
      </p:sp>
      <p:sp>
        <p:nvSpPr>
          <p:cNvPr id="8196" name="Ondertitel 2"/>
          <p:cNvSpPr>
            <a:spLocks noGrp="1"/>
          </p:cNvSpPr>
          <p:nvPr>
            <p:ph type="subTitle" idx="1"/>
          </p:nvPr>
        </p:nvSpPr>
        <p:spPr>
          <a:xfrm>
            <a:off x="239713" y="5303838"/>
            <a:ext cx="2759075" cy="865187"/>
          </a:xfrm>
        </p:spPr>
        <p:txBody>
          <a:bodyPr/>
          <a:lstStyle/>
          <a:p>
            <a:pPr algn="l"/>
            <a:r>
              <a:rPr lang="nl-NL" altLang="nl-NL" sz="1600" b="1" smtClean="0">
                <a:solidFill>
                  <a:srgbClr val="7030A0"/>
                </a:solidFill>
                <a:cs typeface="Arial" charset="0"/>
              </a:rPr>
              <a:t>Programmaleider:</a:t>
            </a:r>
          </a:p>
          <a:p>
            <a:pPr algn="l"/>
            <a:r>
              <a:rPr lang="nl-NL" altLang="nl-NL" sz="1600" b="1" smtClean="0">
                <a:solidFill>
                  <a:srgbClr val="7030A0"/>
                </a:solidFill>
                <a:cs typeface="Arial" charset="0"/>
              </a:rPr>
              <a:t>Annabet Jongkind </a:t>
            </a:r>
          </a:p>
        </p:txBody>
      </p:sp>
      <p:grpSp>
        <p:nvGrpSpPr>
          <p:cNvPr id="8197" name="Groep 9"/>
          <p:cNvGrpSpPr>
            <a:grpSpLocks/>
          </p:cNvGrpSpPr>
          <p:nvPr/>
        </p:nvGrpSpPr>
        <p:grpSpPr bwMode="auto">
          <a:xfrm>
            <a:off x="395288" y="6308725"/>
            <a:ext cx="2447925" cy="215900"/>
            <a:chOff x="395536" y="6309320"/>
            <a:chExt cx="2448272" cy="216024"/>
          </a:xfrm>
        </p:grpSpPr>
        <p:sp>
          <p:nvSpPr>
            <p:cNvPr id="7" name="Stroomdiagram: Alternatief proces 6"/>
            <p:cNvSpPr/>
            <p:nvPr/>
          </p:nvSpPr>
          <p:spPr>
            <a:xfrm>
              <a:off x="395536" y="6309320"/>
              <a:ext cx="720827" cy="216024"/>
            </a:xfrm>
            <a:prstGeom prst="flowChartAlternate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7030A0"/>
                </a:solidFill>
              </a:endParaRPr>
            </a:p>
          </p:txBody>
        </p:sp>
        <p:sp>
          <p:nvSpPr>
            <p:cNvPr id="8" name="Stroomdiagram: Alternatief proces 7"/>
            <p:cNvSpPr/>
            <p:nvPr/>
          </p:nvSpPr>
          <p:spPr>
            <a:xfrm>
              <a:off x="1259258" y="6309320"/>
              <a:ext cx="720827" cy="216024"/>
            </a:xfrm>
            <a:prstGeom prst="flowChartAlternateProcess">
              <a:avLst/>
            </a:prstGeom>
            <a:solidFill>
              <a:schemeClr val="accent6"/>
            </a:solidFill>
            <a:ln>
              <a:solidFill>
                <a:srgbClr val="EB48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troomdiagram: Alternatief proces 8"/>
            <p:cNvSpPr/>
            <p:nvPr/>
          </p:nvSpPr>
          <p:spPr>
            <a:xfrm>
              <a:off x="2122981" y="6309320"/>
              <a:ext cx="720827" cy="216024"/>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002060"/>
                </a:solidFill>
              </a:endParaRPr>
            </a:p>
          </p:txBody>
        </p:sp>
      </p:grpSp>
      <p:pic>
        <p:nvPicPr>
          <p:cNvPr id="8198" name="Picture 9"/>
          <p:cNvPicPr>
            <a:picLocks noChangeAspect="1" noChangeArrowheads="1"/>
          </p:cNvPicPr>
          <p:nvPr/>
        </p:nvPicPr>
        <p:blipFill>
          <a:blip r:embed="rId3" cstate="print"/>
          <a:srcRect/>
          <a:stretch>
            <a:fillRect/>
          </a:stretch>
        </p:blipFill>
        <p:spPr bwMode="auto">
          <a:xfrm>
            <a:off x="3059113" y="5524500"/>
            <a:ext cx="1212850" cy="1000125"/>
          </a:xfrm>
          <a:prstGeom prst="rect">
            <a:avLst/>
          </a:prstGeom>
          <a:noFill/>
          <a:ln w="9525">
            <a:noFill/>
            <a:miter lim="800000"/>
            <a:headEnd/>
            <a:tailEnd/>
          </a:ln>
        </p:spPr>
      </p:pic>
      <p:pic>
        <p:nvPicPr>
          <p:cNvPr id="8199" name="Picture 10"/>
          <p:cNvPicPr>
            <a:picLocks noChangeAspect="1" noChangeArrowheads="1"/>
          </p:cNvPicPr>
          <p:nvPr/>
        </p:nvPicPr>
        <p:blipFill>
          <a:blip r:embed="rId4" cstate="print"/>
          <a:srcRect/>
          <a:stretch>
            <a:fillRect/>
          </a:stretch>
        </p:blipFill>
        <p:spPr bwMode="auto">
          <a:xfrm>
            <a:off x="4572000" y="5965825"/>
            <a:ext cx="1298575" cy="450850"/>
          </a:xfrm>
          <a:prstGeom prst="rect">
            <a:avLst/>
          </a:prstGeom>
          <a:noFill/>
          <a:ln w="9525">
            <a:noFill/>
            <a:miter lim="800000"/>
            <a:headEnd/>
            <a:tailEnd/>
          </a:ln>
        </p:spPr>
      </p:pic>
      <p:pic>
        <p:nvPicPr>
          <p:cNvPr id="8200" name="Picture 13" descr="cid:image001.jpg@01D07B5B.6E646CE0"/>
          <p:cNvPicPr>
            <a:picLocks noChangeAspect="1" noChangeArrowheads="1"/>
          </p:cNvPicPr>
          <p:nvPr/>
        </p:nvPicPr>
        <p:blipFill>
          <a:blip r:embed="rId5" r:link="rId6" cstate="print"/>
          <a:srcRect/>
          <a:stretch>
            <a:fillRect/>
          </a:stretch>
        </p:blipFill>
        <p:spPr bwMode="auto">
          <a:xfrm>
            <a:off x="6148388" y="5619750"/>
            <a:ext cx="1466850" cy="904875"/>
          </a:xfrm>
          <a:prstGeom prst="rect">
            <a:avLst/>
          </a:prstGeom>
          <a:noFill/>
          <a:ln w="9525">
            <a:noFill/>
            <a:miter lim="800000"/>
            <a:headEnd/>
            <a:tailEnd/>
          </a:ln>
        </p:spPr>
      </p:pic>
      <p:pic>
        <p:nvPicPr>
          <p:cNvPr id="8201" name="Picture 2"/>
          <p:cNvPicPr>
            <a:picLocks noChangeAspect="1" noChangeArrowheads="1"/>
          </p:cNvPicPr>
          <p:nvPr/>
        </p:nvPicPr>
        <p:blipFill>
          <a:blip r:embed="rId7" cstate="print"/>
          <a:srcRect/>
          <a:stretch>
            <a:fillRect/>
          </a:stretch>
        </p:blipFill>
        <p:spPr bwMode="auto">
          <a:xfrm>
            <a:off x="7856538" y="5524500"/>
            <a:ext cx="1228725"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765175"/>
            <a:ext cx="4906963" cy="1150938"/>
          </a:xfrm>
        </p:spPr>
        <p:txBody>
          <a:bodyPr/>
          <a:lstStyle/>
          <a:p>
            <a:pPr algn="l" eaLnBrk="1" hangingPunct="1"/>
            <a:r>
              <a:rPr lang="nl-NL" altLang="nl-NL" sz="3600" b="1" smtClean="0">
                <a:solidFill>
                  <a:srgbClr val="7030A0"/>
                </a:solidFill>
                <a:cs typeface="Arial" charset="0"/>
              </a:rPr>
              <a:t>Korte terugblik</a:t>
            </a:r>
          </a:p>
        </p:txBody>
      </p:sp>
      <p:sp>
        <p:nvSpPr>
          <p:cNvPr id="9219" name="Tijdelijke aanduiding voor inhoud 2"/>
          <p:cNvSpPr>
            <a:spLocks noGrp="1"/>
          </p:cNvSpPr>
          <p:nvPr>
            <p:ph idx="1"/>
          </p:nvPr>
        </p:nvSpPr>
        <p:spPr>
          <a:xfrm>
            <a:off x="430213" y="1773238"/>
            <a:ext cx="8229600" cy="4464050"/>
          </a:xfrm>
        </p:spPr>
        <p:txBody>
          <a:bodyPr/>
          <a:lstStyle/>
          <a:p>
            <a:pPr marL="0" indent="0">
              <a:buFontTx/>
              <a:buNone/>
            </a:pPr>
            <a:r>
              <a:rPr lang="en-US" altLang="nl-NL" sz="2800" smtClean="0">
                <a:solidFill>
                  <a:srgbClr val="7030A0"/>
                </a:solidFill>
                <a:cs typeface="Arial" charset="0"/>
              </a:rPr>
              <a:t>2012  projectplan</a:t>
            </a:r>
            <a:endParaRPr lang="nl-NL" altLang="nl-NL" sz="2800" smtClean="0">
              <a:solidFill>
                <a:srgbClr val="7030A0"/>
              </a:solidFill>
              <a:cs typeface="Arial" charset="0"/>
            </a:endParaRPr>
          </a:p>
          <a:p>
            <a:pPr marL="0" indent="0">
              <a:buFontTx/>
              <a:buNone/>
            </a:pPr>
            <a:r>
              <a:rPr lang="nl-NL" altLang="nl-NL" sz="2800" smtClean="0">
                <a:solidFill>
                  <a:srgbClr val="7030A0"/>
                </a:solidFill>
                <a:cs typeface="Arial" charset="0"/>
              </a:rPr>
              <a:t>2013  Start project, Enschede, eerste jongeren</a:t>
            </a:r>
          </a:p>
          <a:p>
            <a:pPr marL="0" indent="0">
              <a:buFontTx/>
              <a:buNone/>
            </a:pPr>
            <a:r>
              <a:rPr lang="en-US" altLang="nl-NL" sz="2800" smtClean="0">
                <a:solidFill>
                  <a:srgbClr val="7030A0"/>
                </a:solidFill>
                <a:cs typeface="Arial" charset="0"/>
              </a:rPr>
              <a:t>2014  1e team, groeiend, Oost Twente, </a:t>
            </a:r>
            <a:br>
              <a:rPr lang="en-US" altLang="nl-NL" sz="2800" smtClean="0">
                <a:solidFill>
                  <a:srgbClr val="7030A0"/>
                </a:solidFill>
                <a:cs typeface="Arial" charset="0"/>
              </a:rPr>
            </a:br>
            <a:r>
              <a:rPr lang="en-US" altLang="nl-NL" sz="2800" smtClean="0">
                <a:solidFill>
                  <a:srgbClr val="7030A0"/>
                </a:solidFill>
                <a:cs typeface="Arial" charset="0"/>
              </a:rPr>
              <a:t>	 50 Jongeren </a:t>
            </a:r>
          </a:p>
          <a:p>
            <a:pPr marL="0" indent="0">
              <a:buFontTx/>
              <a:buNone/>
            </a:pPr>
            <a:r>
              <a:rPr lang="en-US" altLang="nl-NL" sz="2800" smtClean="0">
                <a:solidFill>
                  <a:srgbClr val="7030A0"/>
                </a:solidFill>
                <a:cs typeface="Arial" charset="0"/>
              </a:rPr>
              <a:t>2015  2e team, heel Twente (Almelo)</a:t>
            </a:r>
          </a:p>
          <a:p>
            <a:pPr marL="0" indent="0">
              <a:buFontTx/>
              <a:buAutoNum type="arabicPlain" startAt="2016"/>
            </a:pPr>
            <a:r>
              <a:rPr lang="en-US" altLang="nl-NL" sz="2800" smtClean="0">
                <a:solidFill>
                  <a:srgbClr val="7030A0"/>
                </a:solidFill>
                <a:cs typeface="Arial" charset="0"/>
              </a:rPr>
              <a:t>  programma:</a:t>
            </a:r>
          </a:p>
          <a:p>
            <a:pPr marL="0" indent="0">
              <a:buFontTx/>
              <a:buNone/>
            </a:pPr>
            <a:r>
              <a:rPr lang="en-US" altLang="nl-NL" sz="2800" smtClean="0">
                <a:solidFill>
                  <a:srgbClr val="7030A0"/>
                </a:solidFill>
                <a:cs typeface="Arial" charset="0"/>
              </a:rPr>
              <a:t>	 2,5 team  30 mensen, 120 jongeren, </a:t>
            </a:r>
          </a:p>
          <a:p>
            <a:pPr marL="0" indent="0">
              <a:buFontTx/>
              <a:buNone/>
            </a:pPr>
            <a:r>
              <a:rPr lang="en-US" altLang="nl-NL" sz="2800" smtClean="0">
                <a:solidFill>
                  <a:srgbClr val="7030A0"/>
                </a:solidFill>
                <a:cs typeface="Arial" charset="0"/>
              </a:rPr>
              <a:t>	 Dec: 3 teams 150 Jongeren..</a:t>
            </a:r>
          </a:p>
          <a:p>
            <a:pPr marL="0" indent="0">
              <a:buFontTx/>
              <a:buNone/>
            </a:pPr>
            <a:r>
              <a:rPr lang="en-US" altLang="nl-NL" sz="2800" smtClean="0">
                <a:solidFill>
                  <a:srgbClr val="7030A0"/>
                </a:solidFill>
                <a:cs typeface="Arial" charset="0"/>
              </a:rPr>
              <a:t>2017 ???</a:t>
            </a:r>
          </a:p>
          <a:p>
            <a:pPr marL="0" indent="0">
              <a:buFontTx/>
              <a:buNone/>
            </a:pPr>
            <a:endParaRPr lang="nl-NL" altLang="nl-NL" sz="2800" smtClean="0">
              <a:solidFill>
                <a:srgbClr val="7030A0"/>
              </a:solidFill>
              <a:cs typeface="Arial" charset="0"/>
            </a:endParaRPr>
          </a:p>
          <a:p>
            <a:pPr marL="0" indent="0" eaLnBrk="1" hangingPunct="1"/>
            <a:endParaRPr lang="nl-NL" altLang="nl-NL" sz="2800" smtClean="0">
              <a:solidFill>
                <a:srgbClr val="002060"/>
              </a:solidFill>
              <a:cs typeface="Arial" charset="0"/>
            </a:endParaRPr>
          </a:p>
          <a:p>
            <a:pPr marL="0" indent="0" eaLnBrk="1" hangingPunct="1"/>
            <a:endParaRPr lang="nl-NL" altLang="nl-NL" sz="2800" smtClean="0">
              <a:solidFill>
                <a:srgbClr val="002060"/>
              </a:solidFill>
              <a:cs typeface="Arial" charset="0"/>
            </a:endParaRPr>
          </a:p>
        </p:txBody>
      </p:sp>
      <p:pic>
        <p:nvPicPr>
          <p:cNvPr id="9220" name="Afbeelding 3"/>
          <p:cNvPicPr>
            <a:picLocks noChangeAspect="1"/>
          </p:cNvPicPr>
          <p:nvPr/>
        </p:nvPicPr>
        <p:blipFill>
          <a:blip r:embed="rId2" cstate="print"/>
          <a:srcRect/>
          <a:stretch>
            <a:fillRect/>
          </a:stretch>
        </p:blipFill>
        <p:spPr bwMode="auto">
          <a:xfrm>
            <a:off x="6253163" y="188913"/>
            <a:ext cx="2724150" cy="1871662"/>
          </a:xfrm>
          <a:prstGeom prst="rect">
            <a:avLst/>
          </a:prstGeom>
          <a:noFill/>
          <a:ln w="9525">
            <a:noFill/>
            <a:miter lim="800000"/>
            <a:headEnd/>
            <a:tailEnd/>
          </a:ln>
        </p:spPr>
      </p:pic>
      <p:grpSp>
        <p:nvGrpSpPr>
          <p:cNvPr id="9221" name="Groep 4"/>
          <p:cNvGrpSpPr>
            <a:grpSpLocks/>
          </p:cNvGrpSpPr>
          <p:nvPr/>
        </p:nvGrpSpPr>
        <p:grpSpPr bwMode="auto">
          <a:xfrm>
            <a:off x="395288" y="6308725"/>
            <a:ext cx="2447925" cy="215900"/>
            <a:chOff x="395536" y="6309320"/>
            <a:chExt cx="2448272" cy="216024"/>
          </a:xfrm>
        </p:grpSpPr>
        <p:sp>
          <p:nvSpPr>
            <p:cNvPr id="6" name="Stroomdiagram: Alternatief proces 5"/>
            <p:cNvSpPr/>
            <p:nvPr/>
          </p:nvSpPr>
          <p:spPr>
            <a:xfrm>
              <a:off x="395536" y="6309320"/>
              <a:ext cx="720827" cy="216024"/>
            </a:xfrm>
            <a:prstGeom prst="flowChartAlternate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7030A0"/>
                </a:solidFill>
              </a:endParaRPr>
            </a:p>
          </p:txBody>
        </p:sp>
        <p:sp>
          <p:nvSpPr>
            <p:cNvPr id="7" name="Stroomdiagram: Alternatief proces 6"/>
            <p:cNvSpPr/>
            <p:nvPr/>
          </p:nvSpPr>
          <p:spPr>
            <a:xfrm>
              <a:off x="1259258" y="6309320"/>
              <a:ext cx="720827" cy="216024"/>
            </a:xfrm>
            <a:prstGeom prst="flowChartAlternateProcess">
              <a:avLst/>
            </a:prstGeom>
            <a:solidFill>
              <a:schemeClr val="accent6"/>
            </a:solidFill>
            <a:ln>
              <a:solidFill>
                <a:srgbClr val="EB48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Stroomdiagram: Alternatief proces 7"/>
            <p:cNvSpPr/>
            <p:nvPr/>
          </p:nvSpPr>
          <p:spPr>
            <a:xfrm>
              <a:off x="2122981" y="6309320"/>
              <a:ext cx="720827" cy="216024"/>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002060"/>
                </a:solidFill>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el 1"/>
          <p:cNvSpPr>
            <a:spLocks noGrp="1"/>
          </p:cNvSpPr>
          <p:nvPr>
            <p:ph type="title"/>
          </p:nvPr>
        </p:nvSpPr>
        <p:spPr>
          <a:xfrm>
            <a:off x="468313" y="115888"/>
            <a:ext cx="8229600" cy="1143000"/>
          </a:xfrm>
        </p:spPr>
        <p:txBody>
          <a:bodyPr/>
          <a:lstStyle/>
          <a:p>
            <a:pPr algn="l" eaLnBrk="1" hangingPunct="1"/>
            <a:r>
              <a:rPr lang="nl-NL" altLang="nl-NL" sz="3800" b="1" smtClean="0">
                <a:solidFill>
                  <a:srgbClr val="7030A0"/>
                </a:solidFill>
                <a:cs typeface="Arial" charset="0"/>
              </a:rPr>
              <a:t>Teamsamenstelling</a:t>
            </a:r>
          </a:p>
        </p:txBody>
      </p:sp>
      <p:sp>
        <p:nvSpPr>
          <p:cNvPr id="10243" name="Tijdelijke aanduiding voor inhoud 2"/>
          <p:cNvSpPr>
            <a:spLocks noGrp="1"/>
          </p:cNvSpPr>
          <p:nvPr>
            <p:ph idx="1"/>
          </p:nvPr>
        </p:nvSpPr>
        <p:spPr>
          <a:xfrm>
            <a:off x="539750" y="995363"/>
            <a:ext cx="8229600" cy="5256212"/>
          </a:xfrm>
        </p:spPr>
        <p:txBody>
          <a:bodyPr/>
          <a:lstStyle/>
          <a:p>
            <a:pPr marL="0" indent="0" eaLnBrk="1" hangingPunct="1">
              <a:buFontTx/>
              <a:buNone/>
            </a:pPr>
            <a:r>
              <a:rPr lang="nl-NL" altLang="nl-NL" sz="1800" b="1" smtClean="0">
                <a:solidFill>
                  <a:srgbClr val="7030A0"/>
                </a:solidFill>
                <a:cs typeface="Arial" charset="0"/>
              </a:rPr>
              <a:t>Jarabee (Jeugdzorg)</a:t>
            </a:r>
            <a:endParaRPr lang="nl-NL" altLang="nl-NL" sz="1800" b="1" smtClean="0">
              <a:solidFill>
                <a:srgbClr val="7030A0"/>
              </a:solidFill>
              <a:cs typeface="Arial" charset="0"/>
              <a:sym typeface="Wingdings" pitchFamily="2" charset="2"/>
            </a:endParaRPr>
          </a:p>
          <a:p>
            <a:pPr marL="0" indent="0" eaLnBrk="1" hangingPunct="1">
              <a:buFontTx/>
              <a:buNone/>
            </a:pPr>
            <a:r>
              <a:rPr lang="nl-NL" altLang="nl-NL" sz="1800" smtClean="0">
                <a:solidFill>
                  <a:srgbClr val="7030A0"/>
                </a:solidFill>
                <a:cs typeface="Arial" charset="0"/>
              </a:rPr>
              <a:t>Ambulant gezinshulpverlener	 	GZ-psycholoog</a:t>
            </a:r>
          </a:p>
          <a:p>
            <a:pPr marL="0" indent="0" eaLnBrk="1" hangingPunct="1">
              <a:buFontTx/>
              <a:buNone/>
            </a:pPr>
            <a:r>
              <a:rPr lang="nl-NL" altLang="nl-NL" sz="1800" smtClean="0">
                <a:solidFill>
                  <a:srgbClr val="7030A0"/>
                </a:solidFill>
                <a:cs typeface="Arial" charset="0"/>
              </a:rPr>
              <a:t>Ambulant jongerenhulpverlener      		</a:t>
            </a:r>
            <a:r>
              <a:rPr lang="nl-NL" altLang="nl-NL" sz="1800" smtClean="0">
                <a:solidFill>
                  <a:srgbClr val="7030A0"/>
                </a:solidFill>
                <a:cs typeface="Arial" charset="0"/>
                <a:sym typeface="Wingdings" pitchFamily="2" charset="2"/>
              </a:rPr>
              <a:t>Gedragswetenschapper</a:t>
            </a:r>
            <a:endParaRPr lang="nl-NL" altLang="nl-NL" sz="1800" smtClean="0">
              <a:solidFill>
                <a:srgbClr val="7030A0"/>
              </a:solidFill>
              <a:cs typeface="Arial" charset="0"/>
            </a:endParaRPr>
          </a:p>
          <a:p>
            <a:pPr marL="0" indent="0" eaLnBrk="1" hangingPunct="1">
              <a:lnSpc>
                <a:spcPts val="1000"/>
              </a:lnSpc>
              <a:buFontTx/>
              <a:buNone/>
            </a:pPr>
            <a:endParaRPr lang="nl-NL" altLang="nl-NL" sz="1800" smtClean="0">
              <a:solidFill>
                <a:srgbClr val="7030A0"/>
              </a:solidFill>
              <a:cs typeface="Arial" charset="0"/>
              <a:sym typeface="Wingdings" pitchFamily="2" charset="2"/>
            </a:endParaRPr>
          </a:p>
          <a:p>
            <a:pPr marL="0" indent="0" eaLnBrk="1" hangingPunct="1">
              <a:buFontTx/>
              <a:buNone/>
            </a:pPr>
            <a:r>
              <a:rPr lang="nl-NL" altLang="nl-NL" sz="1800" b="1" smtClean="0">
                <a:solidFill>
                  <a:srgbClr val="7030A0"/>
                </a:solidFill>
                <a:cs typeface="Arial" charset="0"/>
                <a:sym typeface="Wingdings" pitchFamily="2" charset="2"/>
              </a:rPr>
              <a:t>Ambiq (LVB)</a:t>
            </a:r>
          </a:p>
          <a:p>
            <a:pPr marL="0" indent="0" eaLnBrk="1" hangingPunct="1">
              <a:buFontTx/>
              <a:buNone/>
            </a:pPr>
            <a:r>
              <a:rPr lang="nl-NL" altLang="nl-NL" sz="1800" smtClean="0">
                <a:solidFill>
                  <a:srgbClr val="7030A0"/>
                </a:solidFill>
                <a:cs typeface="Arial" charset="0"/>
              </a:rPr>
              <a:t>Ambulant gezinshulpverlener		Psychomotorische Therapeut</a:t>
            </a:r>
          </a:p>
          <a:p>
            <a:pPr marL="0" indent="0" eaLnBrk="1" hangingPunct="1">
              <a:buFontTx/>
              <a:buNone/>
            </a:pPr>
            <a:r>
              <a:rPr lang="nl-NL" altLang="nl-NL" sz="1800" smtClean="0">
                <a:solidFill>
                  <a:srgbClr val="7030A0"/>
                </a:solidFill>
                <a:cs typeface="Arial" charset="0"/>
                <a:sym typeface="Wingdings" pitchFamily="2" charset="2"/>
              </a:rPr>
              <a:t>Systeemtherapeut			Secretarieel ondersteuner </a:t>
            </a:r>
          </a:p>
          <a:p>
            <a:pPr marL="0" indent="0" eaLnBrk="1" hangingPunct="1">
              <a:lnSpc>
                <a:spcPts val="1000"/>
              </a:lnSpc>
              <a:buFontTx/>
              <a:buNone/>
            </a:pPr>
            <a:endParaRPr lang="nl-NL" altLang="nl-NL" sz="1800" smtClean="0">
              <a:solidFill>
                <a:srgbClr val="7030A0"/>
              </a:solidFill>
              <a:cs typeface="Arial" charset="0"/>
              <a:sym typeface="Wingdings" pitchFamily="2" charset="2"/>
            </a:endParaRPr>
          </a:p>
          <a:p>
            <a:pPr marL="0" indent="0" eaLnBrk="1" hangingPunct="1">
              <a:buFontTx/>
              <a:buNone/>
            </a:pPr>
            <a:r>
              <a:rPr lang="nl-NL" altLang="nl-NL" sz="1800" b="1" smtClean="0">
                <a:solidFill>
                  <a:srgbClr val="7030A0"/>
                </a:solidFill>
                <a:cs typeface="Arial" charset="0"/>
                <a:sym typeface="Wingdings" pitchFamily="2" charset="2"/>
              </a:rPr>
              <a:t>Mediant en Jeugd GGZ (GGZ)</a:t>
            </a:r>
            <a:endParaRPr lang="nl-NL" altLang="nl-NL" sz="1800" smtClean="0">
              <a:solidFill>
                <a:srgbClr val="7030A0"/>
              </a:solidFill>
              <a:cs typeface="Arial" charset="0"/>
            </a:endParaRPr>
          </a:p>
          <a:p>
            <a:pPr marL="0" indent="0" eaLnBrk="1" hangingPunct="1">
              <a:buFontTx/>
              <a:buNone/>
            </a:pPr>
            <a:r>
              <a:rPr lang="nl-NL" altLang="nl-NL" sz="1800" smtClean="0">
                <a:solidFill>
                  <a:srgbClr val="7030A0"/>
                </a:solidFill>
                <a:cs typeface="Arial" charset="0"/>
              </a:rPr>
              <a:t>Sociaal Psychiatrisch Verpleegkundige	Ambulant verpleegkundige</a:t>
            </a:r>
          </a:p>
          <a:p>
            <a:pPr marL="0" indent="0" eaLnBrk="1" hangingPunct="1">
              <a:buFontTx/>
              <a:buNone/>
            </a:pPr>
            <a:r>
              <a:rPr lang="nl-NL" altLang="nl-NL" sz="1800" smtClean="0">
                <a:solidFill>
                  <a:srgbClr val="7030A0"/>
                </a:solidFill>
                <a:cs typeface="Arial" charset="0"/>
              </a:rPr>
              <a:t>Gespecialiseerd Agogisch hulpverlener	Ervaringswerker</a:t>
            </a:r>
          </a:p>
          <a:p>
            <a:pPr marL="0" indent="0" eaLnBrk="1" hangingPunct="1">
              <a:buFontTx/>
              <a:buNone/>
            </a:pPr>
            <a:r>
              <a:rPr lang="en-US" altLang="nl-NL" sz="1800" smtClean="0">
                <a:solidFill>
                  <a:srgbClr val="7030A0"/>
                </a:solidFill>
                <a:cs typeface="Arial" charset="0"/>
              </a:rPr>
              <a:t>Gedragswetenschapper</a:t>
            </a:r>
            <a:endParaRPr lang="nl-NL" altLang="nl-NL" sz="1800" smtClean="0">
              <a:solidFill>
                <a:srgbClr val="7030A0"/>
              </a:solidFill>
              <a:cs typeface="Arial" charset="0"/>
            </a:endParaRPr>
          </a:p>
          <a:p>
            <a:pPr marL="0" indent="0" eaLnBrk="1" hangingPunct="1">
              <a:buFontTx/>
              <a:buNone/>
            </a:pPr>
            <a:r>
              <a:rPr lang="nl-NL" altLang="nl-NL" sz="1800" smtClean="0">
                <a:solidFill>
                  <a:srgbClr val="7030A0"/>
                </a:solidFill>
                <a:cs typeface="Arial" charset="0"/>
              </a:rPr>
              <a:t>management				Psychiater</a:t>
            </a:r>
          </a:p>
          <a:p>
            <a:pPr marL="0" indent="0" eaLnBrk="1" hangingPunct="1">
              <a:buFontTx/>
              <a:buNone/>
            </a:pPr>
            <a:endParaRPr lang="nl-NL" altLang="nl-NL" sz="1800" smtClean="0">
              <a:solidFill>
                <a:srgbClr val="7030A0"/>
              </a:solidFill>
              <a:cs typeface="Arial" charset="0"/>
            </a:endParaRPr>
          </a:p>
        </p:txBody>
      </p:sp>
      <p:pic>
        <p:nvPicPr>
          <p:cNvPr id="10244" name="Afbeelding 3"/>
          <p:cNvPicPr>
            <a:picLocks noChangeAspect="1"/>
          </p:cNvPicPr>
          <p:nvPr/>
        </p:nvPicPr>
        <p:blipFill>
          <a:blip r:embed="rId3" cstate="print"/>
          <a:srcRect/>
          <a:stretch>
            <a:fillRect/>
          </a:stretch>
        </p:blipFill>
        <p:spPr bwMode="auto">
          <a:xfrm>
            <a:off x="7092950" y="188913"/>
            <a:ext cx="1884363" cy="1295400"/>
          </a:xfrm>
          <a:prstGeom prst="rect">
            <a:avLst/>
          </a:prstGeom>
          <a:noFill/>
          <a:ln w="9525">
            <a:noFill/>
            <a:miter lim="800000"/>
            <a:headEnd/>
            <a:tailEnd/>
          </a:ln>
        </p:spPr>
      </p:pic>
      <p:grpSp>
        <p:nvGrpSpPr>
          <p:cNvPr id="10245" name="Groep 4"/>
          <p:cNvGrpSpPr>
            <a:grpSpLocks/>
          </p:cNvGrpSpPr>
          <p:nvPr/>
        </p:nvGrpSpPr>
        <p:grpSpPr bwMode="auto">
          <a:xfrm>
            <a:off x="395288" y="6308725"/>
            <a:ext cx="2447925" cy="215900"/>
            <a:chOff x="395536" y="6309320"/>
            <a:chExt cx="2448272" cy="216024"/>
          </a:xfrm>
        </p:grpSpPr>
        <p:sp>
          <p:nvSpPr>
            <p:cNvPr id="6" name="Stroomdiagram: Alternatief proces 5"/>
            <p:cNvSpPr/>
            <p:nvPr/>
          </p:nvSpPr>
          <p:spPr>
            <a:xfrm>
              <a:off x="395536" y="6309320"/>
              <a:ext cx="720827" cy="216024"/>
            </a:xfrm>
            <a:prstGeom prst="flowChartAlternate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7030A0"/>
                </a:solidFill>
              </a:endParaRPr>
            </a:p>
          </p:txBody>
        </p:sp>
        <p:sp>
          <p:nvSpPr>
            <p:cNvPr id="7" name="Stroomdiagram: Alternatief proces 6"/>
            <p:cNvSpPr/>
            <p:nvPr/>
          </p:nvSpPr>
          <p:spPr>
            <a:xfrm>
              <a:off x="1259258" y="6309320"/>
              <a:ext cx="720827" cy="216024"/>
            </a:xfrm>
            <a:prstGeom prst="flowChartAlternateProcess">
              <a:avLst/>
            </a:prstGeom>
            <a:solidFill>
              <a:schemeClr val="accent6"/>
            </a:solidFill>
            <a:ln>
              <a:solidFill>
                <a:srgbClr val="EB48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Stroomdiagram: Alternatief proces 7"/>
            <p:cNvSpPr/>
            <p:nvPr/>
          </p:nvSpPr>
          <p:spPr>
            <a:xfrm>
              <a:off x="2122981" y="6309320"/>
              <a:ext cx="720827" cy="216024"/>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002060"/>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827</Words>
  <Application>Microsoft Macintosh PowerPoint</Application>
  <PresentationFormat>Diavoorstelling (4:3)</PresentationFormat>
  <Paragraphs>126</Paragraphs>
  <Slides>16</Slides>
  <Notes>2</Notes>
  <HiddenSlides>0</HiddenSlides>
  <MMClips>0</MMClips>
  <ScaleCrop>false</ScaleCrop>
  <HeadingPairs>
    <vt:vector size="4" baseType="variant">
      <vt:variant>
        <vt:lpstr>Ontwerpsjabloon</vt:lpstr>
      </vt:variant>
      <vt:variant>
        <vt:i4>1</vt:i4>
      </vt:variant>
      <vt:variant>
        <vt:lpstr>Diatitels</vt:lpstr>
      </vt:variant>
      <vt:variant>
        <vt:i4>16</vt:i4>
      </vt:variant>
    </vt:vector>
  </HeadingPairs>
  <TitlesOfParts>
    <vt:vector size="17" baseType="lpstr">
      <vt:lpstr>Standaardontwerp</vt:lpstr>
      <vt:lpstr>   Transitie jeugd en de sprong van 18- naar 18+ </vt:lpstr>
      <vt:lpstr>                  Jongeren in beeld</vt:lpstr>
      <vt:lpstr>Van 18- naar 18+</vt:lpstr>
      <vt:lpstr>Van 18- naar 18+</vt:lpstr>
      <vt:lpstr>De transitie en F-ACT Jeugd</vt:lpstr>
      <vt:lpstr>Stimuleer                    creatieve oplossingen</vt:lpstr>
      <vt:lpstr> Programma Samenwerking Jarabee, Ambiq, Mediant, Jeugd GGZ (Dimence) </vt:lpstr>
      <vt:lpstr>Korte terugblik</vt:lpstr>
      <vt:lpstr>Teamsamenstelling</vt:lpstr>
      <vt:lpstr>Doelgroep</vt:lpstr>
      <vt:lpstr>Uitgangspunten</vt:lpstr>
      <vt:lpstr>Uitdagingen 2016</vt:lpstr>
      <vt:lpstr>Financiering 2013/2014</vt:lpstr>
      <vt:lpstr>Dia 14</vt:lpstr>
      <vt:lpstr>Dia 15</vt:lpstr>
      <vt:lpstr>Contact</vt:lpstr>
    </vt:vector>
  </TitlesOfParts>
  <Company>GGZ Noord Holland Noord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meijer</dc:creator>
  <cp:lastModifiedBy>Karin Bonouvrie</cp:lastModifiedBy>
  <cp:revision>84</cp:revision>
  <dcterms:created xsi:type="dcterms:W3CDTF">2016-10-03T18:50:39Z</dcterms:created>
  <dcterms:modified xsi:type="dcterms:W3CDTF">2016-10-03T18:51:51Z</dcterms:modified>
</cp:coreProperties>
</file>