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Default Extension="xml" ContentType="application/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Default Extension="jpeg" ContentType="image/jpeg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84" r:id="rId1"/>
  </p:sldMasterIdLst>
  <p:sldIdLst>
    <p:sldId id="256" r:id="rId2"/>
    <p:sldId id="257" r:id="rId3"/>
    <p:sldId id="264" r:id="rId4"/>
    <p:sldId id="258" r:id="rId5"/>
    <p:sldId id="259" r:id="rId6"/>
    <p:sldId id="261" r:id="rId7"/>
    <p:sldId id="262" r:id="rId8"/>
    <p:sldId id="265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14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B710-D06C-41DD-9724-BAE680D16A40}" type="datetimeFigureOut">
              <a:rPr lang="nl-NL" smtClean="0"/>
              <a:pPr/>
              <a:t>30-04-2017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A2DFA90-BF57-421D-A37A-522C672CD04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B710-D06C-41DD-9724-BAE680D16A40}" type="datetimeFigureOut">
              <a:rPr lang="nl-NL" smtClean="0"/>
              <a:pPr/>
              <a:t>30-04-2017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FA90-BF57-421D-A37A-522C672CD04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B710-D06C-41DD-9724-BAE680D16A40}" type="datetimeFigureOut">
              <a:rPr lang="nl-NL" smtClean="0"/>
              <a:pPr/>
              <a:t>30-04-2017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FA90-BF57-421D-A37A-522C672CD04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B710-D06C-41DD-9724-BAE680D16A40}" type="datetimeFigureOut">
              <a:rPr lang="nl-NL" smtClean="0"/>
              <a:pPr/>
              <a:t>30-04-2017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FA90-BF57-421D-A37A-522C672CD04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B710-D06C-41DD-9724-BAE680D16A40}" type="datetimeFigureOut">
              <a:rPr lang="nl-NL" smtClean="0"/>
              <a:pPr/>
              <a:t>30-04-2017</a:t>
            </a:fld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2DFA90-BF57-421D-A37A-522C672CD048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B710-D06C-41DD-9724-BAE680D16A40}" type="datetimeFigureOut">
              <a:rPr lang="nl-NL" smtClean="0"/>
              <a:pPr/>
              <a:t>30-04-2017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FA90-BF57-421D-A37A-522C672CD04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B710-D06C-41DD-9724-BAE680D16A40}" type="datetimeFigureOut">
              <a:rPr lang="nl-NL" smtClean="0"/>
              <a:pPr/>
              <a:t>30-04-2017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FA90-BF57-421D-A37A-522C672CD04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B710-D06C-41DD-9724-BAE680D16A40}" type="datetimeFigureOut">
              <a:rPr lang="nl-NL" smtClean="0"/>
              <a:pPr/>
              <a:t>30-04-2017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FA90-BF57-421D-A37A-522C672CD04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B710-D06C-41DD-9724-BAE680D16A40}" type="datetimeFigureOut">
              <a:rPr lang="nl-NL" smtClean="0"/>
              <a:pPr/>
              <a:t>30-04-2017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FA90-BF57-421D-A37A-522C672CD04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B710-D06C-41DD-9724-BAE680D16A40}" type="datetimeFigureOut">
              <a:rPr lang="nl-NL" smtClean="0"/>
              <a:pPr/>
              <a:t>30-04-2017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FA90-BF57-421D-A37A-522C672CD048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B710-D06C-41DD-9724-BAE680D16A40}" type="datetimeFigureOut">
              <a:rPr lang="nl-NL" smtClean="0"/>
              <a:pPr/>
              <a:t>30-04-2017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A2DFA90-BF57-421D-A37A-522C672CD048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952B710-D06C-41DD-9724-BAE680D16A40}" type="datetimeFigureOut">
              <a:rPr lang="nl-NL" smtClean="0"/>
              <a:pPr/>
              <a:t>30-04-2017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9A2DFA90-BF57-421D-A37A-522C672CD048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jpe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jpeg"/><Relationship Id="rId15" Type="http://schemas.openxmlformats.org/officeDocument/2006/relationships/image" Target="../media/image15.jpe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png"/><Relationship Id="rId9" Type="http://schemas.openxmlformats.org/officeDocument/2006/relationships/image" Target="../media/image9.jpeg"/><Relationship Id="rId10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nl-NL" sz="2400" b="1" dirty="0"/>
              <a:t>1e Kennis &amp; </a:t>
            </a:r>
            <a:r>
              <a:rPr lang="nl-NL" sz="2400" b="1" dirty="0">
                <a:solidFill>
                  <a:srgbClr val="C00000"/>
                </a:solidFill>
              </a:rPr>
              <a:t>inspiratie</a:t>
            </a:r>
            <a:r>
              <a:rPr lang="nl-NL" sz="2400" b="1" dirty="0"/>
              <a:t> dag </a:t>
            </a:r>
            <a:r>
              <a:rPr lang="nl-NL" sz="2400" b="1" dirty="0" smtClean="0"/>
              <a:t>F-ACT </a:t>
            </a:r>
            <a:r>
              <a:rPr lang="nl-NL" sz="2400" b="1" dirty="0">
                <a:solidFill>
                  <a:srgbClr val="C00000"/>
                </a:solidFill>
              </a:rPr>
              <a:t>Jeugd</a:t>
            </a:r>
            <a:r>
              <a:rPr lang="nl-NL" sz="2400" b="1" dirty="0"/>
              <a:t> </a:t>
            </a:r>
            <a:r>
              <a:rPr lang="nl-NL" sz="2400" b="1" dirty="0" smtClean="0"/>
              <a:t/>
            </a:r>
            <a:br>
              <a:rPr lang="nl-NL" sz="2400" b="1" dirty="0" smtClean="0"/>
            </a:br>
            <a:r>
              <a:rPr lang="nl-NL" sz="2400" b="1" dirty="0" smtClean="0"/>
              <a:t>10 </a:t>
            </a:r>
            <a:r>
              <a:rPr lang="nl-NL" sz="2400" b="1" dirty="0"/>
              <a:t>maart 2017</a:t>
            </a:r>
            <a:r>
              <a:rPr lang="nl-NL" sz="2400" dirty="0"/>
              <a:t/>
            </a:r>
            <a:br>
              <a:rPr lang="nl-NL" sz="2400" dirty="0"/>
            </a:br>
            <a:endParaRPr lang="nl-NL" sz="2400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7950973" cy="2327833"/>
          </a:xfrm>
        </p:spPr>
        <p:txBody>
          <a:bodyPr>
            <a:noAutofit/>
          </a:bodyPr>
          <a:lstStyle/>
          <a:p>
            <a:pPr algn="ctr"/>
            <a:r>
              <a:rPr lang="nl-NL" sz="1400" cap="none" dirty="0" smtClean="0">
                <a:solidFill>
                  <a:schemeClr val="tx1"/>
                </a:solidFill>
                <a:latin typeface="+mn-lt"/>
              </a:rPr>
              <a:t>Mogelijk gemaakt door </a:t>
            </a:r>
            <a:r>
              <a:rPr lang="nl-NL" sz="1400" b="1" cap="none" dirty="0" smtClean="0">
                <a:solidFill>
                  <a:schemeClr val="tx1"/>
                </a:solidFill>
                <a:latin typeface="+mn-lt"/>
              </a:rPr>
              <a:t>F-ACT Jeugd Platform</a:t>
            </a:r>
            <a:r>
              <a:rPr lang="nl-NL" sz="1400" cap="none" dirty="0" smtClean="0">
                <a:solidFill>
                  <a:schemeClr val="tx1"/>
                </a:solidFill>
                <a:latin typeface="+mn-lt"/>
              </a:rPr>
              <a:t>, onderdeel van </a:t>
            </a:r>
            <a:r>
              <a:rPr lang="nl-NL" sz="1400" b="1" cap="none" dirty="0" smtClean="0">
                <a:solidFill>
                  <a:schemeClr val="tx1"/>
                </a:solidFill>
                <a:latin typeface="+mn-lt"/>
              </a:rPr>
              <a:t>F-ACT Nederland </a:t>
            </a:r>
          </a:p>
          <a:p>
            <a:pPr algn="ctr"/>
            <a:endParaRPr lang="nl-NL" sz="1400" cap="none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nl-NL" sz="1400" b="1" cap="none" dirty="0" smtClean="0">
                <a:solidFill>
                  <a:schemeClr val="tx1"/>
                </a:solidFill>
                <a:latin typeface="+mn-lt"/>
              </a:rPr>
              <a:t>Met dank aan: </a:t>
            </a:r>
          </a:p>
          <a:p>
            <a:pPr algn="ctr"/>
            <a:r>
              <a:rPr lang="nl-NL" sz="1200" cap="none" dirty="0" smtClean="0">
                <a:solidFill>
                  <a:schemeClr val="tx1"/>
                </a:solidFill>
                <a:latin typeface="+mn-lt"/>
              </a:rPr>
              <a:t>Trimbos Instituut, alle organisaties en hun sprekers, alle deelnemers en de organisatie: </a:t>
            </a:r>
            <a:br>
              <a:rPr lang="nl-NL" sz="1200" cap="none" dirty="0" smtClean="0">
                <a:solidFill>
                  <a:schemeClr val="tx1"/>
                </a:solidFill>
                <a:latin typeface="+mn-lt"/>
              </a:rPr>
            </a:br>
            <a:r>
              <a:rPr lang="nl-NL" sz="1200" cap="none" dirty="0" smtClean="0">
                <a:solidFill>
                  <a:schemeClr val="tx1"/>
                </a:solidFill>
                <a:latin typeface="+mn-lt"/>
              </a:rPr>
              <a:t>Karin Bonouvrie, Annabet Jongkind en Ank Koershuis</a:t>
            </a:r>
            <a:endParaRPr lang="nl-NL" sz="12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17" descr="lucertis_brief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21288"/>
            <a:ext cx="1213443" cy="61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Mail-bijl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8077" y="5050298"/>
            <a:ext cx="1428339" cy="37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072298"/>
            <a:ext cx="1249662" cy="32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Accare-1 DEF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4658" y="4754643"/>
            <a:ext cx="1509230" cy="107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Triversum Logo hoge kwalitei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805264"/>
            <a:ext cx="1639533" cy="92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logoSPIRITprint (2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237312"/>
            <a:ext cx="1008112" cy="37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340" y="6220795"/>
            <a:ext cx="841508" cy="42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Logo_GGZ_Oost_Brabant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6032" y="4034870"/>
            <a:ext cx="1436088" cy="54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mage00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91000"/>
            <a:ext cx="950464" cy="46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jutters2c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164551"/>
            <a:ext cx="869037" cy="51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image00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225" y="6148758"/>
            <a:ext cx="1179722" cy="46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logoggz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9775" y="5046465"/>
            <a:ext cx="1366281" cy="52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Mondriaan FC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224" y="4251377"/>
            <a:ext cx="1429480" cy="39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Logo Herlaarho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452" y="5037601"/>
            <a:ext cx="1589268" cy="64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A 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573" y="3284984"/>
            <a:ext cx="959869" cy="6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" descr="image00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212976"/>
            <a:ext cx="716052" cy="62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34870"/>
            <a:ext cx="1419977" cy="49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0" y="2568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000" b="0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88659" y="3832704"/>
            <a:ext cx="8086660" cy="40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88659" y="5472773"/>
            <a:ext cx="595237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0" y="6856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                                            </a:t>
            </a:r>
            <a:br>
              <a:rPr kumimoji="0" lang="nl-NL" altLang="nl-NL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endParaRPr kumimoji="0" lang="nl-NL" altLang="nl-NL" sz="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nl-NL" altLang="nl-NL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					</a:t>
            </a: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28"/>
          <p:cNvSpPr>
            <a:spLocks noChangeArrowheads="1"/>
          </p:cNvSpPr>
          <p:nvPr/>
        </p:nvSpPr>
        <p:spPr bwMode="auto">
          <a:xfrm>
            <a:off x="0" y="9112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NL" sz="1000" b="0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en-US" altLang="nl-NL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en-US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0" y="9691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0" y="108267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0" y="12106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nl-NL" altLang="nl-NL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0" y="12647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nl-NL" altLang="nl-NL" sz="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3"/>
          <p:cNvSpPr>
            <a:spLocks noChangeArrowheads="1"/>
          </p:cNvSpPr>
          <p:nvPr/>
        </p:nvSpPr>
        <p:spPr bwMode="auto">
          <a:xfrm>
            <a:off x="0" y="13531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38" name="Rectangle 34"/>
          <p:cNvSpPr>
            <a:spLocks noChangeArrowheads="1"/>
          </p:cNvSpPr>
          <p:nvPr/>
        </p:nvSpPr>
        <p:spPr bwMode="auto">
          <a:xfrm>
            <a:off x="0" y="14849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NL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    </a:t>
            </a:r>
            <a:endParaRPr kumimoji="0" lang="en-US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5"/>
          <p:cNvSpPr>
            <a:spLocks noChangeArrowheads="1"/>
          </p:cNvSpPr>
          <p:nvPr/>
        </p:nvSpPr>
        <p:spPr bwMode="auto">
          <a:xfrm>
            <a:off x="0" y="15451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nl-NL" altLang="nl-NL" sz="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274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91264" cy="756002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Programma </a:t>
            </a:r>
            <a:r>
              <a:rPr lang="nl-NL" sz="3200" b="1" dirty="0" smtClean="0">
                <a:solidFill>
                  <a:schemeClr val="tx1"/>
                </a:solidFill>
              </a:rPr>
              <a:t>overzicht </a:t>
            </a:r>
            <a:endParaRPr lang="nl-NL" sz="3200" b="1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400" dirty="0" smtClean="0">
                <a:solidFill>
                  <a:srgbClr val="C00000"/>
                </a:solidFill>
              </a:rPr>
              <a:t>10.00 - 10.10</a:t>
            </a:r>
            <a:r>
              <a:rPr lang="nl-NL" sz="1400" dirty="0" smtClean="0"/>
              <a:t>	Opening	</a:t>
            </a:r>
            <a:br>
              <a:rPr lang="nl-NL" sz="1400" dirty="0" smtClean="0"/>
            </a:br>
            <a:endParaRPr lang="nl-NL" sz="1400" dirty="0" smtClean="0"/>
          </a:p>
          <a:p>
            <a:pPr marL="0" indent="0">
              <a:buNone/>
            </a:pPr>
            <a:r>
              <a:rPr lang="nl-NL" sz="1400" dirty="0" smtClean="0">
                <a:solidFill>
                  <a:srgbClr val="C00000"/>
                </a:solidFill>
              </a:rPr>
              <a:t>10.10 - 11.30</a:t>
            </a:r>
            <a:r>
              <a:rPr lang="nl-NL" sz="1400" dirty="0" smtClean="0"/>
              <a:t>	Plenaire presentaties</a:t>
            </a:r>
            <a:br>
              <a:rPr lang="nl-NL" sz="1400" dirty="0" smtClean="0"/>
            </a:br>
            <a:endParaRPr lang="nl-NL" sz="1400" dirty="0" smtClean="0"/>
          </a:p>
          <a:p>
            <a:pPr marL="0" indent="0">
              <a:buNone/>
            </a:pPr>
            <a:r>
              <a:rPr lang="nl-NL" sz="1400" dirty="0" smtClean="0">
                <a:solidFill>
                  <a:srgbClr val="C00000"/>
                </a:solidFill>
              </a:rPr>
              <a:t>11.30 - 11.45</a:t>
            </a:r>
            <a:r>
              <a:rPr lang="nl-NL" sz="1400" dirty="0" smtClean="0"/>
              <a:t>	Pauze</a:t>
            </a:r>
            <a:br>
              <a:rPr lang="nl-NL" sz="1400" dirty="0" smtClean="0"/>
            </a:br>
            <a:endParaRPr lang="nl-NL" sz="1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nl-NL" sz="1400" dirty="0" smtClean="0">
                <a:solidFill>
                  <a:srgbClr val="C00000"/>
                </a:solidFill>
              </a:rPr>
              <a:t>11.45 - 12.30</a:t>
            </a:r>
            <a:r>
              <a:rPr lang="nl-NL" sz="1400" dirty="0" smtClean="0"/>
              <a:t>	Plenaire presentaties</a:t>
            </a:r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r>
              <a:rPr lang="nl-NL" sz="1400" dirty="0" smtClean="0">
                <a:solidFill>
                  <a:srgbClr val="C00000"/>
                </a:solidFill>
              </a:rPr>
              <a:t>12.30 - 13.15</a:t>
            </a:r>
            <a:r>
              <a:rPr lang="nl-NL" sz="1400" dirty="0" smtClean="0"/>
              <a:t>	Lunchpauze</a:t>
            </a:r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r>
              <a:rPr lang="nl-NL" sz="1400" dirty="0" smtClean="0">
                <a:solidFill>
                  <a:srgbClr val="C00000"/>
                </a:solidFill>
              </a:rPr>
              <a:t>13.15 - 15.30</a:t>
            </a:r>
            <a:r>
              <a:rPr lang="nl-NL" sz="1400" dirty="0" smtClean="0"/>
              <a:t>	Deelsessies (2 rondes)</a:t>
            </a:r>
            <a:br>
              <a:rPr lang="nl-NL" sz="1400" dirty="0" smtClean="0"/>
            </a:br>
            <a:endParaRPr lang="nl-NL" sz="1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nl-NL" sz="1400" dirty="0" smtClean="0">
                <a:solidFill>
                  <a:srgbClr val="C00000"/>
                </a:solidFill>
              </a:rPr>
              <a:t>15.30 - 16.00</a:t>
            </a:r>
            <a:r>
              <a:rPr lang="nl-NL" sz="1400" dirty="0" smtClean="0"/>
              <a:t>	Theaterachtige afsluiting: JIM theater </a:t>
            </a:r>
            <a:br>
              <a:rPr lang="nl-NL" sz="1400" dirty="0" smtClean="0"/>
            </a:br>
            <a:endParaRPr lang="nl-NL" sz="1400" dirty="0" smtClean="0"/>
          </a:p>
          <a:p>
            <a:pPr marL="0" indent="0">
              <a:buNone/>
            </a:pPr>
            <a:r>
              <a:rPr lang="nl-NL" sz="1400" dirty="0" smtClean="0">
                <a:solidFill>
                  <a:srgbClr val="C00000"/>
                </a:solidFill>
              </a:rPr>
              <a:t>16.00 </a:t>
            </a:r>
            <a:r>
              <a:rPr lang="nl-NL" sz="1400" dirty="0" smtClean="0"/>
              <a:t>		Borrel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123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0750"/>
            <a:ext cx="6707088" cy="611986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ochtend </a:t>
            </a:r>
            <a:r>
              <a:rPr lang="nl-NL" dirty="0" smtClean="0">
                <a:solidFill>
                  <a:schemeClr val="tx1"/>
                </a:solidFill>
              </a:rPr>
              <a:t>programma 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40768"/>
            <a:ext cx="8507288" cy="6113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400" dirty="0" smtClean="0">
                <a:solidFill>
                  <a:srgbClr val="C00000"/>
                </a:solidFill>
              </a:rPr>
              <a:t>10.00 - 10.10</a:t>
            </a:r>
            <a:r>
              <a:rPr lang="nl-NL" sz="1400" b="0" dirty="0" smtClean="0"/>
              <a:t>	</a:t>
            </a:r>
            <a:r>
              <a:rPr lang="nl-NL" sz="1400" dirty="0" smtClean="0"/>
              <a:t>Opening</a:t>
            </a:r>
            <a:r>
              <a:rPr lang="nl-NL" sz="1400" b="0" dirty="0" smtClean="0"/>
              <a:t/>
            </a:r>
            <a:br>
              <a:rPr lang="nl-NL" sz="1400" b="0" dirty="0" smtClean="0"/>
            </a:br>
            <a:r>
              <a:rPr lang="nl-NL" sz="1200" b="0" dirty="0" smtClean="0"/>
              <a:t>		</a:t>
            </a:r>
            <a:r>
              <a:rPr lang="nl-NL" sz="1200" b="0" i="1" dirty="0" smtClean="0"/>
              <a:t>Elfi Rookhuizen, dagvoorzitter, projectleider FACT Jeugd Amsterdam</a:t>
            </a:r>
          </a:p>
          <a:p>
            <a:pPr marL="0" indent="0">
              <a:buNone/>
            </a:pPr>
            <a:r>
              <a:rPr lang="nl-NL" sz="1400" dirty="0" smtClean="0">
                <a:solidFill>
                  <a:srgbClr val="C00000"/>
                </a:solidFill>
              </a:rPr>
              <a:t>10.10 - 10.50</a:t>
            </a:r>
            <a:r>
              <a:rPr lang="nl-NL" sz="1400" b="0" dirty="0" smtClean="0"/>
              <a:t>	</a:t>
            </a:r>
            <a:r>
              <a:rPr lang="nl-NL" sz="1400" dirty="0" smtClean="0"/>
              <a:t>Inleiding: van jeugd naar volwassenheid</a:t>
            </a:r>
            <a:r>
              <a:rPr lang="nl-NL" sz="1400" b="0" dirty="0" smtClean="0"/>
              <a:t/>
            </a:r>
            <a:br>
              <a:rPr lang="nl-NL" sz="1400" b="0" dirty="0" smtClean="0"/>
            </a:br>
            <a:r>
              <a:rPr lang="nl-NL" sz="1200" b="0" dirty="0" smtClean="0"/>
              <a:t>		</a:t>
            </a:r>
            <a:r>
              <a:rPr lang="nl-NL" sz="1200" b="0" i="1" dirty="0" err="1" smtClean="0"/>
              <a:t>Nellieke</a:t>
            </a:r>
            <a:r>
              <a:rPr lang="nl-NL" sz="1200" b="0" i="1" dirty="0" smtClean="0"/>
              <a:t> de Koning, Bestuurder de Bascule </a:t>
            </a:r>
          </a:p>
          <a:p>
            <a:pPr marL="0" indent="0">
              <a:buNone/>
            </a:pPr>
            <a:r>
              <a:rPr lang="nl-NL" sz="1400" dirty="0" smtClean="0">
                <a:solidFill>
                  <a:srgbClr val="C00000"/>
                </a:solidFill>
              </a:rPr>
              <a:t>10.50 - 11.10</a:t>
            </a:r>
            <a:r>
              <a:rPr lang="nl-NL" sz="1400" b="0" dirty="0" smtClean="0"/>
              <a:t>	</a:t>
            </a:r>
            <a:r>
              <a:rPr lang="nl-NL" sz="1400" dirty="0" smtClean="0"/>
              <a:t>Presentatie F-ACT Jeugd onderzoek</a:t>
            </a:r>
            <a:r>
              <a:rPr lang="nl-NL" sz="1400" dirty="0"/>
              <a:t/>
            </a:r>
            <a:br>
              <a:rPr lang="nl-NL" sz="1400" dirty="0"/>
            </a:br>
            <a:r>
              <a:rPr lang="nl-NL" sz="1200" b="0" i="1" dirty="0" smtClean="0"/>
              <a:t>		Marieke </a:t>
            </a:r>
            <a:r>
              <a:rPr lang="nl-NL" sz="1200" b="0" i="1" dirty="0" err="1" smtClean="0"/>
              <a:t>Broersen</a:t>
            </a:r>
            <a:r>
              <a:rPr lang="nl-NL" sz="1200" b="0" i="1" dirty="0" smtClean="0"/>
              <a:t>, psycholoog/promovendus GGZ Oost Brabant</a:t>
            </a:r>
          </a:p>
          <a:p>
            <a:pPr marL="0" indent="0">
              <a:buNone/>
            </a:pPr>
            <a:r>
              <a:rPr lang="nl-NL" sz="1400" dirty="0" smtClean="0">
                <a:solidFill>
                  <a:srgbClr val="C00000"/>
                </a:solidFill>
              </a:rPr>
              <a:t>11.10 - 11.30</a:t>
            </a:r>
            <a:r>
              <a:rPr lang="nl-NL" sz="1400" b="0" dirty="0" smtClean="0"/>
              <a:t>	</a:t>
            </a:r>
            <a:r>
              <a:rPr lang="nl-NL" sz="1400" dirty="0" smtClean="0"/>
              <a:t>Certificering en het belang van modelgetrouwheid</a:t>
            </a:r>
            <a:r>
              <a:rPr lang="nl-NL" sz="1400" b="0" dirty="0" smtClean="0"/>
              <a:t/>
            </a:r>
            <a:br>
              <a:rPr lang="nl-NL" sz="1400" b="0" dirty="0" smtClean="0"/>
            </a:br>
            <a:r>
              <a:rPr lang="nl-NL" sz="1200" b="0" i="1" dirty="0" smtClean="0"/>
              <a:t>		Margret Overdijk, directeur CCAF </a:t>
            </a:r>
          </a:p>
          <a:p>
            <a:pPr marL="0" indent="0">
              <a:buNone/>
            </a:pPr>
            <a:endParaRPr lang="nl-NL" sz="1400" b="0" dirty="0" smtClean="0"/>
          </a:p>
          <a:p>
            <a:pPr marL="0" indent="0">
              <a:buNone/>
            </a:pPr>
            <a:r>
              <a:rPr lang="nl-NL" sz="1400" dirty="0" smtClean="0">
                <a:solidFill>
                  <a:srgbClr val="C00000"/>
                </a:solidFill>
              </a:rPr>
              <a:t>11.30 - 11.45	Pauze</a:t>
            </a:r>
          </a:p>
          <a:p>
            <a:pPr marL="0" indent="0">
              <a:buNone/>
            </a:pPr>
            <a:endParaRPr lang="nl-NL" sz="1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nl-NL" sz="1400" dirty="0" smtClean="0">
                <a:solidFill>
                  <a:srgbClr val="C00000"/>
                </a:solidFill>
              </a:rPr>
              <a:t>11.45 - 12.15</a:t>
            </a:r>
            <a:r>
              <a:rPr lang="nl-NL" sz="1400" dirty="0" smtClean="0"/>
              <a:t>	“</a:t>
            </a:r>
            <a:r>
              <a:rPr lang="nl-NL" sz="1400" dirty="0"/>
              <a:t>Vroeger dacht ik dat mijn beperkingen mijn grenzen waren”(Loesje</a:t>
            </a:r>
            <a:r>
              <a:rPr lang="nl-NL" sz="1400" dirty="0" smtClean="0"/>
              <a:t>)	</a:t>
            </a:r>
            <a:r>
              <a:rPr lang="nl-NL" sz="1400" b="0" i="1" dirty="0" smtClean="0"/>
              <a:t>	</a:t>
            </a:r>
            <a:r>
              <a:rPr lang="nl-NL" sz="1200" b="0" i="1" dirty="0" smtClean="0"/>
              <a:t>	Emily </a:t>
            </a:r>
            <a:r>
              <a:rPr lang="nl-NL" sz="1200" b="0" i="1" dirty="0" err="1" smtClean="0"/>
              <a:t>Chatrou</a:t>
            </a:r>
            <a:r>
              <a:rPr lang="nl-NL" sz="1200" b="0" i="1" dirty="0" smtClean="0"/>
              <a:t>, K&amp;J psychiater en opleider K&amp;J,  </a:t>
            </a:r>
            <a:br>
              <a:rPr lang="nl-NL" sz="1200" b="0" i="1" dirty="0" smtClean="0"/>
            </a:br>
            <a:r>
              <a:rPr lang="nl-NL" sz="1200" b="0" i="1" dirty="0" smtClean="0"/>
              <a:t>		</a:t>
            </a:r>
            <a:r>
              <a:rPr lang="nl-NL" sz="1200" b="0" i="1" dirty="0" err="1" smtClean="0"/>
              <a:t>Domenique</a:t>
            </a:r>
            <a:r>
              <a:rPr lang="nl-NL" sz="1200" b="0" i="1" dirty="0" smtClean="0"/>
              <a:t> Vermeulen, SPV, </a:t>
            </a:r>
            <a:r>
              <a:rPr lang="nl-NL" sz="1200" b="0" i="1" dirty="0" err="1" smtClean="0"/>
              <a:t>Gastenhof</a:t>
            </a:r>
            <a:r>
              <a:rPr lang="nl-NL" sz="1200" b="0" i="1" dirty="0" smtClean="0"/>
              <a:t> Koraalgroep Mondriaan </a:t>
            </a:r>
            <a:endParaRPr lang="nl-NL" sz="1400" b="0" i="1" dirty="0" smtClean="0"/>
          </a:p>
          <a:p>
            <a:pPr marL="0" indent="0">
              <a:buNone/>
            </a:pPr>
            <a:r>
              <a:rPr lang="nl-NL" sz="1400" dirty="0" smtClean="0">
                <a:solidFill>
                  <a:srgbClr val="C00000"/>
                </a:solidFill>
              </a:rPr>
              <a:t>12.15 - 12.45</a:t>
            </a:r>
            <a:r>
              <a:rPr lang="nl-NL" sz="1400" b="0" dirty="0" smtClean="0"/>
              <a:t>	</a:t>
            </a:r>
            <a:r>
              <a:rPr lang="nl-NL" sz="1400" dirty="0" smtClean="0"/>
              <a:t>Hoe herpak je de eigen regie?</a:t>
            </a:r>
            <a:r>
              <a:rPr lang="nl-NL" sz="1400" b="0" dirty="0" smtClean="0"/>
              <a:t>					</a:t>
            </a:r>
            <a:r>
              <a:rPr lang="nl-NL" sz="1200" b="0" i="1" dirty="0" smtClean="0"/>
              <a:t>		Klazine Tuinier, verpleegkundige en ervaringsdeskundige Stichting Hersteltalent</a:t>
            </a:r>
          </a:p>
          <a:p>
            <a:pPr marL="0" indent="0">
              <a:buNone/>
            </a:pPr>
            <a:r>
              <a:rPr lang="nl-NL" sz="1400" b="0" dirty="0" smtClean="0"/>
              <a:t/>
            </a:r>
            <a:br>
              <a:rPr lang="nl-NL" sz="1400" b="0" dirty="0" smtClean="0"/>
            </a:br>
            <a:r>
              <a:rPr lang="nl-NL" sz="1400" b="0" dirty="0" smtClean="0"/>
              <a:t/>
            </a:r>
            <a:br>
              <a:rPr lang="nl-NL" sz="1400" b="0" dirty="0" smtClean="0"/>
            </a:br>
            <a:r>
              <a:rPr lang="nl-NL" sz="1400" dirty="0" smtClean="0">
                <a:solidFill>
                  <a:srgbClr val="C00000"/>
                </a:solidFill>
              </a:rPr>
              <a:t>12.45 - 13.30</a:t>
            </a:r>
            <a:r>
              <a:rPr lang="nl-NL" sz="1400" b="0" dirty="0" smtClean="0"/>
              <a:t>	</a:t>
            </a:r>
            <a:r>
              <a:rPr lang="nl-NL" sz="1400" dirty="0" smtClean="0">
                <a:solidFill>
                  <a:srgbClr val="C00000"/>
                </a:solidFill>
              </a:rPr>
              <a:t>Lunch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676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0750"/>
            <a:ext cx="6707088" cy="611986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middag </a:t>
            </a:r>
            <a:r>
              <a:rPr lang="nl-NL" dirty="0" smtClean="0">
                <a:solidFill>
                  <a:schemeClr val="tx1"/>
                </a:solidFill>
              </a:rPr>
              <a:t>programma 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40768"/>
            <a:ext cx="8507288" cy="6113512"/>
          </a:xfrm>
        </p:spPr>
        <p:txBody>
          <a:bodyPr>
            <a:noAutofit/>
          </a:bodyPr>
          <a:lstStyle/>
          <a:p>
            <a:r>
              <a:rPr lang="nl-NL" sz="1400" dirty="0" smtClean="0">
                <a:solidFill>
                  <a:srgbClr val="C00000"/>
                </a:solidFill>
              </a:rPr>
              <a:t>13.30 </a:t>
            </a:r>
            <a:r>
              <a:rPr lang="nl-NL" sz="1400" dirty="0">
                <a:solidFill>
                  <a:srgbClr val="C00000"/>
                </a:solidFill>
              </a:rPr>
              <a:t>- 14.25</a:t>
            </a:r>
            <a:r>
              <a:rPr lang="nl-NL" sz="1400" dirty="0"/>
              <a:t>	Deelsessies ronde </a:t>
            </a:r>
            <a:r>
              <a:rPr lang="nl-NL" sz="1400" dirty="0" smtClean="0"/>
              <a:t>1</a:t>
            </a:r>
          </a:p>
          <a:p>
            <a:endParaRPr lang="nl-NL" sz="1400" dirty="0" smtClean="0"/>
          </a:p>
          <a:p>
            <a:endParaRPr lang="nl-NL" sz="1400" dirty="0" smtClean="0"/>
          </a:p>
          <a:p>
            <a:endParaRPr lang="nl-NL" sz="1400" dirty="0" smtClean="0"/>
          </a:p>
          <a:p>
            <a:endParaRPr lang="nl-NL" sz="1400" dirty="0"/>
          </a:p>
          <a:p>
            <a:endParaRPr lang="nl-NL" sz="1400" dirty="0" smtClean="0">
              <a:solidFill>
                <a:srgbClr val="C00000"/>
              </a:solidFill>
            </a:endParaRPr>
          </a:p>
          <a:p>
            <a:r>
              <a:rPr lang="nl-NL" sz="1400" dirty="0" smtClean="0">
                <a:solidFill>
                  <a:srgbClr val="C00000"/>
                </a:solidFill>
              </a:rPr>
              <a:t>14.30 </a:t>
            </a:r>
            <a:r>
              <a:rPr lang="nl-NL" sz="1400" dirty="0">
                <a:solidFill>
                  <a:srgbClr val="C00000"/>
                </a:solidFill>
              </a:rPr>
              <a:t>- 15.30</a:t>
            </a:r>
            <a:r>
              <a:rPr lang="nl-NL" sz="1400" dirty="0"/>
              <a:t>	Deelsessies ronde </a:t>
            </a:r>
            <a:r>
              <a:rPr lang="nl-NL" sz="1400" dirty="0" smtClean="0"/>
              <a:t>2</a:t>
            </a:r>
          </a:p>
          <a:p>
            <a:endParaRPr lang="nl-NL" sz="1400" dirty="0"/>
          </a:p>
          <a:p>
            <a:endParaRPr lang="nl-NL" sz="1400" dirty="0" smtClean="0"/>
          </a:p>
          <a:p>
            <a:endParaRPr lang="nl-NL" sz="1400" dirty="0" smtClean="0"/>
          </a:p>
          <a:p>
            <a:endParaRPr lang="nl-NL" sz="1400" dirty="0"/>
          </a:p>
          <a:p>
            <a:endParaRPr lang="nl-NL" sz="1400" dirty="0" smtClean="0">
              <a:solidFill>
                <a:srgbClr val="C00000"/>
              </a:solidFill>
            </a:endParaRPr>
          </a:p>
          <a:p>
            <a:r>
              <a:rPr lang="nl-NL" sz="1400" dirty="0" smtClean="0">
                <a:solidFill>
                  <a:srgbClr val="C00000"/>
                </a:solidFill>
              </a:rPr>
              <a:t>15.30 </a:t>
            </a:r>
            <a:r>
              <a:rPr lang="nl-NL" sz="1400" dirty="0">
                <a:solidFill>
                  <a:srgbClr val="C00000"/>
                </a:solidFill>
              </a:rPr>
              <a:t>- 16.00</a:t>
            </a:r>
            <a:r>
              <a:rPr lang="nl-NL" sz="1400" dirty="0"/>
              <a:t>	Theaterachtige afsluiting door het JIM theater </a:t>
            </a:r>
            <a:endParaRPr lang="nl-NL" sz="1400" dirty="0" smtClean="0"/>
          </a:p>
          <a:p>
            <a:endParaRPr lang="nl-NL" sz="1400" dirty="0"/>
          </a:p>
          <a:p>
            <a:r>
              <a:rPr lang="nl-NL" sz="1400" dirty="0">
                <a:solidFill>
                  <a:srgbClr val="C00000"/>
                </a:solidFill>
              </a:rPr>
              <a:t>16.00</a:t>
            </a:r>
            <a:r>
              <a:rPr lang="nl-NL" sz="1400" dirty="0"/>
              <a:t>		</a:t>
            </a:r>
            <a:r>
              <a:rPr lang="nl-NL" sz="1400" dirty="0">
                <a:solidFill>
                  <a:srgbClr val="C00000"/>
                </a:solidFill>
              </a:rPr>
              <a:t>Borrel</a:t>
            </a:r>
          </a:p>
          <a:p>
            <a:pPr marL="0" indent="0">
              <a:buNone/>
            </a:pPr>
            <a:endParaRPr lang="nl-NL" sz="1400" dirty="0" smtClean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0085961"/>
              </p:ext>
            </p:extLst>
          </p:nvPr>
        </p:nvGraphicFramePr>
        <p:xfrm>
          <a:off x="2411760" y="1916832"/>
          <a:ext cx="5956910" cy="100811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67062"/>
                <a:gridCol w="1695010"/>
                <a:gridCol w="2094838"/>
              </a:tblGrid>
              <a:tr h="672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Kees Trimboszaal </a:t>
                      </a:r>
                      <a:r>
                        <a:rPr lang="nl-NL" sz="1200" dirty="0" smtClean="0">
                          <a:effectLst/>
                        </a:rPr>
                        <a:t/>
                      </a:r>
                      <a:br>
                        <a:rPr lang="nl-NL" sz="1200" dirty="0" smtClean="0">
                          <a:effectLst/>
                        </a:rPr>
                      </a:br>
                      <a:r>
                        <a:rPr lang="nl-NL" sz="1200" b="0" dirty="0" smtClean="0">
                          <a:effectLst/>
                        </a:rPr>
                        <a:t>(=</a:t>
                      </a:r>
                      <a:r>
                        <a:rPr lang="nl-NL" sz="1200" b="0" dirty="0">
                          <a:effectLst/>
                        </a:rPr>
                        <a:t>2</a:t>
                      </a:r>
                      <a:r>
                        <a:rPr lang="nl-NL" sz="1200" b="0" baseline="30000" dirty="0">
                          <a:effectLst/>
                        </a:rPr>
                        <a:t>e</a:t>
                      </a:r>
                      <a:r>
                        <a:rPr lang="nl-NL" sz="1200" b="0" dirty="0">
                          <a:effectLst/>
                        </a:rPr>
                        <a:t> verdieping)</a:t>
                      </a:r>
                      <a:endParaRPr lang="nl-NL" sz="12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Herman Broodzaal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 dirty="0">
                          <a:effectLst/>
                        </a:rPr>
                        <a:t>(= begane grond)</a:t>
                      </a:r>
                      <a:endParaRPr lang="nl-NL" sz="12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Fien de la </a:t>
                      </a:r>
                      <a:r>
                        <a:rPr lang="nl-NL" sz="1200" dirty="0" err="1">
                          <a:effectLst/>
                        </a:rPr>
                        <a:t>Marzaal</a:t>
                      </a:r>
                      <a:endParaRPr lang="nl-NL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 dirty="0">
                          <a:effectLst/>
                        </a:rPr>
                        <a:t>(= kelder)</a:t>
                      </a:r>
                      <a:endParaRPr lang="nl-NL" sz="12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 dirty="0">
                          <a:solidFill>
                            <a:srgbClr val="C00000"/>
                          </a:solidFill>
                          <a:effectLst/>
                        </a:rPr>
                        <a:t>Deelsessie </a:t>
                      </a:r>
                      <a:r>
                        <a:rPr lang="nl-NL" sz="1200" b="0" dirty="0" smtClean="0">
                          <a:solidFill>
                            <a:srgbClr val="C00000"/>
                          </a:solidFill>
                          <a:effectLst/>
                        </a:rPr>
                        <a:t>nr. </a:t>
                      </a:r>
                      <a:r>
                        <a:rPr lang="nl-NL" sz="12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nl-NL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 dirty="0">
                          <a:solidFill>
                            <a:srgbClr val="C00000"/>
                          </a:solidFill>
                          <a:effectLst/>
                        </a:rPr>
                        <a:t>Deelsessie </a:t>
                      </a:r>
                      <a:r>
                        <a:rPr lang="nl-NL" sz="1200" b="0" dirty="0" smtClean="0">
                          <a:solidFill>
                            <a:srgbClr val="C00000"/>
                          </a:solidFill>
                          <a:effectLst/>
                        </a:rPr>
                        <a:t>nr. </a:t>
                      </a:r>
                      <a:r>
                        <a:rPr lang="nl-NL" sz="12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nl-NL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 dirty="0">
                          <a:solidFill>
                            <a:srgbClr val="C00000"/>
                          </a:solidFill>
                          <a:effectLst/>
                        </a:rPr>
                        <a:t>Deelsessie </a:t>
                      </a:r>
                      <a:r>
                        <a:rPr lang="nl-NL" sz="1200" b="0" dirty="0" smtClean="0">
                          <a:solidFill>
                            <a:srgbClr val="C00000"/>
                          </a:solidFill>
                          <a:effectLst/>
                        </a:rPr>
                        <a:t>nr. </a:t>
                      </a:r>
                      <a:r>
                        <a:rPr lang="nl-NL" sz="12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nl-NL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0026688"/>
              </p:ext>
            </p:extLst>
          </p:nvPr>
        </p:nvGraphicFramePr>
        <p:xfrm>
          <a:off x="2411760" y="3933056"/>
          <a:ext cx="5956910" cy="100811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67062"/>
                <a:gridCol w="1695010"/>
                <a:gridCol w="2094838"/>
              </a:tblGrid>
              <a:tr h="672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Kees Trimboszaal </a:t>
                      </a:r>
                      <a:r>
                        <a:rPr lang="nl-NL" sz="1200" dirty="0" smtClean="0">
                          <a:effectLst/>
                        </a:rPr>
                        <a:t/>
                      </a:r>
                      <a:br>
                        <a:rPr lang="nl-NL" sz="1200" dirty="0" smtClean="0">
                          <a:effectLst/>
                        </a:rPr>
                      </a:br>
                      <a:r>
                        <a:rPr lang="nl-NL" sz="1200" b="0" dirty="0" smtClean="0">
                          <a:effectLst/>
                        </a:rPr>
                        <a:t>(=</a:t>
                      </a:r>
                      <a:r>
                        <a:rPr lang="nl-NL" sz="1200" b="0" dirty="0">
                          <a:effectLst/>
                        </a:rPr>
                        <a:t>2</a:t>
                      </a:r>
                      <a:r>
                        <a:rPr lang="nl-NL" sz="1200" b="0" baseline="30000" dirty="0">
                          <a:effectLst/>
                        </a:rPr>
                        <a:t>e</a:t>
                      </a:r>
                      <a:r>
                        <a:rPr lang="nl-NL" sz="1200" b="0" dirty="0">
                          <a:effectLst/>
                        </a:rPr>
                        <a:t> verdieping)</a:t>
                      </a:r>
                      <a:endParaRPr lang="nl-NL" sz="12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Herman Broodzaal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 dirty="0">
                          <a:effectLst/>
                        </a:rPr>
                        <a:t>(= begane grond)</a:t>
                      </a:r>
                      <a:endParaRPr lang="nl-NL" sz="12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Fien de la </a:t>
                      </a:r>
                      <a:r>
                        <a:rPr lang="nl-NL" sz="1200" dirty="0" err="1">
                          <a:effectLst/>
                        </a:rPr>
                        <a:t>Marzaal</a:t>
                      </a:r>
                      <a:endParaRPr lang="nl-NL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 dirty="0">
                          <a:effectLst/>
                        </a:rPr>
                        <a:t>(= kelder)</a:t>
                      </a:r>
                      <a:endParaRPr lang="nl-NL" sz="12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 dirty="0">
                          <a:solidFill>
                            <a:srgbClr val="C00000"/>
                          </a:solidFill>
                          <a:effectLst/>
                        </a:rPr>
                        <a:t>Deelsessie </a:t>
                      </a:r>
                      <a:r>
                        <a:rPr lang="nl-NL" sz="1200" b="0" dirty="0" smtClean="0">
                          <a:solidFill>
                            <a:srgbClr val="C00000"/>
                          </a:solidFill>
                          <a:effectLst/>
                        </a:rPr>
                        <a:t>nr. </a:t>
                      </a:r>
                      <a:r>
                        <a:rPr lang="nl-NL" sz="1200" b="1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nl-NL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 dirty="0">
                          <a:solidFill>
                            <a:srgbClr val="C00000"/>
                          </a:solidFill>
                          <a:effectLst/>
                        </a:rPr>
                        <a:t>Deelsessie </a:t>
                      </a:r>
                      <a:r>
                        <a:rPr lang="nl-NL" sz="1200" b="0" dirty="0" smtClean="0">
                          <a:solidFill>
                            <a:srgbClr val="C00000"/>
                          </a:solidFill>
                          <a:effectLst/>
                        </a:rPr>
                        <a:t>nr. </a:t>
                      </a:r>
                      <a:r>
                        <a:rPr lang="nl-NL" sz="1200" b="1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nl-NL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 dirty="0">
                          <a:solidFill>
                            <a:srgbClr val="C00000"/>
                          </a:solidFill>
                          <a:effectLst/>
                        </a:rPr>
                        <a:t>Deelsessie </a:t>
                      </a:r>
                      <a:r>
                        <a:rPr lang="nl-NL" sz="1200" b="0" dirty="0" smtClean="0">
                          <a:solidFill>
                            <a:srgbClr val="C00000"/>
                          </a:solidFill>
                          <a:effectLst/>
                        </a:rPr>
                        <a:t>nr. </a:t>
                      </a:r>
                      <a:r>
                        <a:rPr lang="nl-NL" sz="12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nl-NL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874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49413" y="3222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67544" y="1340768"/>
            <a:ext cx="7992888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b="1" dirty="0">
                <a:solidFill>
                  <a:srgbClr val="C00000"/>
                </a:solidFill>
              </a:rPr>
              <a:t>Deelsessie </a:t>
            </a:r>
            <a:r>
              <a:rPr lang="nl-NL" sz="1400" b="1" dirty="0"/>
              <a:t>1</a:t>
            </a:r>
            <a:r>
              <a:rPr lang="nl-NL" sz="1400" b="1" dirty="0">
                <a:solidFill>
                  <a:srgbClr val="C00000"/>
                </a:solidFill>
              </a:rPr>
              <a:t>:  </a:t>
            </a:r>
            <a:r>
              <a:rPr lang="nl-NL" sz="1400" dirty="0" smtClean="0"/>
              <a:t>	</a:t>
            </a:r>
            <a:r>
              <a:rPr lang="nl-NL" sz="1400" b="1" dirty="0" smtClean="0"/>
              <a:t>ASS problematiek</a:t>
            </a:r>
          </a:p>
          <a:p>
            <a:r>
              <a:rPr lang="nl-NL" sz="1400" b="1" dirty="0"/>
              <a:t>	</a:t>
            </a:r>
            <a:r>
              <a:rPr lang="nl-NL" sz="1400" b="1" dirty="0" smtClean="0"/>
              <a:t>	</a:t>
            </a:r>
            <a:r>
              <a:rPr lang="nl-NL" sz="1200" i="1" dirty="0" smtClean="0"/>
              <a:t>Marjolein </a:t>
            </a:r>
            <a:r>
              <a:rPr lang="nl-NL" sz="1200" i="1" dirty="0" err="1"/>
              <a:t>Olijerhoek</a:t>
            </a:r>
            <a:r>
              <a:rPr lang="nl-NL" sz="1200" i="1" dirty="0"/>
              <a:t> &amp; Eline Kijkuit van Kenter </a:t>
            </a:r>
            <a:r>
              <a:rPr lang="nl-NL" sz="1200" i="1" dirty="0" smtClean="0"/>
              <a:t>Jeugdhulp</a:t>
            </a:r>
          </a:p>
          <a:p>
            <a:endParaRPr lang="nl-NL" sz="1200" i="1" dirty="0"/>
          </a:p>
          <a:p>
            <a:r>
              <a:rPr lang="nl-NL" sz="1400" dirty="0">
                <a:solidFill>
                  <a:srgbClr val="C00000"/>
                </a:solidFill>
              </a:rPr>
              <a:t> </a:t>
            </a:r>
          </a:p>
          <a:p>
            <a:r>
              <a:rPr lang="nl-NL" sz="1400" b="1" dirty="0" smtClean="0">
                <a:solidFill>
                  <a:srgbClr val="C00000"/>
                </a:solidFill>
              </a:rPr>
              <a:t>Deelsessie </a:t>
            </a:r>
            <a:r>
              <a:rPr lang="nl-NL" sz="1400" b="1" dirty="0"/>
              <a:t>2</a:t>
            </a:r>
            <a:r>
              <a:rPr lang="nl-NL" sz="1400" b="1" dirty="0">
                <a:solidFill>
                  <a:srgbClr val="C00000"/>
                </a:solidFill>
              </a:rPr>
              <a:t>:  </a:t>
            </a:r>
            <a:r>
              <a:rPr lang="nl-NL" sz="1400" dirty="0" smtClean="0"/>
              <a:t>	</a:t>
            </a:r>
            <a:r>
              <a:rPr lang="nl-NL" sz="1400" b="1" dirty="0" smtClean="0"/>
              <a:t>‘</a:t>
            </a:r>
            <a:r>
              <a:rPr lang="nl-NL" sz="1400" b="1" dirty="0"/>
              <a:t>Kijken door de bril van de cliënt’</a:t>
            </a:r>
            <a:r>
              <a:rPr lang="nl-NL" sz="1400" dirty="0"/>
              <a:t> </a:t>
            </a:r>
            <a:r>
              <a:rPr lang="nl-NL" sz="1400" dirty="0" smtClean="0"/>
              <a:t/>
            </a:r>
            <a:br>
              <a:rPr lang="nl-NL" sz="1400" dirty="0" smtClean="0"/>
            </a:br>
            <a:r>
              <a:rPr lang="nl-NL" sz="1400" dirty="0" smtClean="0"/>
              <a:t>		</a:t>
            </a:r>
            <a:r>
              <a:rPr lang="nl-NL" sz="1200" i="1" dirty="0" smtClean="0"/>
              <a:t>Gerard </a:t>
            </a:r>
            <a:r>
              <a:rPr lang="nl-NL" sz="1200" i="1" dirty="0" err="1"/>
              <a:t>Kocken</a:t>
            </a:r>
            <a:r>
              <a:rPr lang="nl-NL" sz="1200" i="1" dirty="0"/>
              <a:t> van Lijn5</a:t>
            </a:r>
          </a:p>
          <a:p>
            <a:endParaRPr lang="nl-NL" sz="1400" dirty="0" smtClean="0"/>
          </a:p>
          <a:p>
            <a:r>
              <a:rPr lang="nl-NL" sz="1400" dirty="0"/>
              <a:t> </a:t>
            </a:r>
          </a:p>
          <a:p>
            <a:r>
              <a:rPr lang="nl-NL" sz="1400" b="1" dirty="0" smtClean="0">
                <a:solidFill>
                  <a:srgbClr val="C00000"/>
                </a:solidFill>
              </a:rPr>
              <a:t>Deelsessie </a:t>
            </a:r>
            <a:r>
              <a:rPr lang="nl-NL" sz="1400" b="1" dirty="0"/>
              <a:t>3</a:t>
            </a:r>
            <a:r>
              <a:rPr lang="nl-NL" sz="1400" b="1" dirty="0">
                <a:solidFill>
                  <a:srgbClr val="C00000"/>
                </a:solidFill>
              </a:rPr>
              <a:t>:  </a:t>
            </a:r>
            <a:r>
              <a:rPr lang="nl-NL" sz="1400" dirty="0" smtClean="0"/>
              <a:t>	</a:t>
            </a:r>
            <a:r>
              <a:rPr lang="nl-NL" sz="1400" b="1" dirty="0" smtClean="0"/>
              <a:t>‘</a:t>
            </a:r>
            <a:r>
              <a:rPr lang="nl-NL" sz="1400" b="1" dirty="0"/>
              <a:t>Luca-app’</a:t>
            </a:r>
            <a:r>
              <a:rPr lang="nl-NL" sz="1400" dirty="0"/>
              <a:t> </a:t>
            </a:r>
            <a:endParaRPr lang="nl-NL" sz="1400" dirty="0" smtClean="0"/>
          </a:p>
          <a:p>
            <a:r>
              <a:rPr lang="nl-NL" sz="1400" dirty="0"/>
              <a:t>	</a:t>
            </a:r>
            <a:r>
              <a:rPr lang="nl-NL" sz="1400" dirty="0" smtClean="0"/>
              <a:t>	</a:t>
            </a:r>
            <a:r>
              <a:rPr lang="nl-NL" sz="1200" i="1" dirty="0" smtClean="0"/>
              <a:t>Maarten </a:t>
            </a:r>
            <a:r>
              <a:rPr lang="nl-NL" sz="1200" i="1" dirty="0"/>
              <a:t>van ’t Hof &amp; </a:t>
            </a:r>
            <a:r>
              <a:rPr lang="nl-NL" sz="1200" i="1" dirty="0" err="1"/>
              <a:t>Anieke</a:t>
            </a:r>
            <a:r>
              <a:rPr lang="nl-NL" sz="1200" i="1" dirty="0"/>
              <a:t> van Bussel van </a:t>
            </a:r>
            <a:r>
              <a:rPr lang="nl-NL" sz="1200" i="1" dirty="0" err="1" smtClean="0"/>
              <a:t>Lucertis</a:t>
            </a:r>
            <a:r>
              <a:rPr lang="nl-NL" sz="1200" i="1" dirty="0" smtClean="0"/>
              <a:t> / De Jutters</a:t>
            </a:r>
            <a:r>
              <a:rPr lang="nl-NL" sz="1200" i="1" dirty="0"/>
              <a:t> </a:t>
            </a:r>
          </a:p>
          <a:p>
            <a:endParaRPr lang="nl-NL" sz="1400" dirty="0" smtClean="0"/>
          </a:p>
          <a:p>
            <a:r>
              <a:rPr lang="nl-NL" sz="1400" dirty="0"/>
              <a:t> </a:t>
            </a:r>
          </a:p>
          <a:p>
            <a:r>
              <a:rPr lang="nl-NL" sz="1400" b="1" dirty="0">
                <a:solidFill>
                  <a:srgbClr val="C00000"/>
                </a:solidFill>
              </a:rPr>
              <a:t>Deelsessie </a:t>
            </a:r>
            <a:r>
              <a:rPr lang="nl-NL" sz="1400" b="1" dirty="0"/>
              <a:t>4</a:t>
            </a:r>
            <a:r>
              <a:rPr lang="nl-NL" sz="1400" b="1" dirty="0">
                <a:solidFill>
                  <a:srgbClr val="C00000"/>
                </a:solidFill>
              </a:rPr>
              <a:t>: </a:t>
            </a:r>
            <a:r>
              <a:rPr lang="nl-NL" sz="1400" dirty="0" smtClean="0"/>
              <a:t>	</a:t>
            </a:r>
            <a:r>
              <a:rPr lang="nl-NL" sz="1400" b="1" dirty="0" smtClean="0"/>
              <a:t>Dak- </a:t>
            </a:r>
            <a:r>
              <a:rPr lang="nl-NL" sz="1400" b="1" dirty="0"/>
              <a:t>en thuisloze jongeren binnen het F-ACT Jeugd team </a:t>
            </a:r>
            <a:r>
              <a:rPr lang="nl-NL" sz="1400" b="1" dirty="0" smtClean="0"/>
              <a:t>Amsterdam</a:t>
            </a:r>
            <a:endParaRPr lang="nl-NL" sz="1400" dirty="0"/>
          </a:p>
          <a:p>
            <a:r>
              <a:rPr lang="nl-NL" sz="1400" dirty="0" smtClean="0"/>
              <a:t>		</a:t>
            </a:r>
            <a:r>
              <a:rPr lang="nl-NL" sz="1200" i="1" dirty="0" err="1" smtClean="0"/>
              <a:t>Corma</a:t>
            </a:r>
            <a:r>
              <a:rPr lang="nl-NL" sz="1200" i="1" dirty="0" smtClean="0"/>
              <a:t> </a:t>
            </a:r>
            <a:r>
              <a:rPr lang="nl-NL" sz="1200" i="1" dirty="0"/>
              <a:t>Poelen &amp; Natasja Dufais-Dudink van Arkin Jeugd en Gezin</a:t>
            </a:r>
          </a:p>
          <a:p>
            <a:endParaRPr lang="nl-NL" sz="1400" dirty="0" smtClean="0"/>
          </a:p>
          <a:p>
            <a:r>
              <a:rPr lang="nl-NL" sz="1400" dirty="0"/>
              <a:t>  </a:t>
            </a:r>
          </a:p>
          <a:p>
            <a:r>
              <a:rPr lang="nl-NL" sz="1400" b="1" dirty="0">
                <a:solidFill>
                  <a:srgbClr val="C00000"/>
                </a:solidFill>
              </a:rPr>
              <a:t>Deelsessie </a:t>
            </a:r>
            <a:r>
              <a:rPr lang="nl-NL" sz="1400" b="1" dirty="0"/>
              <a:t>5</a:t>
            </a:r>
            <a:r>
              <a:rPr lang="nl-NL" sz="1400" b="1" dirty="0">
                <a:solidFill>
                  <a:srgbClr val="C00000"/>
                </a:solidFill>
              </a:rPr>
              <a:t>: </a:t>
            </a:r>
            <a:r>
              <a:rPr lang="nl-NL" sz="1400" dirty="0" smtClean="0"/>
              <a:t>	</a:t>
            </a:r>
            <a:r>
              <a:rPr lang="nl-NL" sz="1400" b="1" dirty="0" smtClean="0"/>
              <a:t>Ervaringsdeskundigheid </a:t>
            </a:r>
            <a:r>
              <a:rPr lang="nl-NL" sz="1400" b="1" dirty="0"/>
              <a:t>in F-ACT Jeugd teams</a:t>
            </a:r>
            <a:r>
              <a:rPr lang="nl-NL" sz="1400" dirty="0"/>
              <a:t> </a:t>
            </a:r>
            <a:endParaRPr lang="nl-NL" sz="1400" dirty="0" smtClean="0"/>
          </a:p>
          <a:p>
            <a:r>
              <a:rPr lang="nl-NL" sz="1400" dirty="0"/>
              <a:t>	</a:t>
            </a:r>
            <a:r>
              <a:rPr lang="nl-NL" sz="1400" dirty="0" smtClean="0"/>
              <a:t>	</a:t>
            </a:r>
            <a:r>
              <a:rPr lang="nl-NL" sz="1200" i="1" dirty="0" smtClean="0"/>
              <a:t>Tim </a:t>
            </a:r>
            <a:r>
              <a:rPr lang="nl-NL" sz="1200" i="1" dirty="0"/>
              <a:t>Kreuger &amp; Meral Ince  GGZ </a:t>
            </a:r>
            <a:r>
              <a:rPr lang="nl-NL" sz="1200" i="1" dirty="0" err="1"/>
              <a:t>inGeest</a:t>
            </a:r>
            <a:r>
              <a:rPr lang="nl-NL" sz="1200" i="1" dirty="0"/>
              <a:t> en F-ACT Jeugd Amsterdam</a:t>
            </a:r>
          </a:p>
          <a:p>
            <a:endParaRPr lang="nl-NL" sz="1200" i="1" dirty="0" smtClean="0"/>
          </a:p>
          <a:p>
            <a:r>
              <a:rPr lang="nl-NL" sz="1200" i="1" dirty="0"/>
              <a:t>  </a:t>
            </a:r>
          </a:p>
          <a:p>
            <a:r>
              <a:rPr lang="nl-NL" sz="1400" b="1" dirty="0">
                <a:solidFill>
                  <a:srgbClr val="C00000"/>
                </a:solidFill>
              </a:rPr>
              <a:t>Deelsessie </a:t>
            </a:r>
            <a:r>
              <a:rPr lang="nl-NL" sz="1400" b="1" dirty="0"/>
              <a:t>6</a:t>
            </a:r>
            <a:r>
              <a:rPr lang="nl-NL" sz="1400" b="1" dirty="0" smtClean="0">
                <a:solidFill>
                  <a:srgbClr val="C00000"/>
                </a:solidFill>
              </a:rPr>
              <a:t>:</a:t>
            </a:r>
            <a:r>
              <a:rPr lang="nl-NL" sz="1400" dirty="0" smtClean="0"/>
              <a:t>	</a:t>
            </a:r>
            <a:r>
              <a:rPr lang="nl-NL" sz="1400" b="1" dirty="0" err="1" smtClean="0"/>
              <a:t>What</a:t>
            </a:r>
            <a:r>
              <a:rPr lang="nl-NL" sz="1400" b="1" dirty="0" smtClean="0"/>
              <a:t> </a:t>
            </a:r>
            <a:r>
              <a:rPr lang="nl-NL" sz="1400" b="1" dirty="0"/>
              <a:t>the FACT: Samen kom je verder!</a:t>
            </a:r>
            <a:r>
              <a:rPr lang="nl-NL" sz="1400" dirty="0"/>
              <a:t> </a:t>
            </a:r>
            <a:endParaRPr lang="nl-NL" sz="1400" dirty="0" smtClean="0"/>
          </a:p>
          <a:p>
            <a:r>
              <a:rPr lang="nl-NL" sz="1400" dirty="0"/>
              <a:t>	</a:t>
            </a:r>
            <a:r>
              <a:rPr lang="nl-NL" sz="1400" dirty="0" smtClean="0"/>
              <a:t>	</a:t>
            </a:r>
            <a:r>
              <a:rPr lang="nl-NL" sz="1200" i="1" dirty="0" smtClean="0"/>
              <a:t>Peter </a:t>
            </a:r>
            <a:r>
              <a:rPr lang="nl-NL" sz="1200" i="1" dirty="0" err="1"/>
              <a:t>Lokeers</a:t>
            </a:r>
            <a:r>
              <a:rPr lang="nl-NL" sz="1200" i="1" dirty="0"/>
              <a:t> &amp; Lida Kortman van </a:t>
            </a:r>
            <a:r>
              <a:rPr lang="nl-NL" sz="1200" i="1" dirty="0" smtClean="0"/>
              <a:t>F-ACT </a:t>
            </a:r>
            <a:r>
              <a:rPr lang="nl-NL" sz="1200" i="1" dirty="0"/>
              <a:t>Jeugd Twente &amp; jongeren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440750"/>
            <a:ext cx="6707088" cy="611986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deel </a:t>
            </a:r>
            <a:r>
              <a:rPr lang="nl-NL" dirty="0" smtClean="0">
                <a:solidFill>
                  <a:schemeClr val="tx1"/>
                </a:solidFill>
              </a:rPr>
              <a:t>sessies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058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5791200" cy="792088"/>
          </a:xfrm>
        </p:spPr>
        <p:txBody>
          <a:bodyPr>
            <a:noAutofit/>
          </a:bodyPr>
          <a:lstStyle/>
          <a:p>
            <a:r>
              <a:rPr lang="nl-NL" sz="3200" dirty="0" smtClean="0">
                <a:solidFill>
                  <a:schemeClr val="tx1"/>
                </a:solidFill>
              </a:rPr>
              <a:t>F-ACT</a:t>
            </a:r>
            <a:r>
              <a:rPr lang="nl-NL" sz="3200" dirty="0" smtClean="0"/>
              <a:t> Jeugd: </a:t>
            </a:r>
            <a:br>
              <a:rPr lang="nl-NL" sz="3200" dirty="0" smtClean="0"/>
            </a:br>
            <a:r>
              <a:rPr lang="nl-NL" sz="2000" dirty="0" smtClean="0"/>
              <a:t>Nederland vs. </a:t>
            </a:r>
            <a:r>
              <a:rPr lang="nl-NL" sz="2000" dirty="0" smtClean="0">
                <a:solidFill>
                  <a:schemeClr val="tx1"/>
                </a:solidFill>
              </a:rPr>
              <a:t>aanwezigen vandaag</a:t>
            </a:r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4824"/>
            <a:ext cx="6649982" cy="5013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096344" cy="248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07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57200" y="440750"/>
            <a:ext cx="6707088" cy="11160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/>
              <a:t>voor </a:t>
            </a:r>
            <a:r>
              <a:rPr lang="nl-NL" sz="3200" dirty="0" smtClean="0">
                <a:solidFill>
                  <a:schemeClr val="tx1"/>
                </a:solidFill>
              </a:rPr>
              <a:t>wie </a:t>
            </a:r>
            <a:r>
              <a:rPr lang="nl-NL" sz="3200" dirty="0" smtClean="0"/>
              <a:t>doen we het</a:t>
            </a:r>
          </a:p>
          <a:p>
            <a:r>
              <a:rPr lang="nl-NL" sz="3200" dirty="0" smtClean="0">
                <a:solidFill>
                  <a:schemeClr val="tx1"/>
                </a:solidFill>
              </a:rPr>
              <a:t>Eigenlijk </a:t>
            </a:r>
            <a:r>
              <a:rPr lang="nl-NL" sz="3200" dirty="0" smtClean="0">
                <a:solidFill>
                  <a:srgbClr val="C00000"/>
                </a:solidFill>
              </a:rPr>
              <a:t>allemaal</a:t>
            </a:r>
            <a:r>
              <a:rPr lang="nl-NL" sz="3200" dirty="0" smtClean="0">
                <a:solidFill>
                  <a:schemeClr val="tx1"/>
                </a:solidFill>
              </a:rPr>
              <a:t>?</a:t>
            </a:r>
            <a:endParaRPr lang="nl-NL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574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57200" y="440750"/>
            <a:ext cx="8075240" cy="6839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solidFill>
                  <a:schemeClr val="tx1"/>
                </a:solidFill>
              </a:rPr>
              <a:t>Het woord aan </a:t>
            </a:r>
            <a:r>
              <a:rPr lang="nl-NL" sz="3200" dirty="0" smtClean="0"/>
              <a:t>de sprekers</a:t>
            </a:r>
            <a:endParaRPr lang="nl-NL" sz="3200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4373563"/>
          </a:xfrm>
        </p:spPr>
        <p:txBody>
          <a:bodyPr>
            <a:normAutofit/>
          </a:bodyPr>
          <a:lstStyle/>
          <a:p>
            <a:r>
              <a:rPr lang="nl-NL" sz="1400" dirty="0" smtClean="0">
                <a:solidFill>
                  <a:srgbClr val="C00000"/>
                </a:solidFill>
              </a:rPr>
              <a:t>10.10 - 10.50</a:t>
            </a:r>
            <a:r>
              <a:rPr lang="nl-NL" sz="1400" dirty="0" smtClean="0"/>
              <a:t>	</a:t>
            </a:r>
            <a:r>
              <a:rPr lang="nl-NL" sz="1400" b="1" dirty="0" smtClean="0"/>
              <a:t>Inleiding: van jeugd naar volwassenheid</a:t>
            </a:r>
            <a:br>
              <a:rPr lang="nl-NL" sz="1400" b="1" dirty="0" smtClean="0"/>
            </a:br>
            <a:r>
              <a:rPr lang="nl-NL" sz="1400" dirty="0" smtClean="0"/>
              <a:t>		</a:t>
            </a:r>
            <a:r>
              <a:rPr lang="nl-NL" sz="1200" b="0" i="1" dirty="0" err="1" smtClean="0"/>
              <a:t>Nellieke</a:t>
            </a:r>
            <a:r>
              <a:rPr lang="nl-NL" sz="1200" b="0" i="1" dirty="0" smtClean="0"/>
              <a:t> de Koning, Bestuurder de Bascule</a:t>
            </a:r>
          </a:p>
          <a:p>
            <a:r>
              <a:rPr lang="nl-NL" sz="1400" dirty="0" smtClean="0"/>
              <a:t> </a:t>
            </a:r>
          </a:p>
          <a:p>
            <a:r>
              <a:rPr lang="nl-NL" sz="1400" dirty="0" smtClean="0">
                <a:solidFill>
                  <a:srgbClr val="C00000"/>
                </a:solidFill>
              </a:rPr>
              <a:t>10.50 - 11.10</a:t>
            </a:r>
            <a:r>
              <a:rPr lang="nl-NL" sz="1400" dirty="0" smtClean="0"/>
              <a:t>	</a:t>
            </a:r>
            <a:r>
              <a:rPr lang="nl-NL" sz="1400" b="1" dirty="0" smtClean="0"/>
              <a:t>Presentatie F-ACT Jeugd onderzoek</a:t>
            </a:r>
            <a:r>
              <a:rPr lang="nl-NL" sz="1400" dirty="0" smtClean="0"/>
              <a:t/>
            </a:r>
            <a:br>
              <a:rPr lang="nl-NL" sz="1400" dirty="0" smtClean="0"/>
            </a:br>
            <a:r>
              <a:rPr lang="nl-NL" sz="1400" dirty="0" smtClean="0"/>
              <a:t>		</a:t>
            </a:r>
            <a:r>
              <a:rPr lang="nl-NL" sz="1200" b="0" i="1" dirty="0" smtClean="0"/>
              <a:t>Marieke </a:t>
            </a:r>
            <a:r>
              <a:rPr lang="nl-NL" sz="1200" b="0" i="1" dirty="0" err="1" smtClean="0"/>
              <a:t>Broersen</a:t>
            </a:r>
            <a:r>
              <a:rPr lang="nl-NL" sz="1200" b="0" i="1" dirty="0" smtClean="0"/>
              <a:t>, psycholoog/promovendus GGZ Oost Brabant</a:t>
            </a:r>
          </a:p>
          <a:p>
            <a:endParaRPr lang="nl-NL" sz="1400" dirty="0" smtClean="0"/>
          </a:p>
          <a:p>
            <a:r>
              <a:rPr lang="nl-NL" sz="1400" dirty="0" smtClean="0">
                <a:solidFill>
                  <a:srgbClr val="C00000"/>
                </a:solidFill>
              </a:rPr>
              <a:t>11.10 - 11.30</a:t>
            </a:r>
            <a:r>
              <a:rPr lang="nl-NL" sz="1400" dirty="0" smtClean="0"/>
              <a:t>	</a:t>
            </a:r>
            <a:r>
              <a:rPr lang="nl-NL" sz="1400" b="1" dirty="0" smtClean="0"/>
              <a:t>Certificering en het belang van modelgetrouwheid</a:t>
            </a:r>
            <a:br>
              <a:rPr lang="nl-NL" sz="1400" b="1" dirty="0" smtClean="0"/>
            </a:br>
            <a:r>
              <a:rPr lang="nl-NL" sz="1200" b="0" i="1" dirty="0" smtClean="0"/>
              <a:t>		Margret Overdijk, directeur CCAF </a:t>
            </a:r>
            <a:r>
              <a:rPr lang="nl-NL" sz="1400" dirty="0" smtClean="0"/>
              <a:t/>
            </a:r>
            <a:br>
              <a:rPr lang="nl-NL" sz="1400" dirty="0" smtClean="0"/>
            </a:br>
            <a:endParaRPr lang="nl-NL" sz="1400" dirty="0" smtClean="0"/>
          </a:p>
          <a:p>
            <a:pPr marL="0" indent="0">
              <a:buNone/>
            </a:pP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341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eel">
  <a:themeElements>
    <a:clrScheme name="Essentie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e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ee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635</Words>
  <Application>Microsoft Macintosh PowerPoint</Application>
  <PresentationFormat>Diavoorstelling (4:3)</PresentationFormat>
  <Paragraphs>99</Paragraphs>
  <Slides>8</Slides>
  <Notes>0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Essentieel</vt:lpstr>
      <vt:lpstr>1e Kennis &amp; inspiratie dag F-ACT Jeugd  10 maart 2017 </vt:lpstr>
      <vt:lpstr>Programma overzicht </vt:lpstr>
      <vt:lpstr>ochtend programma </vt:lpstr>
      <vt:lpstr>middag programma </vt:lpstr>
      <vt:lpstr>deel sessies</vt:lpstr>
      <vt:lpstr>F-ACT Jeugd:  Nederland vs. aanwezigen vandaag</vt:lpstr>
      <vt:lpstr>Dia 7</vt:lpstr>
      <vt:lpstr>Dia 8</vt:lpstr>
    </vt:vector>
  </TitlesOfParts>
  <Company>GGZinGeest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1e Kennis &amp; inspiratie dag F-ACT Jeugd 10 maart 2017 </dc:title>
  <dc:creator>elfir</dc:creator>
  <cp:lastModifiedBy>Karin Bonouvrie</cp:lastModifiedBy>
  <cp:revision>40</cp:revision>
  <dcterms:created xsi:type="dcterms:W3CDTF">2017-04-30T19:28:29Z</dcterms:created>
  <dcterms:modified xsi:type="dcterms:W3CDTF">2017-04-30T19:29:44Z</dcterms:modified>
</cp:coreProperties>
</file>