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charts/style3.xml" ContentType="application/vnd.ms-office.chartstyle+xml"/>
  <Override PartName="/ppt/notesSlides/notesSlide16.xml" ContentType="application/vnd.openxmlformats-officedocument.presentationml.notesSlide+xml"/>
  <Default Extension="xlsx" ContentType="application/vnd.openxmlformats-officedocument.spreadsheetml.shee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charts/style2.xml" ContentType="application/vnd.ms-office.chartstyl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charts/style1.xml" ContentType="application/vnd.ms-office.chartstyl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charts/colors3.xml" ContentType="application/vnd.ms-office.chartcolorstyle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olors2.xml" ContentType="application/vnd.ms-office.chartcolorstyle+xml"/>
  <Override PartName="/ppt/slideLayouts/slideLayout13.xml" ContentType="application/vnd.openxmlformats-officedocument.presentationml.slideLayout+xml"/>
  <Override PartName="/ppt/charts/chart2.xml" ContentType="application/vnd.openxmlformats-officedocument.drawingml.char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charts/colors1.xml" ContentType="application/vnd.ms-office.chartcolorstyl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Default Extension="wdp" ContentType="image/vnd.ms-photo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88" r:id="rId5"/>
    <p:sldId id="289" r:id="rId6"/>
    <p:sldId id="287" r:id="rId7"/>
    <p:sldId id="286" r:id="rId8"/>
    <p:sldId id="263" r:id="rId9"/>
    <p:sldId id="269" r:id="rId10"/>
    <p:sldId id="318" r:id="rId11"/>
    <p:sldId id="334" r:id="rId12"/>
    <p:sldId id="335" r:id="rId13"/>
    <p:sldId id="336" r:id="rId14"/>
    <p:sldId id="327" r:id="rId15"/>
    <p:sldId id="329" r:id="rId16"/>
    <p:sldId id="330" r:id="rId17"/>
    <p:sldId id="331" r:id="rId18"/>
    <p:sldId id="332" r:id="rId19"/>
    <p:sldId id="337" r:id="rId20"/>
    <p:sldId id="338" r:id="rId21"/>
    <p:sldId id="271" r:id="rId22"/>
    <p:sldId id="283" r:id="rId23"/>
    <p:sldId id="258" r:id="rId24"/>
    <p:sldId id="279" r:id="rId25"/>
    <p:sldId id="339" r:id="rId26"/>
    <p:sldId id="333" r:id="rId27"/>
    <p:sldId id="285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FF"/>
    <a:srgbClr val="32D8C0"/>
    <a:srgbClr val="A5A5A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941" autoAdjust="0"/>
    <p:restoredTop sz="75303" autoAdjust="0"/>
  </p:normalViewPr>
  <p:slideViewPr>
    <p:cSldViewPr snapToGrid="0">
      <p:cViewPr varScale="1">
        <p:scale>
          <a:sx n="123" d="100"/>
          <a:sy n="123" d="100"/>
        </p:scale>
        <p:origin x="-3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style val="8"/>
  <c:chart>
    <c:autoTitleDeleted val="1"/>
    <c:plotArea>
      <c:layout>
        <c:manualLayout>
          <c:layoutTarget val="inner"/>
          <c:xMode val="edge"/>
          <c:yMode val="edge"/>
          <c:x val="0.174479207677165"/>
          <c:y val="0.00468749971164495"/>
          <c:w val="0.643229207677166"/>
          <c:h val="0.964843752162663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spPr>
              <a:solidFill>
                <a:schemeClr val="accent6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6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6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6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Blad1!$A$2:$A$9</c:f>
              <c:strCache>
                <c:ptCount val="8"/>
                <c:pt idx="0">
                  <c:v>Psychosociaal functioneren</c:v>
                </c:pt>
                <c:pt idx="1">
                  <c:v>Depressieve symptomen</c:v>
                </c:pt>
                <c:pt idx="2">
                  <c:v>Kwaliteit van leven</c:v>
                </c:pt>
                <c:pt idx="3">
                  <c:v>Maatschappelijke participatie</c:v>
                </c:pt>
                <c:pt idx="4">
                  <c:v>Empowerment</c:v>
                </c:pt>
                <c:pt idx="5">
                  <c:v>Sociale relaties</c:v>
                </c:pt>
                <c:pt idx="6">
                  <c:v>Vroegpsychose</c:v>
                </c:pt>
                <c:pt idx="7">
                  <c:v>Clientkenmerken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  <c:pt idx="5">
                  <c:v>10.0</c:v>
                </c:pt>
                <c:pt idx="6">
                  <c:v>10.0</c:v>
                </c:pt>
                <c:pt idx="7">
                  <c:v>10.0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Aanmeldingen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Blad1!$A$2:$A$18</c:f>
              <c:strCache>
                <c:ptCount val="17"/>
                <c:pt idx="0">
                  <c:v>Accare Assen</c:v>
                </c:pt>
                <c:pt idx="1">
                  <c:v>Accare Hardenberg</c:v>
                </c:pt>
                <c:pt idx="2">
                  <c:v>Accare Emmen</c:v>
                </c:pt>
                <c:pt idx="3">
                  <c:v>Hoogeveen</c:v>
                </c:pt>
                <c:pt idx="4">
                  <c:v>Helmond</c:v>
                </c:pt>
                <c:pt idx="5">
                  <c:v>GGZ OB Oss</c:v>
                </c:pt>
                <c:pt idx="6">
                  <c:v>Lucertis Hoogvliet</c:v>
                </c:pt>
                <c:pt idx="7">
                  <c:v>Lucertis Dordrecht</c:v>
                </c:pt>
                <c:pt idx="8">
                  <c:v>Lucertis Overschie</c:v>
                </c:pt>
                <c:pt idx="9">
                  <c:v>Lucertis Noord</c:v>
                </c:pt>
                <c:pt idx="10">
                  <c:v>Lucertis Zuid</c:v>
                </c:pt>
                <c:pt idx="11">
                  <c:v>Kenter Hoofddorp</c:v>
                </c:pt>
                <c:pt idx="12">
                  <c:v>Kenter Haarlem</c:v>
                </c:pt>
                <c:pt idx="13">
                  <c:v>Mondriaan</c:v>
                </c:pt>
                <c:pt idx="14">
                  <c:v>GGZ NHN</c:v>
                </c:pt>
                <c:pt idx="15">
                  <c:v>Triversum Den Helder</c:v>
                </c:pt>
                <c:pt idx="16">
                  <c:v>Triversum Heerhugowaard</c:v>
                </c:pt>
              </c:strCache>
            </c:strRef>
          </c:cat>
          <c:val>
            <c:numRef>
              <c:f>Blad1!$B$2:$B$18</c:f>
              <c:numCache>
                <c:formatCode>General</c:formatCode>
                <c:ptCount val="17"/>
                <c:pt idx="0">
                  <c:v>7.0</c:v>
                </c:pt>
                <c:pt idx="1">
                  <c:v>2.0</c:v>
                </c:pt>
                <c:pt idx="2">
                  <c:v>0.0</c:v>
                </c:pt>
                <c:pt idx="3">
                  <c:v>1.0</c:v>
                </c:pt>
                <c:pt idx="4">
                  <c:v>0.0</c:v>
                </c:pt>
                <c:pt idx="5">
                  <c:v>2.0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1.0</c:v>
                </c:pt>
                <c:pt idx="11">
                  <c:v>4.0</c:v>
                </c:pt>
                <c:pt idx="12">
                  <c:v>4.0</c:v>
                </c:pt>
                <c:pt idx="13">
                  <c:v>8.0</c:v>
                </c:pt>
                <c:pt idx="14">
                  <c:v>5.0</c:v>
                </c:pt>
                <c:pt idx="15">
                  <c:v>0.0</c:v>
                </c:pt>
                <c:pt idx="16">
                  <c:v>9.0</c:v>
                </c:pt>
              </c:numCache>
            </c:numRef>
          </c:val>
        </c:ser>
        <c:dLbls/>
        <c:axId val="343389288"/>
        <c:axId val="343393176"/>
      </c:barChart>
      <c:catAx>
        <c:axId val="343389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3393176"/>
        <c:crosses val="autoZero"/>
        <c:auto val="1"/>
        <c:lblAlgn val="ctr"/>
        <c:lblOffset val="100"/>
      </c:catAx>
      <c:valAx>
        <c:axId val="3433931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3389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Aanmeldingen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Blad1!$A$2:$A$18</c:f>
              <c:strCache>
                <c:ptCount val="17"/>
                <c:pt idx="0">
                  <c:v>Accare Assen</c:v>
                </c:pt>
                <c:pt idx="1">
                  <c:v>Accare Hardenberg</c:v>
                </c:pt>
                <c:pt idx="2">
                  <c:v>Accare Emmen</c:v>
                </c:pt>
                <c:pt idx="3">
                  <c:v>Hoogeveen</c:v>
                </c:pt>
                <c:pt idx="4">
                  <c:v>Helmond</c:v>
                </c:pt>
                <c:pt idx="5">
                  <c:v>GGZ OB Oss</c:v>
                </c:pt>
                <c:pt idx="6">
                  <c:v>Lucertis Hoogvliet</c:v>
                </c:pt>
                <c:pt idx="7">
                  <c:v>Lucertis Dordrecht</c:v>
                </c:pt>
                <c:pt idx="8">
                  <c:v>Lucertis Overschie</c:v>
                </c:pt>
                <c:pt idx="9">
                  <c:v>Lucertis Noord</c:v>
                </c:pt>
                <c:pt idx="10">
                  <c:v>Lucertis Zuid</c:v>
                </c:pt>
                <c:pt idx="11">
                  <c:v>Kenter Hoofddorp</c:v>
                </c:pt>
                <c:pt idx="12">
                  <c:v>Kenter Haarlem</c:v>
                </c:pt>
                <c:pt idx="13">
                  <c:v>Mondriaan</c:v>
                </c:pt>
                <c:pt idx="14">
                  <c:v>GGZ NHN</c:v>
                </c:pt>
                <c:pt idx="15">
                  <c:v>Triversum Den Helder</c:v>
                </c:pt>
                <c:pt idx="16">
                  <c:v>Triversum Heerhugowaard</c:v>
                </c:pt>
              </c:strCache>
            </c:strRef>
          </c:cat>
          <c:val>
            <c:numRef>
              <c:f>Blad1!$B$2:$B$18</c:f>
              <c:numCache>
                <c:formatCode>General</c:formatCode>
                <c:ptCount val="17"/>
                <c:pt idx="0">
                  <c:v>7.0</c:v>
                </c:pt>
                <c:pt idx="1">
                  <c:v>2.0</c:v>
                </c:pt>
                <c:pt idx="2">
                  <c:v>0.0</c:v>
                </c:pt>
                <c:pt idx="3">
                  <c:v>1.0</c:v>
                </c:pt>
                <c:pt idx="4">
                  <c:v>0.0</c:v>
                </c:pt>
                <c:pt idx="5">
                  <c:v>2.0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1.0</c:v>
                </c:pt>
                <c:pt idx="11">
                  <c:v>4.0</c:v>
                </c:pt>
                <c:pt idx="12">
                  <c:v>4.0</c:v>
                </c:pt>
                <c:pt idx="13">
                  <c:v>8.0</c:v>
                </c:pt>
                <c:pt idx="14">
                  <c:v>5.0</c:v>
                </c:pt>
                <c:pt idx="15">
                  <c:v>0.0</c:v>
                </c:pt>
                <c:pt idx="16">
                  <c:v>9.0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Blad1!$A$2:$A$18</c:f>
              <c:strCache>
                <c:ptCount val="17"/>
                <c:pt idx="0">
                  <c:v>Accare Assen</c:v>
                </c:pt>
                <c:pt idx="1">
                  <c:v>Accare Hardenberg</c:v>
                </c:pt>
                <c:pt idx="2">
                  <c:v>Accare Emmen</c:v>
                </c:pt>
                <c:pt idx="3">
                  <c:v>Hoogeveen</c:v>
                </c:pt>
                <c:pt idx="4">
                  <c:v>Helmond</c:v>
                </c:pt>
                <c:pt idx="5">
                  <c:v>GGZ OB Oss</c:v>
                </c:pt>
                <c:pt idx="6">
                  <c:v>Lucertis Hoogvliet</c:v>
                </c:pt>
                <c:pt idx="7">
                  <c:v>Lucertis Dordrecht</c:v>
                </c:pt>
                <c:pt idx="8">
                  <c:v>Lucertis Overschie</c:v>
                </c:pt>
                <c:pt idx="9">
                  <c:v>Lucertis Noord</c:v>
                </c:pt>
                <c:pt idx="10">
                  <c:v>Lucertis Zuid</c:v>
                </c:pt>
                <c:pt idx="11">
                  <c:v>Kenter Hoofddorp</c:v>
                </c:pt>
                <c:pt idx="12">
                  <c:v>Kenter Haarlem</c:v>
                </c:pt>
                <c:pt idx="13">
                  <c:v>Mondriaan</c:v>
                </c:pt>
                <c:pt idx="14">
                  <c:v>GGZ NHN</c:v>
                </c:pt>
                <c:pt idx="15">
                  <c:v>Triversum Den Helder</c:v>
                </c:pt>
                <c:pt idx="16">
                  <c:v>Triversum Heerhugowaard</c:v>
                </c:pt>
              </c:strCache>
            </c:strRef>
          </c:cat>
          <c:val>
            <c:numRef>
              <c:f>Blad1!$C$2:$C$18</c:f>
              <c:numCache>
                <c:formatCode>General</c:formatCode>
                <c:ptCount val="17"/>
                <c:pt idx="0">
                  <c:v>35.0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35.0</c:v>
                </c:pt>
                <c:pt idx="6">
                  <c:v>35.0</c:v>
                </c:pt>
                <c:pt idx="7">
                  <c:v>30.0</c:v>
                </c:pt>
                <c:pt idx="8">
                  <c:v>30.0</c:v>
                </c:pt>
                <c:pt idx="9">
                  <c:v>35.0</c:v>
                </c:pt>
                <c:pt idx="10">
                  <c:v>35.0</c:v>
                </c:pt>
                <c:pt idx="11">
                  <c:v>30.0</c:v>
                </c:pt>
                <c:pt idx="12">
                  <c:v>35.0</c:v>
                </c:pt>
                <c:pt idx="13">
                  <c:v>30.0</c:v>
                </c:pt>
                <c:pt idx="14">
                  <c:v>25.0</c:v>
                </c:pt>
                <c:pt idx="15">
                  <c:v>25.0</c:v>
                </c:pt>
                <c:pt idx="16">
                  <c:v>30.0</c:v>
                </c:pt>
              </c:numCache>
            </c:numRef>
          </c:val>
        </c:ser>
        <c:dLbls/>
        <c:axId val="510024248"/>
        <c:axId val="495751016"/>
      </c:barChart>
      <c:catAx>
        <c:axId val="510024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95751016"/>
        <c:crosses val="autoZero"/>
        <c:auto val="1"/>
        <c:lblAlgn val="ctr"/>
        <c:lblOffset val="100"/>
      </c:catAx>
      <c:valAx>
        <c:axId val="495751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0024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E641-CF84-4E61-A1E0-D0C2AE3A3E78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0BF7D-105B-4188-8990-4EBED75CE1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1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42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7921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4078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761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126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279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346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0390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7744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5277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095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9773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894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B15003-C5B6-40EB-95D3-E1A15CE8AB5F}" type="slidenum">
              <a:rPr lang="nl-NL" altLang="nl-N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0872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769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538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3172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7713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752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146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88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alt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835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768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9750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8370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latin typeface="Calibri" panose="020F0502020204030204" pitchFamily="34" charset="0"/>
            </a:endParaRPr>
          </a:p>
        </p:txBody>
      </p:sp>
      <p:sp>
        <p:nvSpPr>
          <p:cNvPr id="58371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FAF6F8-C5F0-4E76-B8B9-3D39C79CED28}" type="slidenum">
              <a:rPr lang="nl-NL" altLang="nl-NL" sz="1200">
                <a:cs typeface="Arial" panose="020B0604020202020204" pitchFamily="34" charset="0"/>
              </a:rPr>
              <a:pPr/>
              <a:t>8</a:t>
            </a:fld>
            <a:endParaRPr lang="nl-NL" altLang="nl-NL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63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/>
            </a:r>
            <a:br>
              <a:rPr lang="nl-NL" baseline="0" dirty="0" smtClean="0"/>
            </a:br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BF7D-105B-4188-8990-4EBED75CE1A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910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785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03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647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All graph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-26766" y="849033"/>
            <a:ext cx="12271933" cy="6067867"/>
          </a:xfrm>
          <a:custGeom>
            <a:avLst/>
            <a:gdLst/>
            <a:ahLst/>
            <a:cxnLst/>
            <a:rect l="0" t="0" r="0" b="0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0" name="Shape 410"/>
          <p:cNvSpPr/>
          <p:nvPr/>
        </p:nvSpPr>
        <p:spPr>
          <a:xfrm>
            <a:off x="-44634" y="1024134"/>
            <a:ext cx="12280867" cy="5874933"/>
          </a:xfrm>
          <a:custGeom>
            <a:avLst/>
            <a:gdLst/>
            <a:ahLst/>
            <a:cxnLst/>
            <a:rect l="0" t="0" r="0" b="0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11" name="Shape 411"/>
          <p:cNvSpPr/>
          <p:nvPr/>
        </p:nvSpPr>
        <p:spPr>
          <a:xfrm rot="8100000">
            <a:off x="2463973" y="59062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12" name="Shape 412"/>
          <p:cNvSpPr/>
          <p:nvPr/>
        </p:nvSpPr>
        <p:spPr>
          <a:xfrm rot="8100000">
            <a:off x="8051973" y="969091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13" name="Shape 413"/>
          <p:cNvSpPr/>
          <p:nvPr/>
        </p:nvSpPr>
        <p:spPr>
          <a:xfrm rot="8100000">
            <a:off x="9575973" y="1013557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414" name="Shape 414"/>
          <p:cNvGrpSpPr/>
          <p:nvPr/>
        </p:nvGrpSpPr>
        <p:grpSpPr>
          <a:xfrm>
            <a:off x="-12700" y="869967"/>
            <a:ext cx="12223767" cy="793733"/>
            <a:chOff x="-9525" y="4462475"/>
            <a:chExt cx="9167825" cy="595300"/>
          </a:xfrm>
        </p:grpSpPr>
        <p:sp>
          <p:nvSpPr>
            <p:cNvPr id="415" name="Shape 41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6" name="Shape 41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7" name="Shape 41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18" name="Shape 418"/>
          <p:cNvGrpSpPr/>
          <p:nvPr/>
        </p:nvGrpSpPr>
        <p:grpSpPr>
          <a:xfrm>
            <a:off x="-57116" y="844650"/>
            <a:ext cx="12306099" cy="857049"/>
            <a:chOff x="-42837" y="4443487"/>
            <a:chExt cx="9229574" cy="642787"/>
          </a:xfrm>
        </p:grpSpPr>
        <p:sp>
          <p:nvSpPr>
            <p:cNvPr id="419" name="Shape 41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20" name="Shape 42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21" name="Shape 42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22" name="Shape 42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23" name="Shape 42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24" name="Shape 42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25" name="Shape 42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26" name="Shape 42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27" name="Shape 42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28" name="Shape 42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29" name="Shape 42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30" name="Shape 43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31" name="Shape 43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32" name="Shape 43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33" name="Shape 43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34" name="Shape 43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35" name="Shape 43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36" name="Shape 43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37" name="Shape 43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38" name="Shape 43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39" name="Shape 43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40" name="Shape 44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41" name="Shape 44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42" name="Shape 44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43" name="Shape 44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444" name="Shape 444"/>
          <p:cNvSpPr/>
          <p:nvPr/>
        </p:nvSpPr>
        <p:spPr>
          <a:xfrm>
            <a:off x="3987601" y="1034934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45" name="Shape 445"/>
          <p:cNvSpPr/>
          <p:nvPr/>
        </p:nvSpPr>
        <p:spPr>
          <a:xfrm>
            <a:off x="1447601" y="1415934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46" name="Shape 446"/>
          <p:cNvSpPr/>
          <p:nvPr/>
        </p:nvSpPr>
        <p:spPr>
          <a:xfrm>
            <a:off x="6527601" y="941375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47" name="Shape 447"/>
          <p:cNvSpPr/>
          <p:nvPr/>
        </p:nvSpPr>
        <p:spPr>
          <a:xfrm rot="8100000">
            <a:off x="11599932" y="69222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312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ompletely blank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331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31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85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94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91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195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52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138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742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CDF5-E66B-460E-8F62-8D7DB2A7F5A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DE5D2-223E-42BE-924C-5FF060859DF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30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07577"/>
            <a:ext cx="12192000" cy="5950423"/>
          </a:xfrm>
          <a:prstGeom prst="rect">
            <a:avLst/>
          </a:prstGeom>
        </p:spPr>
      </p:pic>
      <p:sp>
        <p:nvSpPr>
          <p:cNvPr id="5" name="Shape 453"/>
          <p:cNvSpPr txBox="1">
            <a:spLocks noGrp="1"/>
          </p:cNvSpPr>
          <p:nvPr>
            <p:ph type="ctrTitle"/>
          </p:nvPr>
        </p:nvSpPr>
        <p:spPr>
          <a:xfrm>
            <a:off x="6134099" y="4008424"/>
            <a:ext cx="5360233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F-ACT JEUGD ONDERZOEK</a:t>
            </a:r>
            <a:endParaRPr lang="en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6" name="Shape 453"/>
          <p:cNvSpPr txBox="1">
            <a:spLocks/>
          </p:cNvSpPr>
          <p:nvPr/>
        </p:nvSpPr>
        <p:spPr>
          <a:xfrm>
            <a:off x="7296150" y="5570524"/>
            <a:ext cx="4991100" cy="11597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4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Marieke Broersen</a:t>
            </a:r>
            <a:endParaRPr lang="en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7023" y="5993570"/>
            <a:ext cx="1633138" cy="736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7184" y="6191582"/>
            <a:ext cx="1495941" cy="5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30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Grafiek 5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8166520"/>
              </p:ext>
            </p:extLst>
          </p:nvPr>
        </p:nvGraphicFramePr>
        <p:xfrm>
          <a:off x="2016125" y="117675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kstvak 55"/>
          <p:cNvSpPr txBox="1"/>
          <p:nvPr/>
        </p:nvSpPr>
        <p:spPr>
          <a:xfrm>
            <a:off x="7272338" y="1085097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Psychosociaal functioneren</a:t>
            </a:r>
            <a:endParaRPr lang="nl-NL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016125" y="299596"/>
            <a:ext cx="990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Psychisch- en Maatschappelijk functioneren</a:t>
            </a:r>
            <a:endParaRPr lang="nl-NL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kstvak 55"/>
          <p:cNvSpPr txBox="1"/>
          <p:nvPr/>
        </p:nvSpPr>
        <p:spPr>
          <a:xfrm>
            <a:off x="8708232" y="2712036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Maatschappelijke participatie</a:t>
            </a:r>
            <a:endParaRPr lang="nl-NL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kstvak 55"/>
          <p:cNvSpPr txBox="1"/>
          <p:nvPr/>
        </p:nvSpPr>
        <p:spPr>
          <a:xfrm>
            <a:off x="8543391" y="4713927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Kwaliteit van leven</a:t>
            </a:r>
            <a:endParaRPr lang="nl-NL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kstvak 55"/>
          <p:cNvSpPr txBox="1"/>
          <p:nvPr/>
        </p:nvSpPr>
        <p:spPr>
          <a:xfrm>
            <a:off x="7272338" y="6249204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Depressie symptomen</a:t>
            </a:r>
            <a:endParaRPr lang="nl-NL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kstvak 55"/>
          <p:cNvSpPr txBox="1"/>
          <p:nvPr/>
        </p:nvSpPr>
        <p:spPr>
          <a:xfrm>
            <a:off x="1660898" y="4713927"/>
            <a:ext cx="17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Sociale steun</a:t>
            </a:r>
            <a:endParaRPr lang="nl-NL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ekstvak 55"/>
          <p:cNvSpPr txBox="1"/>
          <p:nvPr/>
        </p:nvSpPr>
        <p:spPr>
          <a:xfrm>
            <a:off x="1436939" y="2712036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Empowerment</a:t>
            </a:r>
            <a:endParaRPr lang="nl-NL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Tekstvak 55"/>
          <p:cNvSpPr txBox="1"/>
          <p:nvPr/>
        </p:nvSpPr>
        <p:spPr>
          <a:xfrm>
            <a:off x="2601814" y="1085097"/>
            <a:ext cx="244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Cliëntkenmerken</a:t>
            </a:r>
            <a:endParaRPr lang="nl-NL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Tekstvak 55"/>
          <p:cNvSpPr txBox="1"/>
          <p:nvPr/>
        </p:nvSpPr>
        <p:spPr>
          <a:xfrm>
            <a:off x="2126248" y="6226094"/>
            <a:ext cx="331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Risico op vroegpsychose</a:t>
            </a:r>
            <a:endParaRPr lang="nl-NL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02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624" t="23005" r="624" b="50263"/>
          <a:stretch/>
        </p:blipFill>
        <p:spPr>
          <a:xfrm>
            <a:off x="-76200" y="5267324"/>
            <a:ext cx="12268200" cy="159067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928814" y="804863"/>
            <a:ext cx="8491536" cy="4248150"/>
          </a:xfrm>
          <a:prstGeom prst="rect">
            <a:avLst/>
          </a:prstGeom>
          <a:noFill/>
          <a:ln w="57150">
            <a:solidFill>
              <a:srgbClr val="32D8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2463165" y="1497330"/>
            <a:ext cx="7189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Psychisch- en Maatschappelijk functioneren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Modelgetrouwheid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Inhoud en proces van de zorg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Subgroepen</a:t>
            </a:r>
            <a:endParaRPr lang="nl-NL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5527" y="2891790"/>
            <a:ext cx="7738110" cy="159639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2188845" y="1184136"/>
            <a:ext cx="7738110" cy="95327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09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0332"/>
          <a:stretch/>
        </p:blipFill>
        <p:spPr>
          <a:xfrm>
            <a:off x="308610" y="1047854"/>
            <a:ext cx="11401296" cy="42911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/>
          <p:cNvSpPr txBox="1"/>
          <p:nvPr/>
        </p:nvSpPr>
        <p:spPr>
          <a:xfrm>
            <a:off x="5587680" y="2516824"/>
            <a:ext cx="2028954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32D8C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Bordoverleg</a:t>
            </a:r>
            <a:endParaRPr lang="nl-NL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7702" y="1666923"/>
            <a:ext cx="2708910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32D8C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Teambenadering</a:t>
            </a:r>
            <a:endParaRPr lang="nl-NL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702" y="3272136"/>
            <a:ext cx="2947608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32D8C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Contactfrequentie</a:t>
            </a:r>
            <a:endParaRPr lang="nl-NL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7475" y="4143586"/>
            <a:ext cx="1749363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32D8C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Whatsapp</a:t>
            </a:r>
            <a:endParaRPr lang="nl-NL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2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624" t="23005" r="624" b="50263"/>
          <a:stretch/>
        </p:blipFill>
        <p:spPr>
          <a:xfrm>
            <a:off x="-76200" y="5267324"/>
            <a:ext cx="12268200" cy="159067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928814" y="804863"/>
            <a:ext cx="8491536" cy="4248150"/>
          </a:xfrm>
          <a:prstGeom prst="rect">
            <a:avLst/>
          </a:prstGeom>
          <a:noFill/>
          <a:ln w="57150">
            <a:solidFill>
              <a:srgbClr val="32D8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2463165" y="1497330"/>
            <a:ext cx="7189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Psychisch- en Maatschappelijk functioneren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Modelgetrouwheid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Inhoud en proces van de zorg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Subgroepen</a:t>
            </a:r>
            <a:endParaRPr lang="nl-NL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5527" y="3611880"/>
            <a:ext cx="7738110" cy="8763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2188845" y="1184135"/>
            <a:ext cx="7738110" cy="149334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4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2163" b="25072"/>
          <a:stretch/>
        </p:blipFill>
        <p:spPr>
          <a:xfrm>
            <a:off x="372207" y="1565910"/>
            <a:ext cx="11194953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4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3314"/>
          <a:stretch/>
        </p:blipFill>
        <p:spPr>
          <a:xfrm>
            <a:off x="240030" y="1814764"/>
            <a:ext cx="11746230" cy="30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21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7843"/>
          <a:stretch/>
        </p:blipFill>
        <p:spPr>
          <a:xfrm>
            <a:off x="351808" y="1131570"/>
            <a:ext cx="11593159" cy="42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9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7887"/>
          <a:stretch/>
        </p:blipFill>
        <p:spPr>
          <a:xfrm>
            <a:off x="100110" y="308610"/>
            <a:ext cx="11997065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1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6547"/>
          <a:stretch/>
        </p:blipFill>
        <p:spPr>
          <a:xfrm>
            <a:off x="109551" y="1188720"/>
            <a:ext cx="12082449" cy="42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89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2263"/>
          <a:stretch/>
        </p:blipFill>
        <p:spPr>
          <a:xfrm>
            <a:off x="122178" y="502920"/>
            <a:ext cx="11856462" cy="55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3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72787" y="0"/>
            <a:ext cx="12446757" cy="7014949"/>
          </a:xfrm>
          <a:prstGeom prst="rect">
            <a:avLst/>
          </a:prstGeom>
          <a:solidFill>
            <a:srgbClr val="32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40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7943" b="78364"/>
          <a:stretch/>
        </p:blipFill>
        <p:spPr>
          <a:xfrm>
            <a:off x="461010" y="538452"/>
            <a:ext cx="9791335" cy="19202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7023" b="83455"/>
          <a:stretch/>
        </p:blipFill>
        <p:spPr>
          <a:xfrm>
            <a:off x="461010" y="2997118"/>
            <a:ext cx="5297367" cy="10022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64" r="66353" b="79272"/>
          <a:stretch/>
        </p:blipFill>
        <p:spPr>
          <a:xfrm>
            <a:off x="461010" y="4792873"/>
            <a:ext cx="4534071" cy="15435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5592" b="74546"/>
          <a:stretch/>
        </p:blipFill>
        <p:spPr>
          <a:xfrm>
            <a:off x="6195560" y="2843806"/>
            <a:ext cx="5759880" cy="151575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4182" b="88181"/>
          <a:stretch/>
        </p:blipFill>
        <p:spPr>
          <a:xfrm>
            <a:off x="5453058" y="4792874"/>
            <a:ext cx="6832727" cy="99141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1010" y="1443038"/>
            <a:ext cx="3782378" cy="9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35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624" t="23005" r="624" b="50263"/>
          <a:stretch/>
        </p:blipFill>
        <p:spPr>
          <a:xfrm>
            <a:off x="-76200" y="5267324"/>
            <a:ext cx="12268200" cy="159067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928814" y="804863"/>
            <a:ext cx="8491536" cy="4248150"/>
          </a:xfrm>
          <a:prstGeom prst="rect">
            <a:avLst/>
          </a:prstGeom>
          <a:noFill/>
          <a:ln w="57150">
            <a:solidFill>
              <a:srgbClr val="32D8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2463165" y="1497330"/>
            <a:ext cx="7189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Psychisch- en Maatschappelijk functioneren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Modelgetrouwheid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Inhoud en proces van de zorg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Subgroepen</a:t>
            </a:r>
            <a:endParaRPr lang="nl-NL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5527" y="2836158"/>
            <a:ext cx="7738110" cy="8763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2188845" y="1184135"/>
            <a:ext cx="7738110" cy="149334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2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369" b="8750"/>
          <a:stretch/>
        </p:blipFill>
        <p:spPr>
          <a:xfrm>
            <a:off x="4373918" y="496912"/>
            <a:ext cx="1704930" cy="31533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369" b="8750"/>
          <a:stretch/>
        </p:blipFill>
        <p:spPr>
          <a:xfrm>
            <a:off x="8557134" y="4365163"/>
            <a:ext cx="1072353" cy="19833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369" b="8750"/>
          <a:stretch/>
        </p:blipFill>
        <p:spPr>
          <a:xfrm>
            <a:off x="6574111" y="4361353"/>
            <a:ext cx="1072353" cy="1983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369" b="8750"/>
          <a:stretch/>
        </p:blipFill>
        <p:spPr>
          <a:xfrm>
            <a:off x="6078848" y="496912"/>
            <a:ext cx="1704930" cy="3153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369" b="8750"/>
          <a:stretch/>
        </p:blipFill>
        <p:spPr>
          <a:xfrm>
            <a:off x="4591088" y="4361353"/>
            <a:ext cx="1072353" cy="1983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369" b="8750"/>
          <a:stretch/>
        </p:blipFill>
        <p:spPr>
          <a:xfrm>
            <a:off x="2608065" y="4361353"/>
            <a:ext cx="1072353" cy="1983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369" b="8750"/>
          <a:stretch/>
        </p:blipFill>
        <p:spPr>
          <a:xfrm>
            <a:off x="785849" y="4361353"/>
            <a:ext cx="1072353" cy="1983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369" b="8750"/>
          <a:stretch/>
        </p:blipFill>
        <p:spPr>
          <a:xfrm>
            <a:off x="10540157" y="4361353"/>
            <a:ext cx="1072353" cy="19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18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841625" y="4792981"/>
            <a:ext cx="6961188" cy="504825"/>
            <a:chOff x="899592" y="4329100"/>
            <a:chExt cx="7380000" cy="50405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899592" y="4581128"/>
              <a:ext cx="73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99592" y="432910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279592" y="432910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370251" y="432910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49603" y="432910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374900" y="5402581"/>
            <a:ext cx="838200" cy="746125"/>
            <a:chOff x="1518442" y="5138180"/>
            <a:chExt cx="837184" cy="745559"/>
          </a:xfrm>
        </p:grpSpPr>
        <p:sp>
          <p:nvSpPr>
            <p:cNvPr id="30" name="Oval 29"/>
            <p:cNvSpPr/>
            <p:nvPr/>
          </p:nvSpPr>
          <p:spPr>
            <a:xfrm>
              <a:off x="1520028" y="5150870"/>
              <a:ext cx="835598" cy="7328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18458" name="TextBox 34"/>
            <p:cNvSpPr txBox="1">
              <a:spLocks noChangeArrowheads="1"/>
            </p:cNvSpPr>
            <p:nvPr/>
          </p:nvSpPr>
          <p:spPr bwMode="auto">
            <a:xfrm>
              <a:off x="1518442" y="5138180"/>
              <a:ext cx="786981" cy="70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 b="1">
                  <a:solidFill>
                    <a:schemeClr val="bg1"/>
                  </a:solidFill>
                </a:rPr>
                <a:t>mnd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 b="1">
                  <a:solidFill>
                    <a:schemeClr val="bg1"/>
                  </a:solidFill>
                </a:rPr>
                <a:t>0</a:t>
              </a:r>
              <a:endParaRPr lang="nl-NL" altLang="nl-NL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36"/>
          <p:cNvGrpSpPr>
            <a:grpSpLocks/>
          </p:cNvGrpSpPr>
          <p:nvPr/>
        </p:nvGrpSpPr>
        <p:grpSpPr bwMode="auto">
          <a:xfrm>
            <a:off x="4752976" y="5450205"/>
            <a:ext cx="836613" cy="744538"/>
            <a:chOff x="1519596" y="5139152"/>
            <a:chExt cx="836030" cy="744587"/>
          </a:xfrm>
        </p:grpSpPr>
        <p:sp>
          <p:nvSpPr>
            <p:cNvPr id="64" name="Oval 29"/>
            <p:cNvSpPr/>
            <p:nvPr/>
          </p:nvSpPr>
          <p:spPr>
            <a:xfrm>
              <a:off x="1519596" y="5150266"/>
              <a:ext cx="836030" cy="7334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18456" name="TextBox 34"/>
            <p:cNvSpPr txBox="1">
              <a:spLocks noChangeArrowheads="1"/>
            </p:cNvSpPr>
            <p:nvPr/>
          </p:nvSpPr>
          <p:spPr bwMode="auto">
            <a:xfrm>
              <a:off x="1544120" y="5139152"/>
              <a:ext cx="786981" cy="70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 b="1">
                  <a:solidFill>
                    <a:schemeClr val="bg1"/>
                  </a:solidFill>
                </a:rPr>
                <a:t>mnd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 b="1">
                  <a:solidFill>
                    <a:schemeClr val="bg1"/>
                  </a:solidFill>
                </a:rPr>
                <a:t>6</a:t>
              </a:r>
              <a:endParaRPr lang="nl-NL" altLang="nl-NL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6"/>
          <p:cNvGrpSpPr>
            <a:grpSpLocks/>
          </p:cNvGrpSpPr>
          <p:nvPr/>
        </p:nvGrpSpPr>
        <p:grpSpPr bwMode="auto">
          <a:xfrm>
            <a:off x="7234556" y="5440681"/>
            <a:ext cx="836613" cy="746125"/>
            <a:chOff x="1519596" y="5138180"/>
            <a:chExt cx="836030" cy="745559"/>
          </a:xfrm>
        </p:grpSpPr>
        <p:sp>
          <p:nvSpPr>
            <p:cNvPr id="67" name="Oval 29"/>
            <p:cNvSpPr/>
            <p:nvPr/>
          </p:nvSpPr>
          <p:spPr>
            <a:xfrm>
              <a:off x="1519596" y="5150870"/>
              <a:ext cx="836030" cy="7328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18454" name="TextBox 34"/>
            <p:cNvSpPr txBox="1">
              <a:spLocks noChangeArrowheads="1"/>
            </p:cNvSpPr>
            <p:nvPr/>
          </p:nvSpPr>
          <p:spPr bwMode="auto">
            <a:xfrm>
              <a:off x="1544120" y="5138180"/>
              <a:ext cx="786981" cy="70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 b="1" dirty="0">
                  <a:solidFill>
                    <a:schemeClr val="bg1"/>
                  </a:solidFill>
                </a:rPr>
                <a:t>mnd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 b="1" dirty="0">
                  <a:solidFill>
                    <a:schemeClr val="bg1"/>
                  </a:solidFill>
                </a:rPr>
                <a:t>12</a:t>
              </a:r>
              <a:endParaRPr lang="nl-NL" altLang="nl-NL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36"/>
          <p:cNvGrpSpPr>
            <a:grpSpLocks/>
          </p:cNvGrpSpPr>
          <p:nvPr/>
        </p:nvGrpSpPr>
        <p:grpSpPr bwMode="auto">
          <a:xfrm>
            <a:off x="9442451" y="5435918"/>
            <a:ext cx="836613" cy="747712"/>
            <a:chOff x="1519596" y="5136856"/>
            <a:chExt cx="836030" cy="746883"/>
          </a:xfrm>
        </p:grpSpPr>
        <p:sp>
          <p:nvSpPr>
            <p:cNvPr id="70" name="Oval 29"/>
            <p:cNvSpPr/>
            <p:nvPr/>
          </p:nvSpPr>
          <p:spPr>
            <a:xfrm>
              <a:off x="1519596" y="5151127"/>
              <a:ext cx="836030" cy="7326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18452" name="TextBox 34"/>
            <p:cNvSpPr txBox="1">
              <a:spLocks noChangeArrowheads="1"/>
            </p:cNvSpPr>
            <p:nvPr/>
          </p:nvSpPr>
          <p:spPr bwMode="auto">
            <a:xfrm>
              <a:off x="1544120" y="5136856"/>
              <a:ext cx="786981" cy="70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 b="1" dirty="0">
                  <a:solidFill>
                    <a:schemeClr val="bg1"/>
                  </a:solidFill>
                </a:rPr>
                <a:t>mnd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 b="1" dirty="0">
                  <a:solidFill>
                    <a:schemeClr val="bg1"/>
                  </a:solidFill>
                </a:rPr>
                <a:t>18</a:t>
              </a:r>
              <a:endParaRPr lang="nl-NL" altLang="nl-NL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58417" y="2971007"/>
            <a:ext cx="1482725" cy="814387"/>
            <a:chOff x="4798219" y="2136951"/>
            <a:chExt cx="1483430" cy="815682"/>
          </a:xfrm>
        </p:grpSpPr>
        <p:sp>
          <p:nvSpPr>
            <p:cNvPr id="3" name="Rounded Rectangle 2"/>
            <p:cNvSpPr/>
            <p:nvPr/>
          </p:nvSpPr>
          <p:spPr>
            <a:xfrm>
              <a:off x="4798219" y="2136951"/>
              <a:ext cx="1483430" cy="8156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18450" name="TextBox 4"/>
            <p:cNvSpPr txBox="1">
              <a:spLocks noChangeArrowheads="1"/>
            </p:cNvSpPr>
            <p:nvPr/>
          </p:nvSpPr>
          <p:spPr bwMode="auto">
            <a:xfrm>
              <a:off x="4884237" y="2288774"/>
              <a:ext cx="1291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/>
                <a:t>Team 1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568576" y="3017896"/>
            <a:ext cx="1482725" cy="814387"/>
            <a:chOff x="4798219" y="2136951"/>
            <a:chExt cx="1483430" cy="815682"/>
          </a:xfrm>
        </p:grpSpPr>
        <p:sp>
          <p:nvSpPr>
            <p:cNvPr id="36" name="Rounded Rectangle 35"/>
            <p:cNvSpPr/>
            <p:nvPr/>
          </p:nvSpPr>
          <p:spPr>
            <a:xfrm>
              <a:off x="4798219" y="2136951"/>
              <a:ext cx="1483430" cy="8156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18448" name="TextBox 37"/>
            <p:cNvSpPr txBox="1">
              <a:spLocks noChangeArrowheads="1"/>
            </p:cNvSpPr>
            <p:nvPr/>
          </p:nvSpPr>
          <p:spPr bwMode="auto">
            <a:xfrm>
              <a:off x="4884237" y="2288774"/>
              <a:ext cx="1291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/>
                <a:t>Team 2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2568576" y="2993949"/>
            <a:ext cx="1651000" cy="814387"/>
            <a:chOff x="4884237" y="2136951"/>
            <a:chExt cx="1651156" cy="815682"/>
          </a:xfrm>
        </p:grpSpPr>
        <p:sp>
          <p:nvSpPr>
            <p:cNvPr id="40" name="Rounded Rectangle 39"/>
            <p:cNvSpPr/>
            <p:nvPr/>
          </p:nvSpPr>
          <p:spPr>
            <a:xfrm>
              <a:off x="4884237" y="2136951"/>
              <a:ext cx="1482865" cy="8156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nl-NL" dirty="0"/>
                <a:t> .. </a:t>
              </a:r>
            </a:p>
          </p:txBody>
        </p:sp>
        <p:sp>
          <p:nvSpPr>
            <p:cNvPr id="18446" name="TextBox 41"/>
            <p:cNvSpPr txBox="1">
              <a:spLocks noChangeArrowheads="1"/>
            </p:cNvSpPr>
            <p:nvPr/>
          </p:nvSpPr>
          <p:spPr bwMode="auto">
            <a:xfrm>
              <a:off x="4884237" y="2288774"/>
              <a:ext cx="16511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/>
                <a:t>Team ..17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05540" y="2473644"/>
            <a:ext cx="2087562" cy="1511300"/>
            <a:chOff x="791580" y="2132856"/>
            <a:chExt cx="2088232" cy="1512168"/>
          </a:xfrm>
          <a:solidFill>
            <a:schemeClr val="bg1"/>
          </a:solidFill>
        </p:grpSpPr>
        <p:sp>
          <p:nvSpPr>
            <p:cNvPr id="2" name="Rounded Rectangle 1"/>
            <p:cNvSpPr/>
            <p:nvPr/>
          </p:nvSpPr>
          <p:spPr>
            <a:xfrm>
              <a:off x="791580" y="2132856"/>
              <a:ext cx="2088232" cy="151216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10267" name="TextBox 2"/>
            <p:cNvSpPr txBox="1">
              <a:spLocks noChangeArrowheads="1"/>
            </p:cNvSpPr>
            <p:nvPr/>
          </p:nvSpPr>
          <p:spPr bwMode="auto">
            <a:xfrm>
              <a:off x="1129653" y="2404331"/>
              <a:ext cx="1584176" cy="923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nl-NL" altLang="nl-NL" sz="5400" b="1" dirty="0">
                  <a:latin typeface="+mj-lt"/>
                </a:rPr>
                <a:t>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25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2.59259E-6 L 0.24037 -0.159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7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1135 L 0.24076 -0.019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365 L 0.24127 0.126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53" t="3320" r="2441" b="381"/>
          <a:stretch/>
        </p:blipFill>
        <p:spPr>
          <a:xfrm>
            <a:off x="0" y="-124404"/>
            <a:ext cx="12192000" cy="6944527"/>
          </a:xfrm>
          <a:prstGeom prst="rect">
            <a:avLst/>
          </a:prstGeom>
        </p:spPr>
      </p:pic>
      <p:sp>
        <p:nvSpPr>
          <p:cNvPr id="10" name="Vrije vorm 9"/>
          <p:cNvSpPr/>
          <p:nvPr/>
        </p:nvSpPr>
        <p:spPr>
          <a:xfrm>
            <a:off x="2628900" y="2674849"/>
            <a:ext cx="5284936" cy="1987462"/>
          </a:xfrm>
          <a:custGeom>
            <a:avLst/>
            <a:gdLst>
              <a:gd name="connsiteX0" fmla="*/ 0 w 5284936"/>
              <a:gd name="connsiteY0" fmla="*/ 1982876 h 1987462"/>
              <a:gd name="connsiteX1" fmla="*/ 523875 w 5284936"/>
              <a:gd name="connsiteY1" fmla="*/ 1897151 h 1987462"/>
              <a:gd name="connsiteX2" fmla="*/ 933450 w 5284936"/>
              <a:gd name="connsiteY2" fmla="*/ 1982876 h 1987462"/>
              <a:gd name="connsiteX3" fmla="*/ 1209675 w 5284936"/>
              <a:gd name="connsiteY3" fmla="*/ 1725701 h 1987462"/>
              <a:gd name="connsiteX4" fmla="*/ 1685925 w 5284936"/>
              <a:gd name="connsiteY4" fmla="*/ 1497101 h 1987462"/>
              <a:gd name="connsiteX5" fmla="*/ 2543175 w 5284936"/>
              <a:gd name="connsiteY5" fmla="*/ 411251 h 1987462"/>
              <a:gd name="connsiteX6" fmla="*/ 3048000 w 5284936"/>
              <a:gd name="connsiteY6" fmla="*/ 373151 h 1987462"/>
              <a:gd name="connsiteX7" fmla="*/ 3829050 w 5284936"/>
              <a:gd name="connsiteY7" fmla="*/ 1049426 h 1987462"/>
              <a:gd name="connsiteX8" fmla="*/ 4895850 w 5284936"/>
              <a:gd name="connsiteY8" fmla="*/ 77876 h 1987462"/>
              <a:gd name="connsiteX9" fmla="*/ 5267325 w 5284936"/>
              <a:gd name="connsiteY9" fmla="*/ 58826 h 1987462"/>
              <a:gd name="connsiteX10" fmla="*/ 5229225 w 5284936"/>
              <a:gd name="connsiteY10" fmla="*/ 58826 h 1987462"/>
              <a:gd name="connsiteX11" fmla="*/ 5229225 w 5284936"/>
              <a:gd name="connsiteY11" fmla="*/ 58826 h 198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4936" h="1987462">
                <a:moveTo>
                  <a:pt x="0" y="1982876"/>
                </a:moveTo>
                <a:cubicBezTo>
                  <a:pt x="184150" y="1940013"/>
                  <a:pt x="368300" y="1897151"/>
                  <a:pt x="523875" y="1897151"/>
                </a:cubicBezTo>
                <a:cubicBezTo>
                  <a:pt x="679450" y="1897151"/>
                  <a:pt x="819150" y="2011451"/>
                  <a:pt x="933450" y="1982876"/>
                </a:cubicBezTo>
                <a:cubicBezTo>
                  <a:pt x="1047750" y="1954301"/>
                  <a:pt x="1084263" y="1806663"/>
                  <a:pt x="1209675" y="1725701"/>
                </a:cubicBezTo>
                <a:cubicBezTo>
                  <a:pt x="1335087" y="1644739"/>
                  <a:pt x="1463675" y="1716176"/>
                  <a:pt x="1685925" y="1497101"/>
                </a:cubicBezTo>
                <a:cubicBezTo>
                  <a:pt x="1908175" y="1278026"/>
                  <a:pt x="2316163" y="598576"/>
                  <a:pt x="2543175" y="411251"/>
                </a:cubicBezTo>
                <a:cubicBezTo>
                  <a:pt x="2770188" y="223926"/>
                  <a:pt x="2833688" y="266789"/>
                  <a:pt x="3048000" y="373151"/>
                </a:cubicBezTo>
                <a:cubicBezTo>
                  <a:pt x="3262312" y="479513"/>
                  <a:pt x="3521075" y="1098638"/>
                  <a:pt x="3829050" y="1049426"/>
                </a:cubicBezTo>
                <a:cubicBezTo>
                  <a:pt x="4137025" y="1000214"/>
                  <a:pt x="4656138" y="242976"/>
                  <a:pt x="4895850" y="77876"/>
                </a:cubicBezTo>
                <a:cubicBezTo>
                  <a:pt x="5135562" y="-87224"/>
                  <a:pt x="5211763" y="62001"/>
                  <a:pt x="5267325" y="58826"/>
                </a:cubicBezTo>
                <a:cubicBezTo>
                  <a:pt x="5322887" y="55651"/>
                  <a:pt x="5229225" y="58826"/>
                  <a:pt x="5229225" y="58826"/>
                </a:cubicBezTo>
                <a:lnTo>
                  <a:pt x="5229225" y="5882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2628900" y="4571823"/>
            <a:ext cx="161925" cy="180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2809644" y="517037"/>
            <a:ext cx="197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September 2015</a:t>
            </a:r>
            <a:endParaRPr lang="nl-NL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8081872" y="236307"/>
            <a:ext cx="197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Maart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endParaRPr lang="nl-NL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7832873" y="2664617"/>
            <a:ext cx="161925" cy="180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 flipV="1">
            <a:off x="7913835" y="261261"/>
            <a:ext cx="10786" cy="25390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2616995" y="4567767"/>
            <a:ext cx="161925" cy="180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4438650" y="366858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>
            <a:stCxn id="14" idx="2"/>
          </p:cNvCxnSpPr>
          <p:nvPr/>
        </p:nvCxnSpPr>
        <p:spPr>
          <a:xfrm flipV="1">
            <a:off x="2616995" y="517037"/>
            <a:ext cx="11905" cy="414121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33091" y="1772902"/>
            <a:ext cx="867984" cy="10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6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3540418"/>
              </p:ext>
            </p:extLst>
          </p:nvPr>
        </p:nvGraphicFramePr>
        <p:xfrm>
          <a:off x="102871" y="0"/>
          <a:ext cx="11834206" cy="669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91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9342513"/>
              </p:ext>
            </p:extLst>
          </p:nvPr>
        </p:nvGraphicFramePr>
        <p:xfrm>
          <a:off x="102871" y="0"/>
          <a:ext cx="11834206" cy="669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62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53" t="3320" r="2441" b="381"/>
          <a:stretch/>
        </p:blipFill>
        <p:spPr>
          <a:xfrm>
            <a:off x="0" y="-124404"/>
            <a:ext cx="12192000" cy="6944527"/>
          </a:xfrm>
          <a:prstGeom prst="rect">
            <a:avLst/>
          </a:prstGeom>
        </p:spPr>
      </p:pic>
      <p:sp>
        <p:nvSpPr>
          <p:cNvPr id="10" name="Vrije vorm 9"/>
          <p:cNvSpPr/>
          <p:nvPr/>
        </p:nvSpPr>
        <p:spPr>
          <a:xfrm>
            <a:off x="2628900" y="2674849"/>
            <a:ext cx="5284936" cy="1987462"/>
          </a:xfrm>
          <a:custGeom>
            <a:avLst/>
            <a:gdLst>
              <a:gd name="connsiteX0" fmla="*/ 0 w 5284936"/>
              <a:gd name="connsiteY0" fmla="*/ 1982876 h 1987462"/>
              <a:gd name="connsiteX1" fmla="*/ 523875 w 5284936"/>
              <a:gd name="connsiteY1" fmla="*/ 1897151 h 1987462"/>
              <a:gd name="connsiteX2" fmla="*/ 933450 w 5284936"/>
              <a:gd name="connsiteY2" fmla="*/ 1982876 h 1987462"/>
              <a:gd name="connsiteX3" fmla="*/ 1209675 w 5284936"/>
              <a:gd name="connsiteY3" fmla="*/ 1725701 h 1987462"/>
              <a:gd name="connsiteX4" fmla="*/ 1685925 w 5284936"/>
              <a:gd name="connsiteY4" fmla="*/ 1497101 h 1987462"/>
              <a:gd name="connsiteX5" fmla="*/ 2543175 w 5284936"/>
              <a:gd name="connsiteY5" fmla="*/ 411251 h 1987462"/>
              <a:gd name="connsiteX6" fmla="*/ 3048000 w 5284936"/>
              <a:gd name="connsiteY6" fmla="*/ 373151 h 1987462"/>
              <a:gd name="connsiteX7" fmla="*/ 3829050 w 5284936"/>
              <a:gd name="connsiteY7" fmla="*/ 1049426 h 1987462"/>
              <a:gd name="connsiteX8" fmla="*/ 4895850 w 5284936"/>
              <a:gd name="connsiteY8" fmla="*/ 77876 h 1987462"/>
              <a:gd name="connsiteX9" fmla="*/ 5267325 w 5284936"/>
              <a:gd name="connsiteY9" fmla="*/ 58826 h 1987462"/>
              <a:gd name="connsiteX10" fmla="*/ 5229225 w 5284936"/>
              <a:gd name="connsiteY10" fmla="*/ 58826 h 1987462"/>
              <a:gd name="connsiteX11" fmla="*/ 5229225 w 5284936"/>
              <a:gd name="connsiteY11" fmla="*/ 58826 h 198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4936" h="1987462">
                <a:moveTo>
                  <a:pt x="0" y="1982876"/>
                </a:moveTo>
                <a:cubicBezTo>
                  <a:pt x="184150" y="1940013"/>
                  <a:pt x="368300" y="1897151"/>
                  <a:pt x="523875" y="1897151"/>
                </a:cubicBezTo>
                <a:cubicBezTo>
                  <a:pt x="679450" y="1897151"/>
                  <a:pt x="819150" y="2011451"/>
                  <a:pt x="933450" y="1982876"/>
                </a:cubicBezTo>
                <a:cubicBezTo>
                  <a:pt x="1047750" y="1954301"/>
                  <a:pt x="1084263" y="1806663"/>
                  <a:pt x="1209675" y="1725701"/>
                </a:cubicBezTo>
                <a:cubicBezTo>
                  <a:pt x="1335087" y="1644739"/>
                  <a:pt x="1463675" y="1716176"/>
                  <a:pt x="1685925" y="1497101"/>
                </a:cubicBezTo>
                <a:cubicBezTo>
                  <a:pt x="1908175" y="1278026"/>
                  <a:pt x="2316163" y="598576"/>
                  <a:pt x="2543175" y="411251"/>
                </a:cubicBezTo>
                <a:cubicBezTo>
                  <a:pt x="2770188" y="223926"/>
                  <a:pt x="2833688" y="266789"/>
                  <a:pt x="3048000" y="373151"/>
                </a:cubicBezTo>
                <a:cubicBezTo>
                  <a:pt x="3262312" y="479513"/>
                  <a:pt x="3521075" y="1098638"/>
                  <a:pt x="3829050" y="1049426"/>
                </a:cubicBezTo>
                <a:cubicBezTo>
                  <a:pt x="4137025" y="1000214"/>
                  <a:pt x="4656138" y="242976"/>
                  <a:pt x="4895850" y="77876"/>
                </a:cubicBezTo>
                <a:cubicBezTo>
                  <a:pt x="5135562" y="-87224"/>
                  <a:pt x="5211763" y="62001"/>
                  <a:pt x="5267325" y="58826"/>
                </a:cubicBezTo>
                <a:cubicBezTo>
                  <a:pt x="5322887" y="55651"/>
                  <a:pt x="5229225" y="58826"/>
                  <a:pt x="5229225" y="58826"/>
                </a:cubicBezTo>
                <a:lnTo>
                  <a:pt x="5229225" y="5882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2628900" y="4571823"/>
            <a:ext cx="161925" cy="180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2809644" y="517037"/>
            <a:ext cx="197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September 2015</a:t>
            </a:r>
            <a:endParaRPr lang="nl-NL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8081872" y="236307"/>
            <a:ext cx="197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Maart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endParaRPr lang="nl-NL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7832873" y="2664617"/>
            <a:ext cx="161925" cy="180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 flipV="1">
            <a:off x="7913835" y="261261"/>
            <a:ext cx="10786" cy="25390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2616995" y="4567767"/>
            <a:ext cx="161925" cy="180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4438650" y="366858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>
            <a:stCxn id="14" idx="2"/>
          </p:cNvCxnSpPr>
          <p:nvPr/>
        </p:nvCxnSpPr>
        <p:spPr>
          <a:xfrm flipV="1">
            <a:off x="2616995" y="517037"/>
            <a:ext cx="11905" cy="414121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33091" y="1772902"/>
            <a:ext cx="867984" cy="1027447"/>
          </a:xfrm>
          <a:prstGeom prst="rect">
            <a:avLst/>
          </a:prstGeom>
        </p:spPr>
      </p:pic>
      <p:pic>
        <p:nvPicPr>
          <p:cNvPr id="15" name="Afbeelding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backgroundRemoval t="905" b="97964" l="976" r="95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0427" y="3768445"/>
            <a:ext cx="454663" cy="9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43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2.08333E-6 0.00023 C 0.00886 -0.00115 0.03334 -0.00347 0.04401 -0.00602 C 0.04623 -0.00648 0.04818 -0.00856 0.05052 -0.00879 C 0.0711 -0.01064 0.0918 -0.01064 0.1125 -0.0118 C 0.11576 -0.01551 0.1194 -0.01828 0.12227 -0.02338 C 0.12383 -0.02615 0.12513 -0.03009 0.12709 -0.03194 C 0.13008 -0.03495 0.13399 -0.03449 0.13685 -0.03773 C 0.14011 -0.04166 0.14388 -0.04444 0.14662 -0.04953 C 0.15443 -0.06319 0.15026 -0.05926 0.15808 -0.06389 C 0.15977 -0.06689 0.16146 -0.06944 0.16302 -0.07268 C 0.16419 -0.07523 0.16498 -0.0787 0.16628 -0.08125 C 0.16927 -0.0875 0.17279 -0.09282 0.17604 -0.09884 C 0.17826 -0.10254 0.18073 -0.10602 0.18255 -0.11041 C 0.18412 -0.11412 0.18555 -0.11852 0.1875 -0.12199 C 0.19414 -0.13379 0.19688 -0.13402 0.20209 -0.14514 C 0.20339 -0.14791 0.20404 -0.15139 0.20534 -0.15393 C 0.20729 -0.15717 0.21003 -0.15902 0.21185 -0.1625 C 0.22292 -0.18449 0.21315 -0.17685 0.22331 -0.18287 C 0.22917 -0.19328 0.22787 -0.19004 0.23308 -0.20324 C 0.23425 -0.20602 0.2349 -0.20949 0.23633 -0.2118 C 0.2388 -0.21551 0.24193 -0.21713 0.24453 -0.2206 C 0.24636 -0.22291 0.24727 -0.22777 0.24935 -0.22916 C 0.253 -0.23171 0.25703 -0.23125 0.26081 -0.23217 C 0.2625 -0.23125 0.26433 -0.23102 0.26576 -0.22916 C 0.26836 -0.22615 0.2724 -0.21713 0.27383 -0.2118 C 0.27448 -0.20902 0.27448 -0.20578 0.27552 -0.20324 C 0.27761 -0.19768 0.28203 -0.19189 0.28503 -0.18865 C 0.28737 -0.18657 0.28972 -0.18495 0.2918 -0.18287 C 0.29349 -0.18102 0.29505 -0.17893 0.29662 -0.17708 C 0.28906 -0.17361 0.28789 -0.17407 0.29336 -0.17407 L 0.29336 -0.17384 C 0.29883 -0.17314 0.3043 -0.17245 0.30964 -0.17129 C 0.3125 -0.1706 0.31537 -0.17037 0.31784 -0.16828 C 0.32149 -0.16551 0.32383 -0.15995 0.32735 -0.15671 L 0.33412 -0.15092 C 0.33581 -0.14814 0.33724 -0.1449 0.33906 -0.14213 C 0.34063 -0.14004 0.34258 -0.13889 0.34401 -0.13634 C 0.34531 -0.13402 0.3461 -0.13055 0.34727 -0.12777 C 0.34935 -0.1287 0.35169 -0.12847 0.35378 -0.13055 C 0.36419 -0.14213 0.35703 -0.13935 0.36354 -0.15092 C 0.3655 -0.15439 0.3681 -0.15625 0.37005 -0.15972 C 0.38216 -0.18125 0.36836 -0.16342 0.37982 -0.17708 C 0.38086 -0.17986 0.38177 -0.1831 0.38308 -0.18564 C 0.38672 -0.19282 0.39154 -0.19814 0.39453 -0.20602 C 0.39558 -0.20902 0.39662 -0.2118 0.39779 -0.21481 C 0.39935 -0.21875 0.40117 -0.22222 0.40261 -0.22639 C 0.40391 -0.23009 0.40417 -0.23495 0.40586 -0.23796 C 0.40873 -0.24282 0.4125 -0.2456 0.41576 -0.24953 C 0.41732 -0.25139 0.41914 -0.25301 0.42058 -0.25532 C 0.42227 -0.25833 0.42357 -0.2618 0.42552 -0.26412 C 0.42696 -0.26574 0.42878 -0.2662 0.43034 -0.26689 C 0.43255 -0.26805 0.43477 -0.26875 0.43685 -0.2699 C 0.43854 -0.2706 0.44011 -0.27245 0.4418 -0.27268 C 0.44453 -0.27338 0.44727 -0.27268 0.45 -0.27268 L 0.45 -0.27245 " pathEditMode="relative" rAng="0" ptsTypes="AAAAA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07577"/>
            <a:ext cx="12192000" cy="5950423"/>
          </a:xfrm>
          <a:prstGeom prst="rect">
            <a:avLst/>
          </a:prstGeom>
        </p:spPr>
      </p:pic>
      <p:sp>
        <p:nvSpPr>
          <p:cNvPr id="5" name="Shape 453"/>
          <p:cNvSpPr txBox="1">
            <a:spLocks noGrp="1"/>
          </p:cNvSpPr>
          <p:nvPr>
            <p:ph type="ctrTitle"/>
          </p:nvPr>
        </p:nvSpPr>
        <p:spPr>
          <a:xfrm>
            <a:off x="6134099" y="4008424"/>
            <a:ext cx="5360233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F-ACT JEUGD ONDERZOEK</a:t>
            </a:r>
            <a:endParaRPr lang="en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6" name="Shape 453"/>
          <p:cNvSpPr txBox="1">
            <a:spLocks/>
          </p:cNvSpPr>
          <p:nvPr/>
        </p:nvSpPr>
        <p:spPr>
          <a:xfrm>
            <a:off x="7296150" y="5570524"/>
            <a:ext cx="4991100" cy="11597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4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Marieke Broersen</a:t>
            </a:r>
            <a:endParaRPr lang="en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069329" y="3278095"/>
            <a:ext cx="8858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nl-NL" sz="15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7023" y="5993570"/>
            <a:ext cx="1633138" cy="736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7184" y="6191582"/>
            <a:ext cx="1495941" cy="5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54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624" t="23005" r="624" b="50263"/>
          <a:stretch/>
        </p:blipFill>
        <p:spPr>
          <a:xfrm>
            <a:off x="-76200" y="5267324"/>
            <a:ext cx="12268200" cy="159067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466167" y="562552"/>
            <a:ext cx="809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Projectgroep F-ACT Jeugd Onderzoek</a:t>
            </a:r>
            <a:endParaRPr lang="nl-NL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Afbeelding 3" descr="https://images.e-vision.nl/trimbos/subsites/images/optimized/51e0d1a4-7f0d-4bfe-908e-824b31b873e4.jpg&amp;w=1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2712" y="1937739"/>
            <a:ext cx="1345267" cy="172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Rutger Engel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16" y="1679592"/>
            <a:ext cx="1485900" cy="211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www.kenniscentrum-kjp.nl/app/webroot/img/tmpwebsite/Profielen/Nynke-Frieswijk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111" y="1937739"/>
            <a:ext cx="1603139" cy="172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Hans  Kroo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241" y="1702769"/>
            <a:ext cx="1330961" cy="2071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002" t="-1" r="1" b="15109"/>
          <a:stretch/>
        </p:blipFill>
        <p:spPr bwMode="auto">
          <a:xfrm>
            <a:off x="9811247" y="1937739"/>
            <a:ext cx="1678465" cy="1728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371219" y="3878744"/>
            <a:ext cx="1978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Dr. Daan Creemers</a:t>
            </a:r>
          </a:p>
          <a:p>
            <a:r>
              <a:rPr lang="nl-NL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GGZ -</a:t>
            </a:r>
          </a:p>
          <a:p>
            <a:r>
              <a:rPr lang="nl-NL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Oost Brabant</a:t>
            </a:r>
            <a:endParaRPr lang="nl-NL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128540" y="3863022"/>
            <a:ext cx="2130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Dr. Hans Kroon</a:t>
            </a:r>
          </a:p>
          <a:p>
            <a:r>
              <a:rPr lang="nl-NL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Trimbos instituut</a:t>
            </a:r>
            <a:endParaRPr lang="nl-NL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121750" y="3862471"/>
            <a:ext cx="256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Dr. Nynke Frieswijk</a:t>
            </a:r>
            <a:r>
              <a:rPr lang="nl-NL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/>
            </a:r>
            <a:br>
              <a:rPr lang="nl-NL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</a:br>
            <a:r>
              <a:rPr lang="nl-NL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Accare</a:t>
            </a:r>
            <a:endParaRPr lang="nl-NL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9811247" y="3862471"/>
            <a:ext cx="1978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Msc</a:t>
            </a:r>
            <a:r>
              <a:rPr lang="nl-NL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. Marieke Broersen</a:t>
            </a:r>
          </a:p>
          <a:p>
            <a:r>
              <a:rPr lang="nl-NL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GGZ - </a:t>
            </a:r>
          </a:p>
          <a:p>
            <a:r>
              <a:rPr lang="nl-NL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Oost Brabant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080193" y="3873389"/>
            <a:ext cx="1978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Prof. Dr. Rutger Engels</a:t>
            </a:r>
          </a:p>
          <a:p>
            <a:r>
              <a:rPr lang="nl-NL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Universiteit Utrecht / Trimbos instituut</a:t>
            </a:r>
            <a:endParaRPr lang="nl-NL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10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8474" y="1880853"/>
            <a:ext cx="2784504" cy="2881128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H="1">
            <a:off x="7715376" y="3062274"/>
            <a:ext cx="934339" cy="1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7697402" y="2261820"/>
            <a:ext cx="1572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X</a:t>
            </a:r>
            <a:endParaRPr lang="nl-NL" sz="9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4846502" y="1954358"/>
            <a:ext cx="2784504" cy="2123658"/>
          </a:xfrm>
          <a:prstGeom prst="rect">
            <a:avLst/>
          </a:prstGeom>
          <a:noFill/>
          <a:ln w="76200">
            <a:solidFill>
              <a:srgbClr val="32D8C0"/>
            </a:solidFill>
          </a:ln>
        </p:spPr>
        <p:txBody>
          <a:bodyPr wrap="square" rtlCol="0">
            <a:spAutoFit/>
          </a:bodyPr>
          <a:lstStyle/>
          <a:p>
            <a:r>
              <a:rPr lang="nl-NL" sz="6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F-ACT Jeugd</a:t>
            </a:r>
            <a:endParaRPr lang="nl-NL" sz="6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30" name="Rechte verbindingslijn met pijl 29"/>
          <p:cNvCxnSpPr/>
          <p:nvPr/>
        </p:nvCxnSpPr>
        <p:spPr>
          <a:xfrm flipH="1">
            <a:off x="7740153" y="3068203"/>
            <a:ext cx="113041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 flipH="1">
            <a:off x="3566776" y="3027214"/>
            <a:ext cx="113041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369" b="8750"/>
          <a:stretch/>
        </p:blipFill>
        <p:spPr>
          <a:xfrm>
            <a:off x="9127136" y="858866"/>
            <a:ext cx="2788640" cy="51577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071" y="1676842"/>
            <a:ext cx="3506219" cy="2872560"/>
            <a:chOff x="-84848" y="1785001"/>
            <a:chExt cx="3506219" cy="2872560"/>
          </a:xfrm>
        </p:grpSpPr>
        <p:pic>
          <p:nvPicPr>
            <p:cNvPr id="1028" name="Picture 4" descr="Afbeeldingsresultaat voor VNG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14" y="1954358"/>
              <a:ext cx="1957919" cy="1957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4137" y="1785001"/>
              <a:ext cx="3407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GEMEENTEN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84848" y="3580343"/>
              <a:ext cx="34072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ZORG-VERZEKERAARS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56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48"/>
          <p:cNvPicPr preferRelativeResize="0"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995" y="96539"/>
            <a:ext cx="6608762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305676" y="6438900"/>
            <a:ext cx="1609724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4705350" y="3829050"/>
            <a:ext cx="266700" cy="266700"/>
          </a:xfrm>
          <a:prstGeom prst="ellipse">
            <a:avLst/>
          </a:prstGeom>
          <a:solidFill>
            <a:srgbClr val="32D8C0"/>
          </a:solidFill>
          <a:ln>
            <a:solidFill>
              <a:srgbClr val="32D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7305676" y="989508"/>
            <a:ext cx="266700" cy="266700"/>
          </a:xfrm>
          <a:prstGeom prst="ellipse">
            <a:avLst/>
          </a:prstGeom>
          <a:solidFill>
            <a:srgbClr val="32D8C0"/>
          </a:solidFill>
          <a:ln>
            <a:solidFill>
              <a:srgbClr val="32D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962650" y="2819400"/>
            <a:ext cx="266700" cy="266700"/>
          </a:xfrm>
          <a:prstGeom prst="ellipse">
            <a:avLst/>
          </a:prstGeom>
          <a:solidFill>
            <a:srgbClr val="32D8C0"/>
          </a:solidFill>
          <a:ln>
            <a:solidFill>
              <a:srgbClr val="32D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6229350" y="4991100"/>
            <a:ext cx="266700" cy="266700"/>
          </a:xfrm>
          <a:prstGeom prst="ellipse">
            <a:avLst/>
          </a:prstGeom>
          <a:solidFill>
            <a:srgbClr val="32D8C0"/>
          </a:solidFill>
          <a:ln>
            <a:solidFill>
              <a:srgbClr val="32D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43450" y="2209800"/>
            <a:ext cx="266700" cy="266700"/>
          </a:xfrm>
          <a:prstGeom prst="ellipse">
            <a:avLst/>
          </a:prstGeom>
          <a:solidFill>
            <a:srgbClr val="32D8C0"/>
          </a:solidFill>
          <a:ln>
            <a:solidFill>
              <a:srgbClr val="32D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3314700" y="4705350"/>
            <a:ext cx="266700" cy="266700"/>
          </a:xfrm>
          <a:prstGeom prst="ellipse">
            <a:avLst/>
          </a:prstGeom>
          <a:solidFill>
            <a:srgbClr val="32D8C0"/>
          </a:solidFill>
          <a:ln>
            <a:solidFill>
              <a:srgbClr val="32D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7305676" y="3142158"/>
            <a:ext cx="266700" cy="266700"/>
          </a:xfrm>
          <a:prstGeom prst="ellipse">
            <a:avLst/>
          </a:prstGeom>
          <a:solidFill>
            <a:srgbClr val="32D8C0"/>
          </a:solidFill>
          <a:ln>
            <a:solidFill>
              <a:srgbClr val="32D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5962650" y="3827958"/>
            <a:ext cx="266700" cy="266700"/>
          </a:xfrm>
          <a:prstGeom prst="ellipse">
            <a:avLst/>
          </a:prstGeom>
          <a:solidFill>
            <a:srgbClr val="32D8C0"/>
          </a:solidFill>
          <a:ln>
            <a:solidFill>
              <a:srgbClr val="32D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 12"/>
          <p:cNvSpPr/>
          <p:nvPr/>
        </p:nvSpPr>
        <p:spPr>
          <a:xfrm>
            <a:off x="3333182" y="1024344"/>
            <a:ext cx="4210618" cy="4042956"/>
          </a:xfrm>
          <a:custGeom>
            <a:avLst/>
            <a:gdLst>
              <a:gd name="connsiteX0" fmla="*/ 3086668 w 4210618"/>
              <a:gd name="connsiteY0" fmla="*/ 4042956 h 4042956"/>
              <a:gd name="connsiteX1" fmla="*/ 2819968 w 4210618"/>
              <a:gd name="connsiteY1" fmla="*/ 4004856 h 4042956"/>
              <a:gd name="connsiteX2" fmla="*/ 2667568 w 4210618"/>
              <a:gd name="connsiteY2" fmla="*/ 3966756 h 4042956"/>
              <a:gd name="connsiteX3" fmla="*/ 2057968 w 4210618"/>
              <a:gd name="connsiteY3" fmla="*/ 3871506 h 4042956"/>
              <a:gd name="connsiteX4" fmla="*/ 1848418 w 4210618"/>
              <a:gd name="connsiteY4" fmla="*/ 3814356 h 4042956"/>
              <a:gd name="connsiteX5" fmla="*/ 1676968 w 4210618"/>
              <a:gd name="connsiteY5" fmla="*/ 3776256 h 4042956"/>
              <a:gd name="connsiteX6" fmla="*/ 1295968 w 4210618"/>
              <a:gd name="connsiteY6" fmla="*/ 3738156 h 4042956"/>
              <a:gd name="connsiteX7" fmla="*/ 1048318 w 4210618"/>
              <a:gd name="connsiteY7" fmla="*/ 3757206 h 4042956"/>
              <a:gd name="connsiteX8" fmla="*/ 972118 w 4210618"/>
              <a:gd name="connsiteY8" fmla="*/ 3776256 h 4042956"/>
              <a:gd name="connsiteX9" fmla="*/ 667318 w 4210618"/>
              <a:gd name="connsiteY9" fmla="*/ 3795306 h 4042956"/>
              <a:gd name="connsiteX10" fmla="*/ 381568 w 4210618"/>
              <a:gd name="connsiteY10" fmla="*/ 3833406 h 4042956"/>
              <a:gd name="connsiteX11" fmla="*/ 38668 w 4210618"/>
              <a:gd name="connsiteY11" fmla="*/ 3814356 h 4042956"/>
              <a:gd name="connsiteX12" fmla="*/ 568 w 4210618"/>
              <a:gd name="connsiteY12" fmla="*/ 3757206 h 4042956"/>
              <a:gd name="connsiteX13" fmla="*/ 19618 w 4210618"/>
              <a:gd name="connsiteY13" fmla="*/ 3700056 h 4042956"/>
              <a:gd name="connsiteX14" fmla="*/ 95818 w 4210618"/>
              <a:gd name="connsiteY14" fmla="*/ 3604806 h 4042956"/>
              <a:gd name="connsiteX15" fmla="*/ 210118 w 4210618"/>
              <a:gd name="connsiteY15" fmla="*/ 3547656 h 4042956"/>
              <a:gd name="connsiteX16" fmla="*/ 305368 w 4210618"/>
              <a:gd name="connsiteY16" fmla="*/ 3490506 h 4042956"/>
              <a:gd name="connsiteX17" fmla="*/ 514918 w 4210618"/>
              <a:gd name="connsiteY17" fmla="*/ 3357156 h 4042956"/>
              <a:gd name="connsiteX18" fmla="*/ 648268 w 4210618"/>
              <a:gd name="connsiteY18" fmla="*/ 3300006 h 4042956"/>
              <a:gd name="connsiteX19" fmla="*/ 876868 w 4210618"/>
              <a:gd name="connsiteY19" fmla="*/ 3185706 h 4042956"/>
              <a:gd name="connsiteX20" fmla="*/ 934018 w 4210618"/>
              <a:gd name="connsiteY20" fmla="*/ 3147606 h 4042956"/>
              <a:gd name="connsiteX21" fmla="*/ 1029268 w 4210618"/>
              <a:gd name="connsiteY21" fmla="*/ 3128556 h 4042956"/>
              <a:gd name="connsiteX22" fmla="*/ 1143568 w 4210618"/>
              <a:gd name="connsiteY22" fmla="*/ 3090456 h 4042956"/>
              <a:gd name="connsiteX23" fmla="*/ 1200718 w 4210618"/>
              <a:gd name="connsiteY23" fmla="*/ 3071406 h 4042956"/>
              <a:gd name="connsiteX24" fmla="*/ 1257868 w 4210618"/>
              <a:gd name="connsiteY24" fmla="*/ 3033306 h 4042956"/>
              <a:gd name="connsiteX25" fmla="*/ 1505518 w 4210618"/>
              <a:gd name="connsiteY25" fmla="*/ 3014256 h 4042956"/>
              <a:gd name="connsiteX26" fmla="*/ 1562668 w 4210618"/>
              <a:gd name="connsiteY26" fmla="*/ 2976156 h 4042956"/>
              <a:gd name="connsiteX27" fmla="*/ 1867468 w 4210618"/>
              <a:gd name="connsiteY27" fmla="*/ 2938056 h 4042956"/>
              <a:gd name="connsiteX28" fmla="*/ 2781868 w 4210618"/>
              <a:gd name="connsiteY28" fmla="*/ 2938056 h 4042956"/>
              <a:gd name="connsiteX29" fmla="*/ 2896168 w 4210618"/>
              <a:gd name="connsiteY29" fmla="*/ 2899956 h 4042956"/>
              <a:gd name="connsiteX30" fmla="*/ 3372418 w 4210618"/>
              <a:gd name="connsiteY30" fmla="*/ 2842806 h 4042956"/>
              <a:gd name="connsiteX31" fmla="*/ 3505768 w 4210618"/>
              <a:gd name="connsiteY31" fmla="*/ 2823756 h 4042956"/>
              <a:gd name="connsiteX32" fmla="*/ 3620068 w 4210618"/>
              <a:gd name="connsiteY32" fmla="*/ 2785656 h 4042956"/>
              <a:gd name="connsiteX33" fmla="*/ 3715318 w 4210618"/>
              <a:gd name="connsiteY33" fmla="*/ 2747556 h 4042956"/>
              <a:gd name="connsiteX34" fmla="*/ 3810568 w 4210618"/>
              <a:gd name="connsiteY34" fmla="*/ 2728506 h 4042956"/>
              <a:gd name="connsiteX35" fmla="*/ 3886768 w 4210618"/>
              <a:gd name="connsiteY35" fmla="*/ 2595156 h 4042956"/>
              <a:gd name="connsiteX36" fmla="*/ 3982018 w 4210618"/>
              <a:gd name="connsiteY36" fmla="*/ 2480856 h 4042956"/>
              <a:gd name="connsiteX37" fmla="*/ 4001068 w 4210618"/>
              <a:gd name="connsiteY37" fmla="*/ 2404656 h 4042956"/>
              <a:gd name="connsiteX38" fmla="*/ 4020118 w 4210618"/>
              <a:gd name="connsiteY38" fmla="*/ 2347506 h 4042956"/>
              <a:gd name="connsiteX39" fmla="*/ 4096318 w 4210618"/>
              <a:gd name="connsiteY39" fmla="*/ 2328456 h 4042956"/>
              <a:gd name="connsiteX40" fmla="*/ 4153468 w 4210618"/>
              <a:gd name="connsiteY40" fmla="*/ 2290356 h 4042956"/>
              <a:gd name="connsiteX41" fmla="*/ 4210618 w 4210618"/>
              <a:gd name="connsiteY41" fmla="*/ 2157006 h 4042956"/>
              <a:gd name="connsiteX42" fmla="*/ 4115368 w 4210618"/>
              <a:gd name="connsiteY42" fmla="*/ 2137956 h 4042956"/>
              <a:gd name="connsiteX43" fmla="*/ 3982018 w 4210618"/>
              <a:gd name="connsiteY43" fmla="*/ 2099856 h 4042956"/>
              <a:gd name="connsiteX44" fmla="*/ 3810568 w 4210618"/>
              <a:gd name="connsiteY44" fmla="*/ 2061756 h 4042956"/>
              <a:gd name="connsiteX45" fmla="*/ 3696268 w 4210618"/>
              <a:gd name="connsiteY45" fmla="*/ 2004606 h 4042956"/>
              <a:gd name="connsiteX46" fmla="*/ 3639118 w 4210618"/>
              <a:gd name="connsiteY46" fmla="*/ 1966506 h 4042956"/>
              <a:gd name="connsiteX47" fmla="*/ 3505768 w 4210618"/>
              <a:gd name="connsiteY47" fmla="*/ 1947456 h 4042956"/>
              <a:gd name="connsiteX48" fmla="*/ 3372418 w 4210618"/>
              <a:gd name="connsiteY48" fmla="*/ 1909356 h 4042956"/>
              <a:gd name="connsiteX49" fmla="*/ 3277168 w 4210618"/>
              <a:gd name="connsiteY49" fmla="*/ 1852206 h 4042956"/>
              <a:gd name="connsiteX50" fmla="*/ 2819968 w 4210618"/>
              <a:gd name="connsiteY50" fmla="*/ 1852206 h 4042956"/>
              <a:gd name="connsiteX51" fmla="*/ 2458018 w 4210618"/>
              <a:gd name="connsiteY51" fmla="*/ 1833156 h 4042956"/>
              <a:gd name="connsiteX52" fmla="*/ 2248468 w 4210618"/>
              <a:gd name="connsiteY52" fmla="*/ 1776006 h 4042956"/>
              <a:gd name="connsiteX53" fmla="*/ 2115118 w 4210618"/>
              <a:gd name="connsiteY53" fmla="*/ 1718856 h 4042956"/>
              <a:gd name="connsiteX54" fmla="*/ 2038918 w 4210618"/>
              <a:gd name="connsiteY54" fmla="*/ 1642656 h 4042956"/>
              <a:gd name="connsiteX55" fmla="*/ 1981768 w 4210618"/>
              <a:gd name="connsiteY55" fmla="*/ 1566456 h 4042956"/>
              <a:gd name="connsiteX56" fmla="*/ 1924618 w 4210618"/>
              <a:gd name="connsiteY56" fmla="*/ 1528356 h 4042956"/>
              <a:gd name="connsiteX57" fmla="*/ 1638868 w 4210618"/>
              <a:gd name="connsiteY57" fmla="*/ 1471206 h 4042956"/>
              <a:gd name="connsiteX58" fmla="*/ 1562668 w 4210618"/>
              <a:gd name="connsiteY58" fmla="*/ 1452156 h 4042956"/>
              <a:gd name="connsiteX59" fmla="*/ 1543618 w 4210618"/>
              <a:gd name="connsiteY59" fmla="*/ 1280706 h 4042956"/>
              <a:gd name="connsiteX60" fmla="*/ 1619818 w 4210618"/>
              <a:gd name="connsiteY60" fmla="*/ 1223556 h 4042956"/>
              <a:gd name="connsiteX61" fmla="*/ 1867468 w 4210618"/>
              <a:gd name="connsiteY61" fmla="*/ 1014006 h 4042956"/>
              <a:gd name="connsiteX62" fmla="*/ 1981768 w 4210618"/>
              <a:gd name="connsiteY62" fmla="*/ 899706 h 4042956"/>
              <a:gd name="connsiteX63" fmla="*/ 2057968 w 4210618"/>
              <a:gd name="connsiteY63" fmla="*/ 842556 h 4042956"/>
              <a:gd name="connsiteX64" fmla="*/ 2115118 w 4210618"/>
              <a:gd name="connsiteY64" fmla="*/ 804456 h 4042956"/>
              <a:gd name="connsiteX65" fmla="*/ 2381818 w 4210618"/>
              <a:gd name="connsiteY65" fmla="*/ 785406 h 4042956"/>
              <a:gd name="connsiteX66" fmla="*/ 2458018 w 4210618"/>
              <a:gd name="connsiteY66" fmla="*/ 747306 h 4042956"/>
              <a:gd name="connsiteX67" fmla="*/ 2534218 w 4210618"/>
              <a:gd name="connsiteY67" fmla="*/ 728256 h 4042956"/>
              <a:gd name="connsiteX68" fmla="*/ 2591368 w 4210618"/>
              <a:gd name="connsiteY68" fmla="*/ 690156 h 4042956"/>
              <a:gd name="connsiteX69" fmla="*/ 2648518 w 4210618"/>
              <a:gd name="connsiteY69" fmla="*/ 671106 h 4042956"/>
              <a:gd name="connsiteX70" fmla="*/ 2800918 w 4210618"/>
              <a:gd name="connsiteY70" fmla="*/ 594906 h 4042956"/>
              <a:gd name="connsiteX71" fmla="*/ 2896168 w 4210618"/>
              <a:gd name="connsiteY71" fmla="*/ 537756 h 4042956"/>
              <a:gd name="connsiteX72" fmla="*/ 2972368 w 4210618"/>
              <a:gd name="connsiteY72" fmla="*/ 518706 h 4042956"/>
              <a:gd name="connsiteX73" fmla="*/ 3124768 w 4210618"/>
              <a:gd name="connsiteY73" fmla="*/ 423456 h 4042956"/>
              <a:gd name="connsiteX74" fmla="*/ 3181918 w 4210618"/>
              <a:gd name="connsiteY74" fmla="*/ 385356 h 4042956"/>
              <a:gd name="connsiteX75" fmla="*/ 3258118 w 4210618"/>
              <a:gd name="connsiteY75" fmla="*/ 366306 h 4042956"/>
              <a:gd name="connsiteX76" fmla="*/ 3429568 w 4210618"/>
              <a:gd name="connsiteY76" fmla="*/ 309156 h 4042956"/>
              <a:gd name="connsiteX77" fmla="*/ 3581968 w 4210618"/>
              <a:gd name="connsiteY77" fmla="*/ 271056 h 4042956"/>
              <a:gd name="connsiteX78" fmla="*/ 3658168 w 4210618"/>
              <a:gd name="connsiteY78" fmla="*/ 213906 h 4042956"/>
              <a:gd name="connsiteX79" fmla="*/ 3810568 w 4210618"/>
              <a:gd name="connsiteY79" fmla="*/ 175806 h 4042956"/>
              <a:gd name="connsiteX80" fmla="*/ 3943918 w 4210618"/>
              <a:gd name="connsiteY80" fmla="*/ 137706 h 4042956"/>
              <a:gd name="connsiteX81" fmla="*/ 4058218 w 4210618"/>
              <a:gd name="connsiteY81" fmla="*/ 61506 h 4042956"/>
              <a:gd name="connsiteX82" fmla="*/ 4096318 w 4210618"/>
              <a:gd name="connsiteY82" fmla="*/ 4356 h 4042956"/>
              <a:gd name="connsiteX83" fmla="*/ 4153468 w 4210618"/>
              <a:gd name="connsiteY83" fmla="*/ 4356 h 404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210618" h="4042956">
                <a:moveTo>
                  <a:pt x="3086668" y="4042956"/>
                </a:moveTo>
                <a:cubicBezTo>
                  <a:pt x="2997768" y="4030256"/>
                  <a:pt x="2908322" y="4020920"/>
                  <a:pt x="2819968" y="4004856"/>
                </a:cubicBezTo>
                <a:cubicBezTo>
                  <a:pt x="2768449" y="3995489"/>
                  <a:pt x="2719219" y="3975364"/>
                  <a:pt x="2667568" y="3966756"/>
                </a:cubicBezTo>
                <a:cubicBezTo>
                  <a:pt x="2509747" y="3940453"/>
                  <a:pt x="2211465" y="3922672"/>
                  <a:pt x="2057968" y="3871506"/>
                </a:cubicBezTo>
                <a:cubicBezTo>
                  <a:pt x="1961029" y="3839193"/>
                  <a:pt x="1994517" y="3848732"/>
                  <a:pt x="1848418" y="3814356"/>
                </a:cubicBezTo>
                <a:cubicBezTo>
                  <a:pt x="1791430" y="3800947"/>
                  <a:pt x="1734621" y="3786430"/>
                  <a:pt x="1676968" y="3776256"/>
                </a:cubicBezTo>
                <a:cubicBezTo>
                  <a:pt x="1574846" y="3758234"/>
                  <a:pt x="1387170" y="3745756"/>
                  <a:pt x="1295968" y="3738156"/>
                </a:cubicBezTo>
                <a:cubicBezTo>
                  <a:pt x="1213418" y="3744506"/>
                  <a:pt x="1130545" y="3747532"/>
                  <a:pt x="1048318" y="3757206"/>
                </a:cubicBezTo>
                <a:cubicBezTo>
                  <a:pt x="1022316" y="3760265"/>
                  <a:pt x="998170" y="3773651"/>
                  <a:pt x="972118" y="3776256"/>
                </a:cubicBezTo>
                <a:cubicBezTo>
                  <a:pt x="870825" y="3786385"/>
                  <a:pt x="768918" y="3788956"/>
                  <a:pt x="667318" y="3795306"/>
                </a:cubicBezTo>
                <a:cubicBezTo>
                  <a:pt x="565991" y="3815571"/>
                  <a:pt x="492927" y="3833406"/>
                  <a:pt x="381568" y="3833406"/>
                </a:cubicBezTo>
                <a:cubicBezTo>
                  <a:pt x="267092" y="3833406"/>
                  <a:pt x="152968" y="3820706"/>
                  <a:pt x="38668" y="3814356"/>
                </a:cubicBezTo>
                <a:cubicBezTo>
                  <a:pt x="25968" y="3795306"/>
                  <a:pt x="4332" y="3779790"/>
                  <a:pt x="568" y="3757206"/>
                </a:cubicBezTo>
                <a:cubicBezTo>
                  <a:pt x="-2733" y="3737399"/>
                  <a:pt x="8975" y="3717084"/>
                  <a:pt x="19618" y="3700056"/>
                </a:cubicBezTo>
                <a:cubicBezTo>
                  <a:pt x="41168" y="3665577"/>
                  <a:pt x="64068" y="3630206"/>
                  <a:pt x="95818" y="3604806"/>
                </a:cubicBezTo>
                <a:cubicBezTo>
                  <a:pt x="129081" y="3578196"/>
                  <a:pt x="172722" y="3568054"/>
                  <a:pt x="210118" y="3547656"/>
                </a:cubicBezTo>
                <a:cubicBezTo>
                  <a:pt x="242623" y="3529926"/>
                  <a:pt x="274130" y="3510385"/>
                  <a:pt x="305368" y="3490506"/>
                </a:cubicBezTo>
                <a:cubicBezTo>
                  <a:pt x="318595" y="3482089"/>
                  <a:pt x="487043" y="3366448"/>
                  <a:pt x="514918" y="3357156"/>
                </a:cubicBezTo>
                <a:cubicBezTo>
                  <a:pt x="574041" y="3337448"/>
                  <a:pt x="589418" y="3335316"/>
                  <a:pt x="648268" y="3300006"/>
                </a:cubicBezTo>
                <a:cubicBezTo>
                  <a:pt x="987756" y="3096313"/>
                  <a:pt x="550932" y="3330567"/>
                  <a:pt x="876868" y="3185706"/>
                </a:cubicBezTo>
                <a:cubicBezTo>
                  <a:pt x="897790" y="3176407"/>
                  <a:pt x="912581" y="3155645"/>
                  <a:pt x="934018" y="3147606"/>
                </a:cubicBezTo>
                <a:cubicBezTo>
                  <a:pt x="964335" y="3136237"/>
                  <a:pt x="998030" y="3137075"/>
                  <a:pt x="1029268" y="3128556"/>
                </a:cubicBezTo>
                <a:cubicBezTo>
                  <a:pt x="1068014" y="3117989"/>
                  <a:pt x="1105468" y="3103156"/>
                  <a:pt x="1143568" y="3090456"/>
                </a:cubicBezTo>
                <a:cubicBezTo>
                  <a:pt x="1162618" y="3084106"/>
                  <a:pt x="1184010" y="3082545"/>
                  <a:pt x="1200718" y="3071406"/>
                </a:cubicBezTo>
                <a:cubicBezTo>
                  <a:pt x="1219768" y="3058706"/>
                  <a:pt x="1235365" y="3037525"/>
                  <a:pt x="1257868" y="3033306"/>
                </a:cubicBezTo>
                <a:cubicBezTo>
                  <a:pt x="1339244" y="3018048"/>
                  <a:pt x="1422968" y="3020606"/>
                  <a:pt x="1505518" y="3014256"/>
                </a:cubicBezTo>
                <a:cubicBezTo>
                  <a:pt x="1524568" y="3001556"/>
                  <a:pt x="1540948" y="2983396"/>
                  <a:pt x="1562668" y="2976156"/>
                </a:cubicBezTo>
                <a:cubicBezTo>
                  <a:pt x="1613310" y="2959275"/>
                  <a:pt x="1847711" y="2940032"/>
                  <a:pt x="1867468" y="2938056"/>
                </a:cubicBezTo>
                <a:cubicBezTo>
                  <a:pt x="2148854" y="2947133"/>
                  <a:pt x="2490493" y="2976061"/>
                  <a:pt x="2781868" y="2938056"/>
                </a:cubicBezTo>
                <a:cubicBezTo>
                  <a:pt x="2821692" y="2932862"/>
                  <a:pt x="2856519" y="2906351"/>
                  <a:pt x="2896168" y="2899956"/>
                </a:cubicBezTo>
                <a:cubicBezTo>
                  <a:pt x="3054017" y="2874496"/>
                  <a:pt x="3214136" y="2865418"/>
                  <a:pt x="3372418" y="2842806"/>
                </a:cubicBezTo>
                <a:lnTo>
                  <a:pt x="3505768" y="2823756"/>
                </a:lnTo>
                <a:cubicBezTo>
                  <a:pt x="3543868" y="2811056"/>
                  <a:pt x="3582780" y="2800571"/>
                  <a:pt x="3620068" y="2785656"/>
                </a:cubicBezTo>
                <a:cubicBezTo>
                  <a:pt x="3651818" y="2772956"/>
                  <a:pt x="3682564" y="2757382"/>
                  <a:pt x="3715318" y="2747556"/>
                </a:cubicBezTo>
                <a:cubicBezTo>
                  <a:pt x="3746331" y="2738252"/>
                  <a:pt x="3778818" y="2734856"/>
                  <a:pt x="3810568" y="2728506"/>
                </a:cubicBezTo>
                <a:cubicBezTo>
                  <a:pt x="3833859" y="2681925"/>
                  <a:pt x="3853110" y="2635545"/>
                  <a:pt x="3886768" y="2595156"/>
                </a:cubicBezTo>
                <a:cubicBezTo>
                  <a:pt x="4009000" y="2448477"/>
                  <a:pt x="3887423" y="2622749"/>
                  <a:pt x="3982018" y="2480856"/>
                </a:cubicBezTo>
                <a:cubicBezTo>
                  <a:pt x="3988368" y="2455456"/>
                  <a:pt x="3993875" y="2429830"/>
                  <a:pt x="4001068" y="2404656"/>
                </a:cubicBezTo>
                <a:cubicBezTo>
                  <a:pt x="4006585" y="2385348"/>
                  <a:pt x="4004438" y="2360050"/>
                  <a:pt x="4020118" y="2347506"/>
                </a:cubicBezTo>
                <a:cubicBezTo>
                  <a:pt x="4040562" y="2331150"/>
                  <a:pt x="4070918" y="2334806"/>
                  <a:pt x="4096318" y="2328456"/>
                </a:cubicBezTo>
                <a:cubicBezTo>
                  <a:pt x="4115368" y="2315756"/>
                  <a:pt x="4137279" y="2306545"/>
                  <a:pt x="4153468" y="2290356"/>
                </a:cubicBezTo>
                <a:cubicBezTo>
                  <a:pt x="4197321" y="2246503"/>
                  <a:pt x="4196045" y="2215300"/>
                  <a:pt x="4210618" y="2157006"/>
                </a:cubicBezTo>
                <a:cubicBezTo>
                  <a:pt x="4178868" y="2150656"/>
                  <a:pt x="4146780" y="2145809"/>
                  <a:pt x="4115368" y="2137956"/>
                </a:cubicBezTo>
                <a:cubicBezTo>
                  <a:pt x="3970117" y="2101643"/>
                  <a:pt x="4160184" y="2135489"/>
                  <a:pt x="3982018" y="2099856"/>
                </a:cubicBezTo>
                <a:cubicBezTo>
                  <a:pt x="3911630" y="2085778"/>
                  <a:pt x="3871235" y="2088719"/>
                  <a:pt x="3810568" y="2061756"/>
                </a:cubicBezTo>
                <a:cubicBezTo>
                  <a:pt x="3771642" y="2044456"/>
                  <a:pt x="3733505" y="2025293"/>
                  <a:pt x="3696268" y="2004606"/>
                </a:cubicBezTo>
                <a:cubicBezTo>
                  <a:pt x="3676254" y="1993487"/>
                  <a:pt x="3661048" y="1973085"/>
                  <a:pt x="3639118" y="1966506"/>
                </a:cubicBezTo>
                <a:cubicBezTo>
                  <a:pt x="3596110" y="1953604"/>
                  <a:pt x="3549673" y="1956864"/>
                  <a:pt x="3505768" y="1947456"/>
                </a:cubicBezTo>
                <a:cubicBezTo>
                  <a:pt x="3460565" y="1937770"/>
                  <a:pt x="3416868" y="1922056"/>
                  <a:pt x="3372418" y="1909356"/>
                </a:cubicBezTo>
                <a:cubicBezTo>
                  <a:pt x="3340668" y="1890306"/>
                  <a:pt x="3311965" y="1864860"/>
                  <a:pt x="3277168" y="1852206"/>
                </a:cubicBezTo>
                <a:cubicBezTo>
                  <a:pt x="3156715" y="1808405"/>
                  <a:pt x="2885009" y="1848593"/>
                  <a:pt x="2819968" y="1852206"/>
                </a:cubicBezTo>
                <a:cubicBezTo>
                  <a:pt x="2670989" y="1901866"/>
                  <a:pt x="2755683" y="1882767"/>
                  <a:pt x="2458018" y="1833156"/>
                </a:cubicBezTo>
                <a:cubicBezTo>
                  <a:pt x="2427114" y="1828005"/>
                  <a:pt x="2301232" y="1797112"/>
                  <a:pt x="2248468" y="1776006"/>
                </a:cubicBezTo>
                <a:cubicBezTo>
                  <a:pt x="2203567" y="1758045"/>
                  <a:pt x="2159568" y="1737906"/>
                  <a:pt x="2115118" y="1718856"/>
                </a:cubicBezTo>
                <a:cubicBezTo>
                  <a:pt x="2089718" y="1693456"/>
                  <a:pt x="2062572" y="1669689"/>
                  <a:pt x="2038918" y="1642656"/>
                </a:cubicBezTo>
                <a:cubicBezTo>
                  <a:pt x="2018010" y="1618762"/>
                  <a:pt x="2004219" y="1588907"/>
                  <a:pt x="1981768" y="1566456"/>
                </a:cubicBezTo>
                <a:cubicBezTo>
                  <a:pt x="1965579" y="1550267"/>
                  <a:pt x="1945540" y="1537655"/>
                  <a:pt x="1924618" y="1528356"/>
                </a:cubicBezTo>
                <a:cubicBezTo>
                  <a:pt x="1812051" y="1478326"/>
                  <a:pt x="1769647" y="1485737"/>
                  <a:pt x="1638868" y="1471206"/>
                </a:cubicBezTo>
                <a:cubicBezTo>
                  <a:pt x="1613468" y="1464856"/>
                  <a:pt x="1584453" y="1466679"/>
                  <a:pt x="1562668" y="1452156"/>
                </a:cubicBezTo>
                <a:cubicBezTo>
                  <a:pt x="1506058" y="1414416"/>
                  <a:pt x="1515885" y="1330625"/>
                  <a:pt x="1543618" y="1280706"/>
                </a:cubicBezTo>
                <a:cubicBezTo>
                  <a:pt x="1559037" y="1252952"/>
                  <a:pt x="1595309" y="1243740"/>
                  <a:pt x="1619818" y="1223556"/>
                </a:cubicBezTo>
                <a:cubicBezTo>
                  <a:pt x="1703292" y="1154813"/>
                  <a:pt x="1791004" y="1090470"/>
                  <a:pt x="1867468" y="1014006"/>
                </a:cubicBezTo>
                <a:cubicBezTo>
                  <a:pt x="1905568" y="975906"/>
                  <a:pt x="1938663" y="932035"/>
                  <a:pt x="1981768" y="899706"/>
                </a:cubicBezTo>
                <a:cubicBezTo>
                  <a:pt x="2007168" y="880656"/>
                  <a:pt x="2032132" y="861010"/>
                  <a:pt x="2057968" y="842556"/>
                </a:cubicBezTo>
                <a:cubicBezTo>
                  <a:pt x="2076599" y="829248"/>
                  <a:pt x="2092571" y="808435"/>
                  <a:pt x="2115118" y="804456"/>
                </a:cubicBezTo>
                <a:cubicBezTo>
                  <a:pt x="2202888" y="788967"/>
                  <a:pt x="2292918" y="791756"/>
                  <a:pt x="2381818" y="785406"/>
                </a:cubicBezTo>
                <a:cubicBezTo>
                  <a:pt x="2407218" y="772706"/>
                  <a:pt x="2431428" y="757277"/>
                  <a:pt x="2458018" y="747306"/>
                </a:cubicBezTo>
                <a:cubicBezTo>
                  <a:pt x="2482533" y="738113"/>
                  <a:pt x="2510153" y="738569"/>
                  <a:pt x="2534218" y="728256"/>
                </a:cubicBezTo>
                <a:cubicBezTo>
                  <a:pt x="2555262" y="719237"/>
                  <a:pt x="2570890" y="700395"/>
                  <a:pt x="2591368" y="690156"/>
                </a:cubicBezTo>
                <a:cubicBezTo>
                  <a:pt x="2609329" y="681176"/>
                  <a:pt x="2630237" y="679415"/>
                  <a:pt x="2648518" y="671106"/>
                </a:cubicBezTo>
                <a:cubicBezTo>
                  <a:pt x="2700223" y="647604"/>
                  <a:pt x="2750911" y="621833"/>
                  <a:pt x="2800918" y="594906"/>
                </a:cubicBezTo>
                <a:cubicBezTo>
                  <a:pt x="2833519" y="577352"/>
                  <a:pt x="2862333" y="552794"/>
                  <a:pt x="2896168" y="537756"/>
                </a:cubicBezTo>
                <a:cubicBezTo>
                  <a:pt x="2920093" y="527123"/>
                  <a:pt x="2946968" y="525056"/>
                  <a:pt x="2972368" y="518706"/>
                </a:cubicBezTo>
                <a:cubicBezTo>
                  <a:pt x="3023168" y="486956"/>
                  <a:pt x="3074923" y="456686"/>
                  <a:pt x="3124768" y="423456"/>
                </a:cubicBezTo>
                <a:cubicBezTo>
                  <a:pt x="3143818" y="410756"/>
                  <a:pt x="3160874" y="394375"/>
                  <a:pt x="3181918" y="385356"/>
                </a:cubicBezTo>
                <a:cubicBezTo>
                  <a:pt x="3205983" y="375043"/>
                  <a:pt x="3233094" y="374006"/>
                  <a:pt x="3258118" y="366306"/>
                </a:cubicBezTo>
                <a:cubicBezTo>
                  <a:pt x="3315695" y="348590"/>
                  <a:pt x="3371125" y="323767"/>
                  <a:pt x="3429568" y="309156"/>
                </a:cubicBezTo>
                <a:lnTo>
                  <a:pt x="3581968" y="271056"/>
                </a:lnTo>
                <a:cubicBezTo>
                  <a:pt x="3607368" y="252006"/>
                  <a:pt x="3628860" y="226118"/>
                  <a:pt x="3658168" y="213906"/>
                </a:cubicBezTo>
                <a:cubicBezTo>
                  <a:pt x="3706503" y="193766"/>
                  <a:pt x="3760892" y="192365"/>
                  <a:pt x="3810568" y="175806"/>
                </a:cubicBezTo>
                <a:cubicBezTo>
                  <a:pt x="3892556" y="148477"/>
                  <a:pt x="3848237" y="161626"/>
                  <a:pt x="3943918" y="137706"/>
                </a:cubicBezTo>
                <a:cubicBezTo>
                  <a:pt x="3982018" y="112306"/>
                  <a:pt x="4032818" y="99606"/>
                  <a:pt x="4058218" y="61506"/>
                </a:cubicBezTo>
                <a:cubicBezTo>
                  <a:pt x="4070918" y="42456"/>
                  <a:pt x="4076685" y="16136"/>
                  <a:pt x="4096318" y="4356"/>
                </a:cubicBezTo>
                <a:cubicBezTo>
                  <a:pt x="4112653" y="-5445"/>
                  <a:pt x="4134418" y="4356"/>
                  <a:pt x="4153468" y="4356"/>
                </a:cubicBezTo>
              </a:path>
            </a:pathLst>
          </a:custGeom>
          <a:noFill/>
          <a:ln w="76200">
            <a:solidFill>
              <a:srgbClr val="32D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2638425" y="284658"/>
            <a:ext cx="6648450" cy="6248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16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624" t="23005" r="624" b="50263"/>
          <a:stretch/>
        </p:blipFill>
        <p:spPr>
          <a:xfrm>
            <a:off x="-76200" y="5267324"/>
            <a:ext cx="12268200" cy="1590676"/>
          </a:xfrm>
          <a:prstGeom prst="rect">
            <a:avLst/>
          </a:prstGeom>
        </p:spPr>
      </p:pic>
      <p:grpSp>
        <p:nvGrpSpPr>
          <p:cNvPr id="15" name="Groep 14"/>
          <p:cNvGrpSpPr/>
          <p:nvPr/>
        </p:nvGrpSpPr>
        <p:grpSpPr>
          <a:xfrm>
            <a:off x="2156051" y="3207585"/>
            <a:ext cx="1573801" cy="1500828"/>
            <a:chOff x="3299787" y="1530626"/>
            <a:chExt cx="2755862" cy="2723321"/>
          </a:xfrm>
        </p:grpSpPr>
        <p:sp>
          <p:nvSpPr>
            <p:cNvPr id="3" name="Ovaal 2"/>
            <p:cNvSpPr/>
            <p:nvPr/>
          </p:nvSpPr>
          <p:spPr>
            <a:xfrm>
              <a:off x="3299787" y="1530626"/>
              <a:ext cx="2723324" cy="2723321"/>
            </a:xfrm>
            <a:prstGeom prst="ellipse">
              <a:avLst/>
            </a:prstGeom>
            <a:noFill/>
            <a:ln w="76200">
              <a:solidFill>
                <a:srgbClr val="32D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3346700" y="2470053"/>
              <a:ext cx="2708949" cy="76196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4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Kwaliteit</a:t>
              </a:r>
              <a:endParaRPr lang="nl-NL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4347056" y="415119"/>
            <a:ext cx="3368193" cy="3432950"/>
            <a:chOff x="8806069" y="1530625"/>
            <a:chExt cx="2723324" cy="2723321"/>
          </a:xfrm>
        </p:grpSpPr>
        <p:sp>
          <p:nvSpPr>
            <p:cNvPr id="7" name="Ovaal 6"/>
            <p:cNvSpPr/>
            <p:nvPr/>
          </p:nvSpPr>
          <p:spPr>
            <a:xfrm>
              <a:off x="8806069" y="1530625"/>
              <a:ext cx="2723324" cy="2723321"/>
            </a:xfrm>
            <a:prstGeom prst="ellipse">
              <a:avLst/>
            </a:prstGeom>
            <a:noFill/>
            <a:ln w="76200">
              <a:solidFill>
                <a:srgbClr val="32D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9398462" y="2584384"/>
              <a:ext cx="1634783" cy="56155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4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Kennis</a:t>
              </a:r>
              <a:endParaRPr lang="nl-NL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6185332" y="2905359"/>
            <a:ext cx="2225337" cy="2028984"/>
            <a:chOff x="4279062" y="3059739"/>
            <a:chExt cx="2889547" cy="2723321"/>
          </a:xfrm>
          <a:solidFill>
            <a:schemeClr val="bg1"/>
          </a:solidFill>
        </p:grpSpPr>
        <p:sp>
          <p:nvSpPr>
            <p:cNvPr id="8" name="Ovaal 7"/>
            <p:cNvSpPr/>
            <p:nvPr/>
          </p:nvSpPr>
          <p:spPr>
            <a:xfrm>
              <a:off x="4343726" y="3059739"/>
              <a:ext cx="2723323" cy="2723321"/>
            </a:xfrm>
            <a:prstGeom prst="ellipse">
              <a:avLst/>
            </a:prstGeom>
            <a:grpFill/>
            <a:ln w="76200">
              <a:solidFill>
                <a:srgbClr val="32D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4279062" y="3751688"/>
              <a:ext cx="2889547" cy="1611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Financiers &amp; Maatschappij</a:t>
              </a:r>
            </a:p>
            <a:p>
              <a:endParaRPr lang="nl-NL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3731952" y="2905359"/>
            <a:ext cx="2126638" cy="2105280"/>
            <a:chOff x="556585" y="1530627"/>
            <a:chExt cx="2723324" cy="2723321"/>
          </a:xfrm>
          <a:solidFill>
            <a:schemeClr val="bg1"/>
          </a:solidFill>
        </p:grpSpPr>
        <p:sp>
          <p:nvSpPr>
            <p:cNvPr id="9" name="Ovaal 8"/>
            <p:cNvSpPr/>
            <p:nvPr/>
          </p:nvSpPr>
          <p:spPr>
            <a:xfrm>
              <a:off x="556585" y="1530627"/>
              <a:ext cx="2723324" cy="2723321"/>
            </a:xfrm>
            <a:prstGeom prst="ellipse">
              <a:avLst/>
            </a:prstGeom>
            <a:grpFill/>
            <a:ln w="76200">
              <a:solidFill>
                <a:srgbClr val="32D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561892" y="2197500"/>
              <a:ext cx="2670427" cy="107495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Zorg verbeteren</a:t>
              </a:r>
              <a:endParaRPr lang="nl-NL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86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8497" y="64828"/>
            <a:ext cx="11375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b="1" dirty="0" smtClean="0">
                <a:solidFill>
                  <a:srgbClr val="32D8C0"/>
                </a:solidFill>
              </a:rPr>
              <a:t>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Uitvoerig onderzocht organisatiemodel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Opgenomen in multidisciplinaire richtlijn schizofrenie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Afname psychiatrische symptomen, opnamedagen en toename sociaal functioneren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8496" y="1669132"/>
            <a:ext cx="11375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32D8C0"/>
                </a:solidFill>
              </a:rPr>
              <a:t>2. F-ACT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Weinig onderzoek, geen eenduidig beeld, wel positieve </a:t>
            </a:r>
            <a:r>
              <a:rPr lang="nl-NL" sz="2400" dirty="0" smtClean="0"/>
              <a:t>aanwijzingen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Verbetering op psychosociaal functioneren en kwaliteit van leven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Associatie tussen modelgetrouwheid en behandelresultaat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8494" y="3288999"/>
            <a:ext cx="1137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32D8C0"/>
                </a:solidFill>
              </a:rPr>
              <a:t>3. F-ACT Jeugd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Twee Nederlandse studies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Verbetering van het dagelijks functioneren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495" y="4563423"/>
            <a:ext cx="11375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32D8C0"/>
                </a:solidFill>
              </a:rPr>
              <a:t>4. Veelbelovende elementen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Behandeling vindt plaats in de leefomgeving van het gezin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Langdurige </a:t>
            </a:r>
            <a:r>
              <a:rPr lang="nl-NL" sz="2400" dirty="0"/>
              <a:t>ondersteuning met wisselende intensiteit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Gericht </a:t>
            </a:r>
            <a:r>
              <a:rPr lang="nl-NL" sz="2400" dirty="0"/>
              <a:t>op het gehele gezin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/>
              <a:t>Biedt </a:t>
            </a:r>
            <a:r>
              <a:rPr lang="nl-NL" sz="2400" dirty="0"/>
              <a:t>praktische hulp en voorziet in </a:t>
            </a:r>
            <a:r>
              <a:rPr lang="nl-NL" sz="2400" dirty="0" smtClean="0"/>
              <a:t>basisbehoeften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310" y="64828"/>
            <a:ext cx="11759785" cy="160430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-125731" y="1675987"/>
            <a:ext cx="11759785" cy="160430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0" y="3287147"/>
            <a:ext cx="11759785" cy="129088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4384245" y="1931992"/>
            <a:ext cx="4055166" cy="2185026"/>
            <a:chOff x="6947534" y="1762051"/>
            <a:chExt cx="4055166" cy="2228401"/>
          </a:xfrm>
          <a:solidFill>
            <a:schemeClr val="bg1"/>
          </a:solidFill>
        </p:grpSpPr>
        <p:sp>
          <p:nvSpPr>
            <p:cNvPr id="2" name="Rechthoek 1"/>
            <p:cNvSpPr/>
            <p:nvPr/>
          </p:nvSpPr>
          <p:spPr>
            <a:xfrm>
              <a:off x="6947534" y="1762051"/>
              <a:ext cx="4055166" cy="2228401"/>
            </a:xfrm>
            <a:prstGeom prst="rect">
              <a:avLst/>
            </a:prstGeom>
            <a:grpFill/>
            <a:ln w="76200">
              <a:solidFill>
                <a:srgbClr val="32D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7578594" y="1887510"/>
              <a:ext cx="3065005" cy="1977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6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F-ACT Jeugd</a:t>
              </a:r>
              <a:endParaRPr lang="nl-NL" sz="60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7505779" y="1439455"/>
            <a:ext cx="22263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nl-NL" sz="20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309" y="4563423"/>
            <a:ext cx="11759785" cy="199917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1"/>
          <p:cNvSpPr txBox="1"/>
          <p:nvPr/>
        </p:nvSpPr>
        <p:spPr>
          <a:xfrm>
            <a:off x="3718646" y="1439455"/>
            <a:ext cx="22263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nl-NL" sz="20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8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2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Shape 48"/>
          <p:cNvPicPr preferRelativeResize="0"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995" y="96539"/>
            <a:ext cx="6608762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hape 56"/>
          <p:cNvSpPr/>
          <p:nvPr/>
        </p:nvSpPr>
        <p:spPr>
          <a:xfrm>
            <a:off x="7305676" y="1574801"/>
            <a:ext cx="149225" cy="149225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Shape 56"/>
          <p:cNvSpPr/>
          <p:nvPr/>
        </p:nvSpPr>
        <p:spPr>
          <a:xfrm>
            <a:off x="5073651" y="2112964"/>
            <a:ext cx="149225" cy="147637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Shape 56"/>
          <p:cNvSpPr/>
          <p:nvPr/>
        </p:nvSpPr>
        <p:spPr>
          <a:xfrm>
            <a:off x="4716464" y="2760664"/>
            <a:ext cx="149225" cy="149225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Shape 56"/>
          <p:cNvSpPr/>
          <p:nvPr/>
        </p:nvSpPr>
        <p:spPr>
          <a:xfrm>
            <a:off x="4351339" y="4002089"/>
            <a:ext cx="149225" cy="147637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Shape 56"/>
          <p:cNvSpPr/>
          <p:nvPr/>
        </p:nvSpPr>
        <p:spPr>
          <a:xfrm>
            <a:off x="5794375" y="4094164"/>
            <a:ext cx="147638" cy="149225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Shape 56"/>
          <p:cNvSpPr/>
          <p:nvPr/>
        </p:nvSpPr>
        <p:spPr>
          <a:xfrm>
            <a:off x="6370639" y="6107114"/>
            <a:ext cx="147637" cy="147637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Shape 56"/>
          <p:cNvSpPr/>
          <p:nvPr/>
        </p:nvSpPr>
        <p:spPr>
          <a:xfrm>
            <a:off x="4797568" y="1630224"/>
            <a:ext cx="149225" cy="149225"/>
          </a:xfrm>
          <a:prstGeom prst="donut">
            <a:avLst>
              <a:gd name="adj" fmla="val 3456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6" name="Groep 55"/>
          <p:cNvGrpSpPr>
            <a:grpSpLocks/>
          </p:cNvGrpSpPr>
          <p:nvPr/>
        </p:nvGrpSpPr>
        <p:grpSpPr bwMode="auto">
          <a:xfrm>
            <a:off x="6819900" y="1062039"/>
            <a:ext cx="1404938" cy="384175"/>
            <a:chOff x="7308304" y="500807"/>
            <a:chExt cx="1404156" cy="384175"/>
          </a:xfrm>
        </p:grpSpPr>
        <p:sp>
          <p:nvSpPr>
            <p:cNvPr id="12" name="Afgeronde rechthoek 11"/>
            <p:cNvSpPr/>
            <p:nvPr/>
          </p:nvSpPr>
          <p:spPr>
            <a:xfrm>
              <a:off x="7308304" y="500807"/>
              <a:ext cx="1080486" cy="38417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32D8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57376" name="Tekstvak 12"/>
            <p:cNvSpPr txBox="1">
              <a:spLocks noChangeArrowheads="1"/>
            </p:cNvSpPr>
            <p:nvPr/>
          </p:nvSpPr>
          <p:spPr bwMode="auto">
            <a:xfrm>
              <a:off x="7344308" y="508228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nl-NL" altLang="nl-NL" sz="1800" b="1" dirty="0">
                  <a:cs typeface="Arial" panose="020B0604020202020204" pitchFamily="34" charset="0"/>
                </a:rPr>
                <a:t>Accare</a:t>
              </a:r>
            </a:p>
          </p:txBody>
        </p:sp>
      </p:grpSp>
      <p:grpSp>
        <p:nvGrpSpPr>
          <p:cNvPr id="57" name="Groep 56"/>
          <p:cNvGrpSpPr>
            <a:grpSpLocks/>
          </p:cNvGrpSpPr>
          <p:nvPr/>
        </p:nvGrpSpPr>
        <p:grpSpPr bwMode="auto">
          <a:xfrm>
            <a:off x="4264026" y="1100139"/>
            <a:ext cx="1858963" cy="384175"/>
            <a:chOff x="7308304" y="500807"/>
            <a:chExt cx="1572391" cy="384175"/>
          </a:xfrm>
        </p:grpSpPr>
        <p:sp>
          <p:nvSpPr>
            <p:cNvPr id="58" name="Afgeronde rechthoek 57"/>
            <p:cNvSpPr/>
            <p:nvPr/>
          </p:nvSpPr>
          <p:spPr>
            <a:xfrm>
              <a:off x="7308304" y="500807"/>
              <a:ext cx="1079592" cy="38417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32D8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57374" name="Tekstvak 58"/>
            <p:cNvSpPr txBox="1">
              <a:spLocks noChangeArrowheads="1"/>
            </p:cNvSpPr>
            <p:nvPr/>
          </p:nvSpPr>
          <p:spPr bwMode="auto">
            <a:xfrm>
              <a:off x="7308304" y="508228"/>
              <a:ext cx="15723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nl-NL" altLang="nl-NL" sz="1800" b="1">
                  <a:cs typeface="Arial" panose="020B0604020202020204" pitchFamily="34" charset="0"/>
                </a:rPr>
                <a:t>Triversum</a:t>
              </a:r>
            </a:p>
          </p:txBody>
        </p:sp>
      </p:grpSp>
      <p:grpSp>
        <p:nvGrpSpPr>
          <p:cNvPr id="60" name="Groep 59"/>
          <p:cNvGrpSpPr>
            <a:grpSpLocks/>
          </p:cNvGrpSpPr>
          <p:nvPr/>
        </p:nvGrpSpPr>
        <p:grpSpPr bwMode="auto">
          <a:xfrm>
            <a:off x="5148264" y="1676401"/>
            <a:ext cx="1671637" cy="384175"/>
            <a:chOff x="7308304" y="500807"/>
            <a:chExt cx="1404156" cy="384175"/>
          </a:xfrm>
        </p:grpSpPr>
        <p:sp>
          <p:nvSpPr>
            <p:cNvPr id="61" name="Afgeronde rechthoek 60"/>
            <p:cNvSpPr/>
            <p:nvPr/>
          </p:nvSpPr>
          <p:spPr>
            <a:xfrm>
              <a:off x="7308304" y="500807"/>
              <a:ext cx="1080120" cy="38417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32D8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57372" name="Tekstvak 61"/>
            <p:cNvSpPr txBox="1">
              <a:spLocks noChangeArrowheads="1"/>
            </p:cNvSpPr>
            <p:nvPr/>
          </p:nvSpPr>
          <p:spPr bwMode="auto">
            <a:xfrm>
              <a:off x="7344308" y="508228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nl-NL" altLang="nl-NL" sz="1800" b="1" dirty="0">
                  <a:cs typeface="Arial" panose="020B0604020202020204" pitchFamily="34" charset="0"/>
                </a:rPr>
                <a:t>GGZ NHN</a:t>
              </a:r>
            </a:p>
          </p:txBody>
        </p:sp>
      </p:grpSp>
      <p:grpSp>
        <p:nvGrpSpPr>
          <p:cNvPr id="63" name="Groep 62"/>
          <p:cNvGrpSpPr>
            <a:grpSpLocks/>
          </p:cNvGrpSpPr>
          <p:nvPr/>
        </p:nvGrpSpPr>
        <p:grpSpPr bwMode="auto">
          <a:xfrm>
            <a:off x="3419476" y="1979613"/>
            <a:ext cx="1477963" cy="696912"/>
            <a:chOff x="7308304" y="500807"/>
            <a:chExt cx="1112424" cy="384175"/>
          </a:xfrm>
        </p:grpSpPr>
        <p:sp>
          <p:nvSpPr>
            <p:cNvPr id="64" name="Afgeronde rechthoek 63"/>
            <p:cNvSpPr/>
            <p:nvPr/>
          </p:nvSpPr>
          <p:spPr>
            <a:xfrm>
              <a:off x="7308304" y="500807"/>
              <a:ext cx="1080162" cy="38417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32D8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57370" name="Tekstvak 64"/>
            <p:cNvSpPr txBox="1">
              <a:spLocks noChangeArrowheads="1"/>
            </p:cNvSpPr>
            <p:nvPr/>
          </p:nvSpPr>
          <p:spPr bwMode="auto">
            <a:xfrm>
              <a:off x="7344309" y="508228"/>
              <a:ext cx="1076419" cy="35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nl-NL" altLang="nl-NL" sz="1800" b="1" dirty="0">
                  <a:cs typeface="Arial" panose="020B0604020202020204" pitchFamily="34" charset="0"/>
                </a:rPr>
                <a:t>Kenter Jeugdhulp</a:t>
              </a:r>
            </a:p>
          </p:txBody>
        </p:sp>
      </p:grpSp>
      <p:grpSp>
        <p:nvGrpSpPr>
          <p:cNvPr id="66" name="Groep 65"/>
          <p:cNvGrpSpPr>
            <a:grpSpLocks/>
          </p:cNvGrpSpPr>
          <p:nvPr/>
        </p:nvGrpSpPr>
        <p:grpSpPr bwMode="auto">
          <a:xfrm>
            <a:off x="3851276" y="3554414"/>
            <a:ext cx="1431925" cy="384175"/>
            <a:chOff x="7308304" y="500807"/>
            <a:chExt cx="1404156" cy="384175"/>
          </a:xfrm>
        </p:grpSpPr>
        <p:sp>
          <p:nvSpPr>
            <p:cNvPr id="67" name="Afgeronde rechthoek 66"/>
            <p:cNvSpPr/>
            <p:nvPr/>
          </p:nvSpPr>
          <p:spPr>
            <a:xfrm>
              <a:off x="7308304" y="500807"/>
              <a:ext cx="1080359" cy="38417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32D8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57368" name="Tekstvak 67"/>
            <p:cNvSpPr txBox="1">
              <a:spLocks noChangeArrowheads="1"/>
            </p:cNvSpPr>
            <p:nvPr/>
          </p:nvSpPr>
          <p:spPr bwMode="auto">
            <a:xfrm>
              <a:off x="7344308" y="508228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nl-NL" altLang="nl-NL" sz="1800" b="1" dirty="0">
                  <a:cs typeface="Arial" panose="020B0604020202020204" pitchFamily="34" charset="0"/>
                </a:rPr>
                <a:t>Lucertis</a:t>
              </a:r>
            </a:p>
          </p:txBody>
        </p:sp>
      </p:grpSp>
      <p:grpSp>
        <p:nvGrpSpPr>
          <p:cNvPr id="72" name="Groep 71"/>
          <p:cNvGrpSpPr>
            <a:grpSpLocks/>
          </p:cNvGrpSpPr>
          <p:nvPr/>
        </p:nvGrpSpPr>
        <p:grpSpPr bwMode="auto">
          <a:xfrm>
            <a:off x="5649914" y="3657600"/>
            <a:ext cx="2922587" cy="375801"/>
            <a:chOff x="7308304" y="500807"/>
            <a:chExt cx="1404156" cy="431085"/>
          </a:xfrm>
        </p:grpSpPr>
        <p:sp>
          <p:nvSpPr>
            <p:cNvPr id="73" name="Afgeronde rechthoek 72"/>
            <p:cNvSpPr/>
            <p:nvPr/>
          </p:nvSpPr>
          <p:spPr>
            <a:xfrm>
              <a:off x="7308304" y="500807"/>
              <a:ext cx="1080003" cy="38423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32D8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57366" name="Tekstvak 73"/>
            <p:cNvSpPr txBox="1">
              <a:spLocks noChangeArrowheads="1"/>
            </p:cNvSpPr>
            <p:nvPr/>
          </p:nvSpPr>
          <p:spPr bwMode="auto">
            <a:xfrm>
              <a:off x="7344308" y="508228"/>
              <a:ext cx="1368152" cy="423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nl-NL" altLang="nl-NL" sz="1800" b="1">
                  <a:cs typeface="Arial" panose="020B0604020202020204" pitchFamily="34" charset="0"/>
                </a:rPr>
                <a:t>GGZ Oost Brabant</a:t>
              </a:r>
            </a:p>
          </p:txBody>
        </p:sp>
      </p:grpSp>
      <p:grpSp>
        <p:nvGrpSpPr>
          <p:cNvPr id="75" name="Groep 74"/>
          <p:cNvGrpSpPr>
            <a:grpSpLocks/>
          </p:cNvGrpSpPr>
          <p:nvPr/>
        </p:nvGrpSpPr>
        <p:grpSpPr bwMode="auto">
          <a:xfrm>
            <a:off x="6370638" y="5634039"/>
            <a:ext cx="1854200" cy="384175"/>
            <a:chOff x="7308304" y="500807"/>
            <a:chExt cx="1404156" cy="384175"/>
          </a:xfrm>
        </p:grpSpPr>
        <p:sp>
          <p:nvSpPr>
            <p:cNvPr id="76" name="Afgeronde rechthoek 75"/>
            <p:cNvSpPr/>
            <p:nvPr/>
          </p:nvSpPr>
          <p:spPr>
            <a:xfrm>
              <a:off x="7308304" y="500807"/>
              <a:ext cx="1079565" cy="38417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32D8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57364" name="Tekstvak 76"/>
            <p:cNvSpPr txBox="1">
              <a:spLocks noChangeArrowheads="1"/>
            </p:cNvSpPr>
            <p:nvPr/>
          </p:nvSpPr>
          <p:spPr bwMode="auto">
            <a:xfrm>
              <a:off x="7344308" y="508228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nl-NL" altLang="nl-NL" sz="1800" b="1" dirty="0">
                  <a:cs typeface="Arial" panose="020B0604020202020204" pitchFamily="34" charset="0"/>
                </a:rPr>
                <a:t>Mondriaan</a:t>
              </a:r>
            </a:p>
          </p:txBody>
        </p:sp>
      </p:grpSp>
      <p:sp>
        <p:nvSpPr>
          <p:cNvPr id="2" name="Rechthoek 1"/>
          <p:cNvSpPr/>
          <p:nvPr/>
        </p:nvSpPr>
        <p:spPr>
          <a:xfrm>
            <a:off x="7305676" y="6438900"/>
            <a:ext cx="1609724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8601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624" t="23005" r="624" b="50263"/>
          <a:stretch/>
        </p:blipFill>
        <p:spPr>
          <a:xfrm>
            <a:off x="-76200" y="5267324"/>
            <a:ext cx="12268200" cy="159067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928814" y="804863"/>
            <a:ext cx="8491536" cy="4248150"/>
          </a:xfrm>
          <a:prstGeom prst="rect">
            <a:avLst/>
          </a:prstGeom>
          <a:noFill/>
          <a:ln w="57150">
            <a:solidFill>
              <a:srgbClr val="32D8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2463165" y="1497330"/>
            <a:ext cx="7189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Psychisch- en Maatschappelijk functioneren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Modelgetrouwheid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Inhoud en proces van de zorg</a:t>
            </a:r>
          </a:p>
          <a:p>
            <a:endParaRPr lang="nl-NL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Subgroepen</a:t>
            </a:r>
            <a:endParaRPr lang="nl-NL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5527" y="2110740"/>
            <a:ext cx="7738110" cy="237744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09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311</Words>
  <Application>Microsoft Macintosh PowerPoint</Application>
  <PresentationFormat>Aangepast</PresentationFormat>
  <Paragraphs>138</Paragraphs>
  <Slides>27</Slides>
  <Notes>26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F-ACT JEUGD ONDERZOEK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F-ACT JEUGD ONDERZOEK</vt:lpstr>
    </vt:vector>
  </TitlesOfParts>
  <Company>Trimbos instituut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Marieke Broersen</dc:creator>
  <cp:lastModifiedBy>Karin Bonouvrie</cp:lastModifiedBy>
  <cp:revision>213</cp:revision>
  <dcterms:created xsi:type="dcterms:W3CDTF">2017-04-30T19:26:58Z</dcterms:created>
  <dcterms:modified xsi:type="dcterms:W3CDTF">2017-04-30T19:28:23Z</dcterms:modified>
</cp:coreProperties>
</file>