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C8669-DD10-46B9-8DDB-C46683179CF7}" type="datetimeFigureOut">
              <a:rPr lang="nl-NL" smtClean="0"/>
              <a:pPr/>
              <a:t>18-04-2017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A6D85-F4F1-4838-A840-14F59EDCCF7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525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Voorstellen workshop gevers</a:t>
            </a:r>
          </a:p>
          <a:p>
            <a:r>
              <a:rPr lang="nl-NL" dirty="0" smtClean="0"/>
              <a:t>Globale uitleg programma:</a:t>
            </a:r>
            <a:r>
              <a:rPr lang="nl-NL" baseline="0" dirty="0" smtClean="0"/>
              <a:t> start welke </a:t>
            </a:r>
            <a:r>
              <a:rPr lang="nl-NL" baseline="0" dirty="0" err="1" smtClean="0"/>
              <a:t>oganisatiesJarabee</a:t>
            </a:r>
            <a:r>
              <a:rPr lang="nl-NL" baseline="0" dirty="0" smtClean="0"/>
              <a:t> 400 Ambiq 1000  Mediant 1000 </a:t>
            </a:r>
            <a:r>
              <a:rPr lang="nl-NL" baseline="0" dirty="0" err="1" smtClean="0"/>
              <a:t>jeugdggz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Dimence</a:t>
            </a:r>
            <a:r>
              <a:rPr lang="nl-NL" baseline="0" dirty="0" smtClean="0"/>
              <a:t> groep 2400, nauwe samenwerking met </a:t>
            </a:r>
            <a:r>
              <a:rPr lang="nl-NL" baseline="0" dirty="0" err="1" smtClean="0"/>
              <a:t>Tactus</a:t>
            </a:r>
            <a:r>
              <a:rPr lang="nl-NL" baseline="0" dirty="0" smtClean="0"/>
              <a:t> Ambiq aansluiten rustig aan, </a:t>
            </a:r>
            <a:r>
              <a:rPr lang="nl-NL" baseline="0" dirty="0" err="1" smtClean="0"/>
              <a:t>jarabee</a:t>
            </a:r>
            <a:r>
              <a:rPr lang="nl-NL" baseline="0" dirty="0" smtClean="0"/>
              <a:t> aanpakken eigen kracht, GGZ diagnose gericht filosoferen over hypotheses </a:t>
            </a:r>
          </a:p>
          <a:p>
            <a:r>
              <a:rPr lang="nl-NL" baseline="0" dirty="0" smtClean="0"/>
              <a:t>daarna wat is FACT Jeugd, doelgroep en alle organisaties toelichten, daarna leefstijltraining en Meet en Greet, tot slot ruimte voor vragen en afstemming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A6D85-F4F1-4838-A840-14F59EDCCF77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5343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>
                <a:effectLst/>
              </a:rPr>
              <a:t>Actief aanpakken, Palliatieve reactie, Vermijden, Sociale steun zoeken, Passief reactiepatroon, Expressie van emoties en Geruststellende gedachten. Alle items worden beoordeeld op een </a:t>
            </a:r>
            <a:r>
              <a:rPr lang="nl-NL" dirty="0" err="1" smtClean="0">
                <a:effectLst/>
              </a:rPr>
              <a:t>vierpuntsschaal</a:t>
            </a:r>
            <a:r>
              <a:rPr lang="nl-NL" dirty="0" smtClean="0">
                <a:effectLst/>
              </a:rPr>
              <a:t>: zelden of niet, soms, vaak, zeer vaak.</a:t>
            </a: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A6D85-F4F1-4838-A840-14F59EDCCF77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747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Doel van de leefstijltraining: praktisch aanbod, oefenen in begeleiding/behandeling in een groep, uit sociale isolement</a:t>
            </a:r>
          </a:p>
          <a:p>
            <a:r>
              <a:rPr lang="nl-NL" dirty="0" smtClean="0"/>
              <a:t>Gericht op empowerment en eigen kracht. </a:t>
            </a:r>
          </a:p>
          <a:p>
            <a:r>
              <a:rPr lang="nl-NL" dirty="0" smtClean="0"/>
              <a:t>Is</a:t>
            </a:r>
            <a:r>
              <a:rPr lang="nl-NL" baseline="0" dirty="0" smtClean="0"/>
              <a:t> vooraf gegaan door individueel contact, altijd start met het positieve rondje.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A6D85-F4F1-4838-A840-14F59EDCCF77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747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Doel van de leefstijltraining: praktisch aanbod, oefenen in begeleiding/behandeling in een groep, uit sociale isolement</a:t>
            </a:r>
          </a:p>
          <a:p>
            <a:r>
              <a:rPr lang="nl-NL" dirty="0" smtClean="0"/>
              <a:t>Gericht op empowerment en eigen kracht. </a:t>
            </a:r>
          </a:p>
          <a:p>
            <a:r>
              <a:rPr lang="nl-NL" dirty="0" smtClean="0"/>
              <a:t>Is</a:t>
            </a:r>
            <a:r>
              <a:rPr lang="nl-NL" baseline="0" dirty="0" smtClean="0"/>
              <a:t> vooraf gegaan door individueel contact, altijd start met het positieve rondje.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A6D85-F4F1-4838-A840-14F59EDCCF77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747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Doel van de leefstijltraining: praktisch aanbod, oefenen in begeleiding/behandeling in een groep, uit sociale isolement</a:t>
            </a:r>
          </a:p>
          <a:p>
            <a:r>
              <a:rPr lang="nl-NL" dirty="0" smtClean="0"/>
              <a:t>Gericht op empowerment en eigen kracht. </a:t>
            </a:r>
          </a:p>
          <a:p>
            <a:r>
              <a:rPr lang="nl-NL" dirty="0" smtClean="0"/>
              <a:t>Is</a:t>
            </a:r>
            <a:r>
              <a:rPr lang="nl-NL" baseline="0" dirty="0" smtClean="0"/>
              <a:t> vooraf gegaan door individueel contact, altijd start met het positieve rondje.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A6D85-F4F1-4838-A840-14F59EDCCF77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747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Doel van de leefstijltraining: praktisch aanbod, oefenen in begeleiding/behandeling in een groep, uit sociale isolement</a:t>
            </a:r>
          </a:p>
          <a:p>
            <a:r>
              <a:rPr lang="nl-NL" dirty="0" smtClean="0"/>
              <a:t>Gericht op empowerment en eigen kracht. </a:t>
            </a:r>
          </a:p>
          <a:p>
            <a:r>
              <a:rPr lang="nl-NL" dirty="0" smtClean="0"/>
              <a:t>Is</a:t>
            </a:r>
            <a:r>
              <a:rPr lang="nl-NL" baseline="0" dirty="0" smtClean="0"/>
              <a:t> vooraf gegaan door individueel contact, altijd start met het positieve rondje.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A6D85-F4F1-4838-A840-14F59EDCCF77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747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Doel van de leefstijltraining: praktisch aanbod, oefenen in begeleiding/behandeling in een groep, uit sociale isolement</a:t>
            </a:r>
          </a:p>
          <a:p>
            <a:r>
              <a:rPr lang="nl-NL" dirty="0" smtClean="0"/>
              <a:t>Gericht op empowerment en eigen kracht. </a:t>
            </a:r>
          </a:p>
          <a:p>
            <a:r>
              <a:rPr lang="nl-NL" dirty="0" smtClean="0"/>
              <a:t>Is</a:t>
            </a:r>
            <a:r>
              <a:rPr lang="nl-NL" baseline="0" dirty="0" smtClean="0"/>
              <a:t> vooraf gegaan door individueel contact, altijd start met het positieve rondje.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A6D85-F4F1-4838-A840-14F59EDCCF77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747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Allerlei interventies, doen wat nodig is. Dit is een greep</a:t>
            </a:r>
            <a:r>
              <a:rPr lang="nl-NL" baseline="0" dirty="0" smtClean="0"/>
              <a:t> uit wat we doen.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A6D85-F4F1-4838-A840-14F59EDCCF77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4797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Doel van de leefstijltraining: praktisch aanbod, oefenen in begeleiding/behandeling in een groep, uit sociale isolement</a:t>
            </a:r>
          </a:p>
          <a:p>
            <a:r>
              <a:rPr lang="nl-NL" dirty="0" smtClean="0"/>
              <a:t>Gericht op empowerment en eigen kracht. </a:t>
            </a:r>
          </a:p>
          <a:p>
            <a:r>
              <a:rPr lang="nl-NL" dirty="0" smtClean="0"/>
              <a:t>Is</a:t>
            </a:r>
            <a:r>
              <a:rPr lang="nl-NL" baseline="0" dirty="0" smtClean="0"/>
              <a:t> vooraf gegaan door individueel contact, altijd start met het positieve rondje.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A6D85-F4F1-4838-A840-14F59EDCCF77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747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r>
              <a:rPr lang="nl-NL" baseline="0" dirty="0" smtClean="0"/>
              <a:t> mensen in de ruimte zetten waar ze werken</a:t>
            </a:r>
          </a:p>
          <a:p>
            <a:r>
              <a:rPr lang="nl-NL" baseline="0" dirty="0" smtClean="0"/>
              <a:t>2 mensen op een rij van hoe laat ben je vandaag opgestaan en hoe laat sliep je gisteren.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A6D85-F4F1-4838-A840-14F59EDCCF77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6040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Doel van de leefstijltraining: praktisch aanbod, oefenen in begeleiding/behandeling in een groep, uit sociale isolement</a:t>
            </a:r>
          </a:p>
          <a:p>
            <a:r>
              <a:rPr lang="nl-NL" dirty="0" smtClean="0"/>
              <a:t>Gericht op empowerment en eigen kracht. </a:t>
            </a:r>
          </a:p>
          <a:p>
            <a:r>
              <a:rPr lang="nl-NL" dirty="0" smtClean="0"/>
              <a:t>Is</a:t>
            </a:r>
            <a:r>
              <a:rPr lang="nl-NL" baseline="0" dirty="0" smtClean="0"/>
              <a:t> vooraf gegaan door individueel contact, altijd start met het positieve rondje.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A6D85-F4F1-4838-A840-14F59EDCCF77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747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Doel van de leefstijltraining: praktisch aanbod, oefenen in begeleiding/behandeling in een groep, uit sociale isolement</a:t>
            </a:r>
          </a:p>
          <a:p>
            <a:r>
              <a:rPr lang="nl-NL" dirty="0" smtClean="0"/>
              <a:t>Gericht op empowerment en eigen kracht. </a:t>
            </a:r>
          </a:p>
          <a:p>
            <a:r>
              <a:rPr lang="nl-NL" dirty="0" smtClean="0"/>
              <a:t>Is</a:t>
            </a:r>
            <a:r>
              <a:rPr lang="nl-NL" baseline="0" dirty="0" smtClean="0"/>
              <a:t> vooraf gegaan door individueel contact, altijd start met het positieve rondje.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A6D85-F4F1-4838-A840-14F59EDCCF77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747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Doel van de leefstijltraining: praktisch aanbod, oefenen in begeleiding/behandeling in een groep, uit sociale isolement</a:t>
            </a:r>
          </a:p>
          <a:p>
            <a:r>
              <a:rPr lang="nl-NL" dirty="0" smtClean="0"/>
              <a:t>Gericht op empowerment en eigen kracht. </a:t>
            </a:r>
          </a:p>
          <a:p>
            <a:r>
              <a:rPr lang="nl-NL" dirty="0" smtClean="0"/>
              <a:t>Is</a:t>
            </a:r>
            <a:r>
              <a:rPr lang="nl-NL" baseline="0" dirty="0" smtClean="0"/>
              <a:t> vooraf gegaan door individueel contact, altijd start met het positieve rondje.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A6D85-F4F1-4838-A840-14F59EDCCF77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747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Doel van de leefstijltraining: praktisch aanbod, oefenen in begeleiding/behandeling in een groep, uit sociale isolement</a:t>
            </a:r>
          </a:p>
          <a:p>
            <a:r>
              <a:rPr lang="nl-NL" dirty="0" smtClean="0"/>
              <a:t>Gericht op empowerment en eigen kracht. </a:t>
            </a:r>
          </a:p>
          <a:p>
            <a:r>
              <a:rPr lang="nl-NL" dirty="0" smtClean="0"/>
              <a:t>Is</a:t>
            </a:r>
            <a:r>
              <a:rPr lang="nl-NL" baseline="0" dirty="0" smtClean="0"/>
              <a:t> vooraf gegaan door individueel contact, altijd start met het positieve rondje.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A6D85-F4F1-4838-A840-14F59EDCCF77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747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Doel van de leefstijltraining: praktisch aanbod, oefenen in begeleiding/behandeling in een groep, uit sociale isolement</a:t>
            </a:r>
          </a:p>
          <a:p>
            <a:r>
              <a:rPr lang="nl-NL" dirty="0" smtClean="0"/>
              <a:t>Gericht op empowerment en eigen kracht. </a:t>
            </a:r>
          </a:p>
          <a:p>
            <a:r>
              <a:rPr lang="nl-NL" dirty="0" smtClean="0"/>
              <a:t>Is</a:t>
            </a:r>
            <a:r>
              <a:rPr lang="nl-NL" baseline="0" dirty="0" smtClean="0"/>
              <a:t> vooraf gegaan door individueel contact, altijd start met het positieve rondje.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A6D85-F4F1-4838-A840-14F59EDCCF77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747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221F-0871-4E8D-8E83-E0D5ADEF5C0C}" type="datetimeFigureOut">
              <a:rPr lang="nl-NL" smtClean="0"/>
              <a:pPr/>
              <a:t>18-04-2017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C4BC-8783-4E47-8185-A6ADD675DE2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207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221F-0871-4E8D-8E83-E0D5ADEF5C0C}" type="datetimeFigureOut">
              <a:rPr lang="nl-NL" smtClean="0"/>
              <a:pPr/>
              <a:t>18-04-2017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C4BC-8783-4E47-8185-A6ADD675DE2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221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221F-0871-4E8D-8E83-E0D5ADEF5C0C}" type="datetimeFigureOut">
              <a:rPr lang="nl-NL" smtClean="0"/>
              <a:pPr/>
              <a:t>18-04-2017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C4BC-8783-4E47-8185-A6ADD675DE2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961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221F-0871-4E8D-8E83-E0D5ADEF5C0C}" type="datetimeFigureOut">
              <a:rPr lang="nl-NL" smtClean="0"/>
              <a:pPr/>
              <a:t>18-04-2017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C4BC-8783-4E47-8185-A6ADD675DE2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682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221F-0871-4E8D-8E83-E0D5ADEF5C0C}" type="datetimeFigureOut">
              <a:rPr lang="nl-NL" smtClean="0"/>
              <a:pPr/>
              <a:t>18-04-2017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C4BC-8783-4E47-8185-A6ADD675DE2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2436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221F-0871-4E8D-8E83-E0D5ADEF5C0C}" type="datetimeFigureOut">
              <a:rPr lang="nl-NL" smtClean="0"/>
              <a:pPr/>
              <a:t>18-04-2017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C4BC-8783-4E47-8185-A6ADD675DE2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630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221F-0871-4E8D-8E83-E0D5ADEF5C0C}" type="datetimeFigureOut">
              <a:rPr lang="nl-NL" smtClean="0"/>
              <a:pPr/>
              <a:t>18-04-2017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C4BC-8783-4E47-8185-A6ADD675DE2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424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221F-0871-4E8D-8E83-E0D5ADEF5C0C}" type="datetimeFigureOut">
              <a:rPr lang="nl-NL" smtClean="0"/>
              <a:pPr/>
              <a:t>18-04-2017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C4BC-8783-4E47-8185-A6ADD675DE2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786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221F-0871-4E8D-8E83-E0D5ADEF5C0C}" type="datetimeFigureOut">
              <a:rPr lang="nl-NL" smtClean="0"/>
              <a:pPr/>
              <a:t>18-04-2017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C4BC-8783-4E47-8185-A6ADD675DE2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498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221F-0871-4E8D-8E83-E0D5ADEF5C0C}" type="datetimeFigureOut">
              <a:rPr lang="nl-NL" smtClean="0"/>
              <a:pPr/>
              <a:t>18-04-2017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C4BC-8783-4E47-8185-A6ADD675DE2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66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221F-0871-4E8D-8E83-E0D5ADEF5C0C}" type="datetimeFigureOut">
              <a:rPr lang="nl-NL" smtClean="0"/>
              <a:pPr/>
              <a:t>18-04-2017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7C4BC-8783-4E47-8185-A6ADD675DE2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562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8221F-0871-4E8D-8E83-E0D5ADEF5C0C}" type="datetimeFigureOut">
              <a:rPr lang="nl-NL" smtClean="0"/>
              <a:pPr/>
              <a:t>18-04-2017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7C4BC-8783-4E47-8185-A6ADD675DE2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453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hyperlink" Target="http://www.google.nl/url?sa=i&amp;rct=j&amp;q=&amp;esrc=s&amp;source=images&amp;cd=&amp;cad=rja&amp;uact=8&amp;ved=0ahUKEwj-3tCXw7rSAhWGWxoKHWbfAb4QjRwIBw&amp;url=http://kinderkeuken.webklik.nl/page/toverstaf-van-koek&amp;psig=AFQjCNEh7TuRlBYbZJW1BeSoC1nIW6q7Tg&amp;ust=1488636762984934" TargetMode="External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hyperlink" Target="https://www.google.nl/url?sa=i&amp;rct=j&amp;q=&amp;esrc=s&amp;source=images&amp;cd=&amp;cad=rja&amp;uact=8&amp;ved=0ahUKEwiSsqP7xLrSAhWG2hoKHbRYB74QjRwIBw&amp;url=https://www.pinterest.com/pin/290200769714143111/&amp;bvm=bv.148747831,d.d2s&amp;psig=AFQjCNHH0mx6pN-LbVU1-cn7Du6kv_YPig&amp;ust=1488637345499548" TargetMode="External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hyperlink" Target="http://www.google.nl/url?sa=i&amp;rct=j&amp;q=&amp;esrc=s&amp;source=images&amp;cd=&amp;cad=rja&amp;uact=8&amp;ved=0ahUKEwjYwLGuxrrSAhUFmBoKHUrmA74QjRwIBw&amp;url=http://masapaitsaija.webnode.nl/wat-kan-ik-/kwaliteitenspel/&amp;bvm=bv.148747831,d.d2s&amp;psig=AFQjCNGyECzlFK2Zanu4dWxBPUdkwzE4dw&amp;ust=1488637782123493" TargetMode="External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hyperlink" Target="http://www.google.nl/url?sa=i&amp;rct=j&amp;q=&amp;esrc=s&amp;source=images&amp;cd=&amp;cad=rja&amp;uact=8&amp;ved=0ahUKEwjBl-ixyLrSAhWHNhoKHbN_C70QjRwIBw&amp;url=http://www.henkbongers.nl/2016/02/bijna-een-idee.html&amp;bvm=bv.148747831,d.d2s&amp;psig=AFQjCNEvE24gmzRfLPnJveLf_BwEkhy-Ow&amp;ust=1488638412772936" TargetMode="External"/><Relationship Id="rId5" Type="http://schemas.openxmlformats.org/officeDocument/2006/relationships/image" Target="../media/image15.png"/><Relationship Id="rId6" Type="http://schemas.openxmlformats.org/officeDocument/2006/relationships/hyperlink" Target="http://www.google.nl/url?sa=i&amp;rct=j&amp;q=&amp;esrc=s&amp;source=images&amp;cd=&amp;cad=rja&amp;uact=8&amp;ved=0ahUKEwjXiYDByLrSAhVLfhoKHSmoBL0QjRwIBw&amp;url=http://www.werkgelukcoaching.nl/zak-met-geld-mee/&amp;bvm=bv.148747831,d.d2s&amp;psig=AFQjCNGg6NrooYDT6YBv3usy5op6uHcamA&amp;ust=1488638443889000" TargetMode="External"/><Relationship Id="rId7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hyperlink" Target="http://www.google.nl/url?sa=i&amp;rct=j&amp;q=&amp;esrc=s&amp;source=images&amp;cd=&amp;cad=rja&amp;uact=8&amp;ved=0ahUKEwjS36rwyLrSAhXLDxoKHW77CMIQjRwIBw&amp;url=http://www.lafamiliab.nl/project-a/?p=3542&amp;bvm=bv.148747831,d.d2s&amp;psig=AFQjCNGsYHBt2ItFntmEx3jslczdlel_WA&amp;ust=1488638540355335" TargetMode="External"/><Relationship Id="rId5" Type="http://schemas.openxmlformats.org/officeDocument/2006/relationships/image" Target="../media/image17.jpeg"/><Relationship Id="rId6" Type="http://schemas.openxmlformats.org/officeDocument/2006/relationships/hyperlink" Target="http://www.google.nl/url?sa=i&amp;rct=j&amp;q=&amp;esrc=s&amp;source=images&amp;cd=&amp;cad=rja&amp;uact=8&amp;ved=0ahUKEwiFk46BybrSAhVBthoKHbNwCMEQjRwIBw&amp;url=http://www.solera.nl/nutra-kruidenextracten-kracht-energie-boost-extract-600mg-100-capsules-p-411.html&amp;bvm=bv.148747831,d.d2s&amp;psig=AFQjCNH7J0qdfc8NiaMmfpVkPosgylHc5A&amp;ust=1488638572363824" TargetMode="External"/><Relationship Id="rId7" Type="http://schemas.openxmlformats.org/officeDocument/2006/relationships/image" Target="../media/image18.jpeg"/><Relationship Id="rId8" Type="http://schemas.openxmlformats.org/officeDocument/2006/relationships/hyperlink" Target="https://www.google.nl/url?sa=i&amp;rct=j&amp;q=&amp;esrc=s&amp;source=images&amp;cd=&amp;cad=rja&amp;uact=8&amp;ved=0ahUKEwjA-Y6YybrSAhUKCBoKHQsVDL4QjRwIBw&amp;url=https://www.pinterest.com/tantejetje/school-team/&amp;bvm=bv.148747831,d.d2s&amp;psig=AFQjCNHCOzkXsQggaxvhT7kXd-SzVccuNg&amp;ust=1488638612825662" TargetMode="External"/><Relationship Id="rId9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hyperlink" Target="http://www.google.nl/url?sa=i&amp;rct=j&amp;q=&amp;esrc=s&amp;source=images&amp;cd=&amp;cad=rja&amp;uact=8&amp;ved=0ahUKEwjTi-_lybrSAhVBOxoKHezFCL4QjRwIBw&amp;url=http://www.animaatjes.nl/cliparts/wandelen&amp;bvm=bv.148747831,d.d2s&amp;psig=AFQjCNFiPMqAHBESiGQZl6pX-5QY4XzpzQ&amp;ust=1488638781448438" TargetMode="External"/><Relationship Id="rId5" Type="http://schemas.openxmlformats.org/officeDocument/2006/relationships/image" Target="../media/image20.jpeg"/><Relationship Id="rId6" Type="http://schemas.openxmlformats.org/officeDocument/2006/relationships/hyperlink" Target="https://www.google.nl/url?sa=i&amp;rct=j&amp;q=&amp;esrc=s&amp;source=images&amp;cd=&amp;cad=rja&amp;uact=8&amp;ved=0ahUKEwjo69iHyrrSAhXB2BoKHUPYCMMQjRwIBw&amp;url=https://www.kerstversiering.nu/kerstboom/&amp;bvm=bv.148747831,d.d2s&amp;psig=AFQjCNFSKheGf5o_WAktv_0Geb9qgnvhjg&amp;ust=1488638844929827" TargetMode="External"/><Relationship Id="rId7" Type="http://schemas.openxmlformats.org/officeDocument/2006/relationships/image" Target="../media/image21.jpeg"/><Relationship Id="rId8" Type="http://schemas.openxmlformats.org/officeDocument/2006/relationships/hyperlink" Target="http://www.google.nl/url?sa=i&amp;rct=j&amp;q=&amp;esrc=s&amp;source=images&amp;cd=&amp;cad=rja&amp;uact=8&amp;ved=0ahUKEwiy4OulyrrSAhVMVhoKHYRhDcMQjRwIBw&amp;url=http://arnhem-en-daar-buiten.jouwweb.nl/bakken-koken-braden&amp;bvm=bv.148747831,d.d2s&amp;psig=AFQjCNExvzp6sUqoOxZNpomc0Ypif6IGTA&amp;ust=1488638913790815" TargetMode="External"/><Relationship Id="rId9" Type="http://schemas.openxmlformats.org/officeDocument/2006/relationships/image" Target="../media/image22.gif"/><Relationship Id="rId10" Type="http://schemas.openxmlformats.org/officeDocument/2006/relationships/hyperlink" Target="http://www.google.nl/url?sa=i&amp;rct=j&amp;q=&amp;esrc=s&amp;source=images&amp;cd=&amp;cad=rja&amp;uact=8&amp;ved=0ahUKEwj69KzUyrrSAhUGVRoKHVCRBb4QjRwIBw&amp;url=http://www.enfait.nl/wat-doe-je-als-het-regent-knutselen/&amp;bvm=bv.148747831,d.d2s&amp;psig=AFQjCNEz4zw_DuYjo7moNhagbmk1X4HMuw&amp;ust=1488638976523741" TargetMode="External"/><Relationship Id="rId11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hyperlink" Target="http://www.google.nl/url?sa=i&amp;rct=j&amp;q=&amp;esrc=s&amp;source=images&amp;cd=&amp;cad=rja&amp;uact=8&amp;ved=0ahUKEwjjiLXnwbrSAhUEWRoKHYGnBL4QjRwIBw&amp;url=http://almereveilig.webklik.nl/page/almereveilig-webklik-nl-page-jeugd-alcoholendrugs&amp;bvm=bv.148747831,d.d2s&amp;psig=AFQjCNHbBGRD9ZVQYcTziJsKctnzRRgSWw&amp;ust=1488636407612334" TargetMode="External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5703" y="143415"/>
            <a:ext cx="4275137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76825" y="3384550"/>
            <a:ext cx="2497138" cy="9001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3100" b="1" dirty="0" smtClean="0"/>
              <a:t/>
            </a:r>
            <a:br>
              <a:rPr lang="nl-NL" sz="3100" b="1" dirty="0" smtClean="0"/>
            </a:br>
            <a:endParaRPr lang="nl-NL" sz="31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052" name="Ondertitel 2"/>
          <p:cNvSpPr>
            <a:spLocks noGrp="1"/>
          </p:cNvSpPr>
          <p:nvPr>
            <p:ph type="subTitle" idx="1"/>
          </p:nvPr>
        </p:nvSpPr>
        <p:spPr>
          <a:xfrm>
            <a:off x="304800" y="4077073"/>
            <a:ext cx="2759075" cy="1947490"/>
          </a:xfrm>
        </p:spPr>
        <p:txBody>
          <a:bodyPr>
            <a:normAutofit/>
          </a:bodyPr>
          <a:lstStyle/>
          <a:p>
            <a:pPr algn="l"/>
            <a:r>
              <a:rPr lang="nl-NL" altLang="nl-NL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Rina </a:t>
            </a:r>
            <a:r>
              <a:rPr lang="nl-NL" altLang="nl-NL" sz="2000" b="1" dirty="0" err="1" smtClean="0">
                <a:solidFill>
                  <a:srgbClr val="7030A0"/>
                </a:solidFill>
                <a:latin typeface="Arial" charset="0"/>
                <a:cs typeface="Arial" charset="0"/>
              </a:rPr>
              <a:t>Doekhi</a:t>
            </a:r>
            <a:endParaRPr lang="nl-NL" altLang="nl-NL" sz="2000" b="1" dirty="0" smtClean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algn="l"/>
            <a:r>
              <a:rPr lang="nl-NL" altLang="nl-NL" sz="2000" b="1" dirty="0" err="1" smtClean="0">
                <a:solidFill>
                  <a:srgbClr val="7030A0"/>
                </a:solidFill>
                <a:latin typeface="Arial" charset="0"/>
                <a:cs typeface="Arial" charset="0"/>
              </a:rPr>
              <a:t>Marlaine</a:t>
            </a:r>
            <a:r>
              <a:rPr lang="nl-NL" altLang="nl-NL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 Meijerink</a:t>
            </a:r>
          </a:p>
          <a:p>
            <a:pPr algn="l"/>
            <a:r>
              <a:rPr lang="nl-NL" altLang="nl-NL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Teddy Katers</a:t>
            </a:r>
            <a:br>
              <a:rPr lang="nl-NL" altLang="nl-NL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nl-NL" altLang="nl-NL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Lida Kortman</a:t>
            </a:r>
          </a:p>
          <a:p>
            <a:pPr algn="l"/>
            <a:r>
              <a:rPr lang="nl-NL" altLang="nl-NL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Peter Lorkeers</a:t>
            </a:r>
          </a:p>
          <a:p>
            <a:endParaRPr lang="nl-NL" altLang="nl-NL" sz="2000" b="1" dirty="0" smtClean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grpSp>
        <p:nvGrpSpPr>
          <p:cNvPr id="2053" name="Groep 9"/>
          <p:cNvGrpSpPr>
            <a:grpSpLocks/>
          </p:cNvGrpSpPr>
          <p:nvPr/>
        </p:nvGrpSpPr>
        <p:grpSpPr bwMode="auto">
          <a:xfrm>
            <a:off x="395288" y="6308725"/>
            <a:ext cx="2447925" cy="215900"/>
            <a:chOff x="395536" y="6309320"/>
            <a:chExt cx="2448272" cy="216024"/>
          </a:xfrm>
        </p:grpSpPr>
        <p:sp>
          <p:nvSpPr>
            <p:cNvPr id="7" name="Stroomdiagram: Alternatief proces 6"/>
            <p:cNvSpPr/>
            <p:nvPr/>
          </p:nvSpPr>
          <p:spPr>
            <a:xfrm>
              <a:off x="395536" y="6309320"/>
              <a:ext cx="720827" cy="216024"/>
            </a:xfrm>
            <a:prstGeom prst="flowChartAlternateProcess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7030A0"/>
                </a:solidFill>
              </a:endParaRPr>
            </a:p>
          </p:txBody>
        </p:sp>
        <p:sp>
          <p:nvSpPr>
            <p:cNvPr id="8" name="Stroomdiagram: Alternatief proces 7"/>
            <p:cNvSpPr/>
            <p:nvPr/>
          </p:nvSpPr>
          <p:spPr>
            <a:xfrm>
              <a:off x="1259258" y="6309320"/>
              <a:ext cx="720827" cy="216024"/>
            </a:xfrm>
            <a:prstGeom prst="flowChartAlternateProcess">
              <a:avLst/>
            </a:prstGeom>
            <a:solidFill>
              <a:schemeClr val="accent6"/>
            </a:solidFill>
            <a:ln>
              <a:solidFill>
                <a:srgbClr val="EB48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9" name="Stroomdiagram: Alternatief proces 8"/>
            <p:cNvSpPr/>
            <p:nvPr/>
          </p:nvSpPr>
          <p:spPr>
            <a:xfrm>
              <a:off x="2122981" y="6309320"/>
              <a:ext cx="720827" cy="216024"/>
            </a:xfrm>
            <a:prstGeom prst="flowChartAlternateProcess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002060"/>
                </a:solidFill>
              </a:endParaRPr>
            </a:p>
          </p:txBody>
        </p:sp>
      </p:grpSp>
      <p:pic>
        <p:nvPicPr>
          <p:cNvPr id="205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2402" y="5524500"/>
            <a:ext cx="12128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937312"/>
            <a:ext cx="12985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4110" y="4797152"/>
            <a:ext cx="1828800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kstvak 2"/>
          <p:cNvSpPr txBox="1">
            <a:spLocks noChangeArrowheads="1"/>
          </p:cNvSpPr>
          <p:nvPr/>
        </p:nvSpPr>
        <p:spPr bwMode="auto">
          <a:xfrm>
            <a:off x="386662" y="3444081"/>
            <a:ext cx="85042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2400" b="1" dirty="0" smtClean="0">
                <a:solidFill>
                  <a:srgbClr val="FF0000"/>
                </a:solidFill>
              </a:rPr>
              <a:t>       </a:t>
            </a:r>
            <a:r>
              <a:rPr lang="en-US" altLang="nl-NL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Groepsaanbod</a:t>
            </a:r>
            <a:r>
              <a:rPr lang="en-US" alt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FACT </a:t>
            </a:r>
            <a:r>
              <a:rPr lang="en-US" altLang="nl-NL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Jeugd</a:t>
            </a:r>
            <a:r>
              <a:rPr lang="en-US" alt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nl-NL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Twente</a:t>
            </a:r>
            <a:r>
              <a:rPr lang="en-US" altLang="nl-NL" sz="2400" b="1" dirty="0">
                <a:solidFill>
                  <a:srgbClr val="FF0000"/>
                </a:solidFill>
              </a:rPr>
              <a:t>			</a:t>
            </a:r>
            <a:endParaRPr lang="nl-NL" altLang="nl-NL" sz="2400" b="1" dirty="0">
              <a:solidFill>
                <a:srgbClr val="FF0000"/>
              </a:solidFill>
            </a:endParaRPr>
          </a:p>
        </p:txBody>
      </p:sp>
      <p:sp>
        <p:nvSpPr>
          <p:cNvPr id="3" name="AutoShape 15" descr="Afbeeldingsresultaat voor jeugd gg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6942" y="4437112"/>
            <a:ext cx="12287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3553"/>
            <a:ext cx="3744664" cy="249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7890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49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nl-NL" altLang="nl-NL" sz="54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Leefstijltraining</a:t>
            </a:r>
          </a:p>
        </p:txBody>
      </p:sp>
      <p:sp>
        <p:nvSpPr>
          <p:cNvPr id="3075" name="Tijdelijke aanduiding voor inhoud 2"/>
          <p:cNvSpPr>
            <a:spLocks noGrp="1"/>
          </p:cNvSpPr>
          <p:nvPr>
            <p:ph idx="1"/>
          </p:nvPr>
        </p:nvSpPr>
        <p:spPr>
          <a:xfrm>
            <a:off x="408824" y="1772816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altLang="nl-NL" dirty="0" smtClean="0">
                <a:solidFill>
                  <a:srgbClr val="7030A0"/>
                </a:solidFill>
              </a:rPr>
              <a:t>			</a:t>
            </a:r>
          </a:p>
        </p:txBody>
      </p:sp>
      <p:pic>
        <p:nvPicPr>
          <p:cNvPr id="3076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2100" y="620713"/>
            <a:ext cx="19764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164219" y="1412776"/>
            <a:ext cx="26997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Middelengebruik</a:t>
            </a:r>
            <a:endParaRPr lang="nl-NL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AutoShape 2" descr="Afbeeldingsresultaat voor alcohol en drug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9" name="Groep 9"/>
          <p:cNvGrpSpPr>
            <a:grpSpLocks/>
          </p:cNvGrpSpPr>
          <p:nvPr/>
        </p:nvGrpSpPr>
        <p:grpSpPr bwMode="auto">
          <a:xfrm>
            <a:off x="395288" y="6308725"/>
            <a:ext cx="2447925" cy="215900"/>
            <a:chOff x="395536" y="6309320"/>
            <a:chExt cx="2448272" cy="216024"/>
          </a:xfrm>
        </p:grpSpPr>
        <p:sp>
          <p:nvSpPr>
            <p:cNvPr id="10" name="Stroomdiagram: Alternatief proces 9"/>
            <p:cNvSpPr/>
            <p:nvPr/>
          </p:nvSpPr>
          <p:spPr>
            <a:xfrm>
              <a:off x="395536" y="6309320"/>
              <a:ext cx="720827" cy="216024"/>
            </a:xfrm>
            <a:prstGeom prst="flowChartAlternateProcess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7030A0"/>
                </a:solidFill>
              </a:endParaRPr>
            </a:p>
          </p:txBody>
        </p:sp>
        <p:sp>
          <p:nvSpPr>
            <p:cNvPr id="11" name="Stroomdiagram: Alternatief proces 10"/>
            <p:cNvSpPr/>
            <p:nvPr/>
          </p:nvSpPr>
          <p:spPr>
            <a:xfrm>
              <a:off x="1259258" y="6309320"/>
              <a:ext cx="720827" cy="216024"/>
            </a:xfrm>
            <a:prstGeom prst="flowChartAlternateProcess">
              <a:avLst/>
            </a:prstGeom>
            <a:solidFill>
              <a:schemeClr val="accent6"/>
            </a:solidFill>
            <a:ln>
              <a:solidFill>
                <a:srgbClr val="EB48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2" name="Stroomdiagram: Alternatief proces 11"/>
            <p:cNvSpPr/>
            <p:nvPr/>
          </p:nvSpPr>
          <p:spPr>
            <a:xfrm>
              <a:off x="2122981" y="6309320"/>
              <a:ext cx="720827" cy="216024"/>
            </a:xfrm>
            <a:prstGeom prst="flowChartAlternateProcess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002060"/>
                </a:solidFill>
              </a:endParaRPr>
            </a:p>
          </p:txBody>
        </p:sp>
      </p:grp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7701337"/>
              </p:ext>
            </p:extLst>
          </p:nvPr>
        </p:nvGraphicFramePr>
        <p:xfrm>
          <a:off x="955328" y="1839595"/>
          <a:ext cx="7606205" cy="4469130"/>
        </p:xfrm>
        <a:graphic>
          <a:graphicData uri="http://schemas.openxmlformats.org/drawingml/2006/table">
            <a:tbl>
              <a:tblPr firstRow="1" firstCol="1" bandRow="1"/>
              <a:tblGrid>
                <a:gridCol w="5927828"/>
                <a:gridCol w="762556"/>
                <a:gridCol w="915821"/>
              </a:tblGrid>
              <a:tr h="4233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  <a:latin typeface="Arial"/>
                          <a:ea typeface="Calibri"/>
                          <a:cs typeface="Times New Roman"/>
                        </a:rPr>
                        <a:t>Goed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  <a:latin typeface="Arial"/>
                          <a:ea typeface="Calibri"/>
                          <a:cs typeface="Times New Roman"/>
                        </a:rPr>
                        <a:t>Fout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9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Als je na een avond flink alcohol drinken geen kater hebt, dan ben je niet meer onder invloed. 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9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Van hasj heb je telkens meer nodig om hetzelfde effect te krijgen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9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  <a:latin typeface="Arial"/>
                          <a:ea typeface="Calibri"/>
                          <a:cs typeface="Times New Roman"/>
                        </a:rPr>
                        <a:t>Cocaïne werkt maar kort. Na een half uur is het uitgewerkt.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9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  <a:latin typeface="Arial"/>
                          <a:ea typeface="Calibri"/>
                          <a:cs typeface="Times New Roman"/>
                        </a:rPr>
                        <a:t>XTC is toegestaan op dancefeesten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9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  <a:latin typeface="Arial"/>
                          <a:ea typeface="Calibri"/>
                          <a:cs typeface="Times New Roman"/>
                        </a:rPr>
                        <a:t>GHB is goed te doseren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106724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49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nl-NL" altLang="nl-NL" sz="54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Leefstijltraining</a:t>
            </a:r>
          </a:p>
        </p:txBody>
      </p:sp>
      <p:sp>
        <p:nvSpPr>
          <p:cNvPr id="3075" name="Tijdelijke aanduiding voor inhoud 2"/>
          <p:cNvSpPr>
            <a:spLocks noGrp="1"/>
          </p:cNvSpPr>
          <p:nvPr>
            <p:ph idx="1"/>
          </p:nvPr>
        </p:nvSpPr>
        <p:spPr>
          <a:xfrm>
            <a:off x="408824" y="1772816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altLang="nl-NL" dirty="0" smtClean="0">
                <a:solidFill>
                  <a:srgbClr val="7030A0"/>
                </a:solidFill>
              </a:rPr>
              <a:t>			</a:t>
            </a:r>
          </a:p>
        </p:txBody>
      </p:sp>
      <p:pic>
        <p:nvPicPr>
          <p:cNvPr id="3076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2100" y="620713"/>
            <a:ext cx="19764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061531" y="1412776"/>
            <a:ext cx="29051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Dromen en doelen</a:t>
            </a:r>
            <a:endParaRPr lang="nl-NL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AutoShape 2" descr="Afbeeldingsresultaat voor alcohol en drug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5149710" y="2369204"/>
            <a:ext cx="3375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l-NL" sz="2400" b="1" i="1" dirty="0"/>
              <a:t>Wat is je droom/doel?</a:t>
            </a:r>
            <a:endParaRPr lang="nl-NL" sz="2400" dirty="0"/>
          </a:p>
        </p:txBody>
      </p:sp>
      <p:sp>
        <p:nvSpPr>
          <p:cNvPr id="5" name="Rechthoek 4"/>
          <p:cNvSpPr/>
          <p:nvPr/>
        </p:nvSpPr>
        <p:spPr>
          <a:xfrm>
            <a:off x="4139952" y="29969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/>
              <a:t>Wat is </a:t>
            </a:r>
            <a:r>
              <a:rPr lang="en-US" b="1" i="1" dirty="0" err="1"/>
              <a:t>er</a:t>
            </a:r>
            <a:r>
              <a:rPr lang="en-US" b="1" i="1" dirty="0"/>
              <a:t> in die </a:t>
            </a:r>
            <a:r>
              <a:rPr lang="en-US" b="1" i="1" dirty="0" err="1"/>
              <a:t>droom</a:t>
            </a:r>
            <a:r>
              <a:rPr lang="en-US" b="1" i="1" dirty="0"/>
              <a:t> </a:t>
            </a:r>
            <a:r>
              <a:rPr lang="en-US" b="1" i="1" dirty="0" err="1"/>
              <a:t>anders</a:t>
            </a:r>
            <a:r>
              <a:rPr lang="en-US" b="1" i="1" dirty="0"/>
              <a:t> </a:t>
            </a:r>
            <a:r>
              <a:rPr lang="en-US" b="1" i="1" dirty="0" err="1"/>
              <a:t>dan</a:t>
            </a:r>
            <a:r>
              <a:rPr lang="en-US" b="1" i="1" dirty="0"/>
              <a:t> in je </a:t>
            </a:r>
            <a:r>
              <a:rPr lang="en-US" b="1" i="1" dirty="0" err="1"/>
              <a:t>leven</a:t>
            </a:r>
            <a:r>
              <a:rPr lang="en-US" b="1" i="1" dirty="0"/>
              <a:t> nu?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4161205" y="3643283"/>
            <a:ext cx="35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nl-NL" b="1" i="1" dirty="0"/>
              <a:t>Hoe ga je deze droom waarmaken?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4187975" y="4149080"/>
            <a:ext cx="2472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nl-NL" b="1" i="1" dirty="0"/>
              <a:t>Waar sta je over 5 jaar?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4245101" y="4765794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l-NL" b="1" i="1" dirty="0"/>
              <a:t>Wat betekent dat voor de komende 1 a 2 jaar?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4228285" y="5337181"/>
            <a:ext cx="4406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Wat </a:t>
            </a:r>
            <a:r>
              <a:rPr lang="en-US" b="1" i="1" dirty="0" err="1"/>
              <a:t>betekent</a:t>
            </a:r>
            <a:r>
              <a:rPr lang="en-US" b="1" i="1" dirty="0"/>
              <a:t> </a:t>
            </a:r>
            <a:r>
              <a:rPr lang="en-US" b="1" i="1" dirty="0" err="1"/>
              <a:t>dat</a:t>
            </a:r>
            <a:r>
              <a:rPr lang="en-US" b="1" i="1" dirty="0"/>
              <a:t> </a:t>
            </a:r>
            <a:r>
              <a:rPr lang="en-US" b="1" i="1" dirty="0" err="1"/>
              <a:t>voor</a:t>
            </a:r>
            <a:r>
              <a:rPr lang="en-US" b="1" i="1" dirty="0"/>
              <a:t> de </a:t>
            </a:r>
            <a:r>
              <a:rPr lang="en-US" b="1" i="1" dirty="0" err="1"/>
              <a:t>komende</a:t>
            </a:r>
            <a:r>
              <a:rPr lang="en-US" b="1" i="1" dirty="0"/>
              <a:t> </a:t>
            </a:r>
            <a:r>
              <a:rPr lang="en-US" b="1" i="1" dirty="0" err="1"/>
              <a:t>maand</a:t>
            </a:r>
            <a:r>
              <a:rPr lang="en-US" b="1" i="1" dirty="0"/>
              <a:t>?</a:t>
            </a:r>
            <a:endParaRPr lang="nl-NL" dirty="0"/>
          </a:p>
        </p:txBody>
      </p:sp>
      <p:pic>
        <p:nvPicPr>
          <p:cNvPr id="2050" name="Picture 2" descr="Afbeeldingsresultaat voor toversta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285" y="2633489"/>
            <a:ext cx="2398492" cy="316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ep 9"/>
          <p:cNvGrpSpPr>
            <a:grpSpLocks/>
          </p:cNvGrpSpPr>
          <p:nvPr/>
        </p:nvGrpSpPr>
        <p:grpSpPr bwMode="auto">
          <a:xfrm>
            <a:off x="395288" y="6308725"/>
            <a:ext cx="2447925" cy="215900"/>
            <a:chOff x="395536" y="6309320"/>
            <a:chExt cx="2448272" cy="216024"/>
          </a:xfrm>
        </p:grpSpPr>
        <p:sp>
          <p:nvSpPr>
            <p:cNvPr id="16" name="Stroomdiagram: Alternatief proces 15"/>
            <p:cNvSpPr/>
            <p:nvPr/>
          </p:nvSpPr>
          <p:spPr>
            <a:xfrm>
              <a:off x="395536" y="6309320"/>
              <a:ext cx="720827" cy="216024"/>
            </a:xfrm>
            <a:prstGeom prst="flowChartAlternateProcess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7030A0"/>
                </a:solidFill>
              </a:endParaRPr>
            </a:p>
          </p:txBody>
        </p:sp>
        <p:sp>
          <p:nvSpPr>
            <p:cNvPr id="17" name="Stroomdiagram: Alternatief proces 16"/>
            <p:cNvSpPr/>
            <p:nvPr/>
          </p:nvSpPr>
          <p:spPr>
            <a:xfrm>
              <a:off x="1259258" y="6309320"/>
              <a:ext cx="720827" cy="216024"/>
            </a:xfrm>
            <a:prstGeom prst="flowChartAlternateProcess">
              <a:avLst/>
            </a:prstGeom>
            <a:solidFill>
              <a:schemeClr val="accent6"/>
            </a:solidFill>
            <a:ln>
              <a:solidFill>
                <a:srgbClr val="EB48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8" name="Stroomdiagram: Alternatief proces 17"/>
            <p:cNvSpPr/>
            <p:nvPr/>
          </p:nvSpPr>
          <p:spPr>
            <a:xfrm>
              <a:off x="2122981" y="6309320"/>
              <a:ext cx="720827" cy="216024"/>
            </a:xfrm>
            <a:prstGeom prst="flowChartAlternateProcess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811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49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nl-NL" altLang="nl-NL" sz="54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Leefstijltraining</a:t>
            </a:r>
          </a:p>
        </p:txBody>
      </p:sp>
      <p:sp>
        <p:nvSpPr>
          <p:cNvPr id="3075" name="Tijdelijke aanduiding voor inhoud 2"/>
          <p:cNvSpPr>
            <a:spLocks noGrp="1"/>
          </p:cNvSpPr>
          <p:nvPr>
            <p:ph idx="1"/>
          </p:nvPr>
        </p:nvSpPr>
        <p:spPr>
          <a:xfrm>
            <a:off x="408824" y="1772816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altLang="nl-NL" dirty="0" smtClean="0">
                <a:solidFill>
                  <a:srgbClr val="7030A0"/>
                </a:solidFill>
              </a:rPr>
              <a:t>			</a:t>
            </a:r>
          </a:p>
        </p:txBody>
      </p:sp>
      <p:pic>
        <p:nvPicPr>
          <p:cNvPr id="3076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2100" y="620713"/>
            <a:ext cx="19764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1258464" y="1412776"/>
            <a:ext cx="451129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Omgaan met lastige situaties</a:t>
            </a:r>
            <a:endParaRPr lang="nl-NL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AutoShape 2" descr="Afbeeldingsresultaat voor alcohol en drug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Picture 2" descr="Afbeeldingsresultaat voor 5 g schem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00049"/>
            <a:ext cx="22479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292080" y="2996952"/>
            <a:ext cx="28803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/>
              <a:t>Utrechtse coping lijst (UCL)</a:t>
            </a:r>
            <a:endParaRPr lang="nl-NL" sz="4000" b="1" dirty="0"/>
          </a:p>
        </p:txBody>
      </p:sp>
      <p:grpSp>
        <p:nvGrpSpPr>
          <p:cNvPr id="11" name="Groep 9"/>
          <p:cNvGrpSpPr>
            <a:grpSpLocks/>
          </p:cNvGrpSpPr>
          <p:nvPr/>
        </p:nvGrpSpPr>
        <p:grpSpPr bwMode="auto">
          <a:xfrm>
            <a:off x="395288" y="6308725"/>
            <a:ext cx="2447925" cy="215900"/>
            <a:chOff x="395536" y="6309320"/>
            <a:chExt cx="2448272" cy="216024"/>
          </a:xfrm>
        </p:grpSpPr>
        <p:sp>
          <p:nvSpPr>
            <p:cNvPr id="12" name="Stroomdiagram: Alternatief proces 11"/>
            <p:cNvSpPr/>
            <p:nvPr/>
          </p:nvSpPr>
          <p:spPr>
            <a:xfrm>
              <a:off x="395536" y="6309320"/>
              <a:ext cx="720827" cy="216024"/>
            </a:xfrm>
            <a:prstGeom prst="flowChartAlternateProcess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7030A0"/>
                </a:solidFill>
              </a:endParaRPr>
            </a:p>
          </p:txBody>
        </p:sp>
        <p:sp>
          <p:nvSpPr>
            <p:cNvPr id="13" name="Stroomdiagram: Alternatief proces 12"/>
            <p:cNvSpPr/>
            <p:nvPr/>
          </p:nvSpPr>
          <p:spPr>
            <a:xfrm>
              <a:off x="1259258" y="6309320"/>
              <a:ext cx="720827" cy="216024"/>
            </a:xfrm>
            <a:prstGeom prst="flowChartAlternateProcess">
              <a:avLst/>
            </a:prstGeom>
            <a:solidFill>
              <a:schemeClr val="accent6"/>
            </a:solidFill>
            <a:ln>
              <a:solidFill>
                <a:srgbClr val="EB48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4" name="Stroomdiagram: Alternatief proces 13"/>
            <p:cNvSpPr/>
            <p:nvPr/>
          </p:nvSpPr>
          <p:spPr>
            <a:xfrm>
              <a:off x="2122981" y="6309320"/>
              <a:ext cx="720827" cy="216024"/>
            </a:xfrm>
            <a:prstGeom prst="flowChartAlternateProcess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641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49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nl-NL" altLang="nl-NL" sz="54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Leefstijltraining</a:t>
            </a:r>
          </a:p>
        </p:txBody>
      </p:sp>
      <p:sp>
        <p:nvSpPr>
          <p:cNvPr id="3075" name="Tijdelijke aanduiding voor inhoud 2"/>
          <p:cNvSpPr>
            <a:spLocks noGrp="1"/>
          </p:cNvSpPr>
          <p:nvPr>
            <p:ph idx="1"/>
          </p:nvPr>
        </p:nvSpPr>
        <p:spPr>
          <a:xfrm>
            <a:off x="408824" y="1772816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altLang="nl-NL" dirty="0" smtClean="0">
                <a:solidFill>
                  <a:srgbClr val="7030A0"/>
                </a:solidFill>
              </a:rPr>
              <a:t>			</a:t>
            </a:r>
          </a:p>
        </p:txBody>
      </p:sp>
      <p:pic>
        <p:nvPicPr>
          <p:cNvPr id="3076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2100" y="620713"/>
            <a:ext cx="19764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1612628" y="1412776"/>
            <a:ext cx="38029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Kwaliteiten en valkuilen</a:t>
            </a:r>
            <a:endParaRPr lang="nl-NL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AutoShape 2" descr="Afbeeldingsresultaat voor alcohol en drug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100" name="Picture 4" descr="Afbeeldingsresultaat voor kwaliteitenspe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9138"/>
            <a:ext cx="7233498" cy="407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ep 9"/>
          <p:cNvGrpSpPr>
            <a:grpSpLocks/>
          </p:cNvGrpSpPr>
          <p:nvPr/>
        </p:nvGrpSpPr>
        <p:grpSpPr bwMode="auto">
          <a:xfrm>
            <a:off x="395288" y="6308725"/>
            <a:ext cx="2447925" cy="215900"/>
            <a:chOff x="395536" y="6309320"/>
            <a:chExt cx="2448272" cy="216024"/>
          </a:xfrm>
        </p:grpSpPr>
        <p:sp>
          <p:nvSpPr>
            <p:cNvPr id="11" name="Stroomdiagram: Alternatief proces 10"/>
            <p:cNvSpPr/>
            <p:nvPr/>
          </p:nvSpPr>
          <p:spPr>
            <a:xfrm>
              <a:off x="395536" y="6309320"/>
              <a:ext cx="720827" cy="216024"/>
            </a:xfrm>
            <a:prstGeom prst="flowChartAlternateProcess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7030A0"/>
                </a:solidFill>
              </a:endParaRPr>
            </a:p>
          </p:txBody>
        </p:sp>
        <p:sp>
          <p:nvSpPr>
            <p:cNvPr id="12" name="Stroomdiagram: Alternatief proces 11"/>
            <p:cNvSpPr/>
            <p:nvPr/>
          </p:nvSpPr>
          <p:spPr>
            <a:xfrm>
              <a:off x="1259258" y="6309320"/>
              <a:ext cx="720827" cy="216024"/>
            </a:xfrm>
            <a:prstGeom prst="flowChartAlternateProcess">
              <a:avLst/>
            </a:prstGeom>
            <a:solidFill>
              <a:schemeClr val="accent6"/>
            </a:solidFill>
            <a:ln>
              <a:solidFill>
                <a:srgbClr val="EB48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3" name="Stroomdiagram: Alternatief proces 12"/>
            <p:cNvSpPr/>
            <p:nvPr/>
          </p:nvSpPr>
          <p:spPr>
            <a:xfrm>
              <a:off x="2122981" y="6309320"/>
              <a:ext cx="720827" cy="216024"/>
            </a:xfrm>
            <a:prstGeom prst="flowChartAlternateProcess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076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184900" cy="11430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nl-NL" sz="54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nl-NL" sz="54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nl-NL" sz="80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Meet </a:t>
            </a:r>
            <a:r>
              <a:rPr lang="nl-NL" sz="8000" b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en Greet</a:t>
            </a:r>
            <a:br>
              <a:rPr lang="nl-NL" sz="8000" b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nl-NL" altLang="nl-NL" sz="8000" b="1" u="sng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075" name="Tijdelijke aanduiding voor inhoud 2"/>
          <p:cNvSpPr>
            <a:spLocks noGrp="1"/>
          </p:cNvSpPr>
          <p:nvPr>
            <p:ph idx="1"/>
          </p:nvPr>
        </p:nvSpPr>
        <p:spPr>
          <a:xfrm>
            <a:off x="408824" y="1772816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altLang="nl-NL" dirty="0" smtClean="0">
                <a:solidFill>
                  <a:srgbClr val="7030A0"/>
                </a:solidFill>
              </a:rPr>
              <a:t>			</a:t>
            </a:r>
          </a:p>
        </p:txBody>
      </p:sp>
      <p:pic>
        <p:nvPicPr>
          <p:cNvPr id="3076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2100" y="620713"/>
            <a:ext cx="19764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273647" y="1758305"/>
            <a:ext cx="24272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Aanleiding </a:t>
            </a:r>
          </a:p>
        </p:txBody>
      </p:sp>
      <p:sp>
        <p:nvSpPr>
          <p:cNvPr id="3" name="AutoShape 2" descr="Afbeeldingsresultaat voor alcohol en drug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122" name="Picture 2" descr="Afbeeldingsresultaat voor ide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25527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zak met geld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08920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ep 9"/>
          <p:cNvGrpSpPr>
            <a:grpSpLocks/>
          </p:cNvGrpSpPr>
          <p:nvPr/>
        </p:nvGrpSpPr>
        <p:grpSpPr bwMode="auto">
          <a:xfrm>
            <a:off x="395288" y="6308725"/>
            <a:ext cx="2447925" cy="215900"/>
            <a:chOff x="395536" y="6309320"/>
            <a:chExt cx="2448272" cy="216024"/>
          </a:xfrm>
        </p:grpSpPr>
        <p:sp>
          <p:nvSpPr>
            <p:cNvPr id="12" name="Stroomdiagram: Alternatief proces 11"/>
            <p:cNvSpPr/>
            <p:nvPr/>
          </p:nvSpPr>
          <p:spPr>
            <a:xfrm>
              <a:off x="395536" y="6309320"/>
              <a:ext cx="720827" cy="216024"/>
            </a:xfrm>
            <a:prstGeom prst="flowChartAlternateProcess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7030A0"/>
                </a:solidFill>
              </a:endParaRPr>
            </a:p>
          </p:txBody>
        </p:sp>
        <p:sp>
          <p:nvSpPr>
            <p:cNvPr id="13" name="Stroomdiagram: Alternatief proces 12"/>
            <p:cNvSpPr/>
            <p:nvPr/>
          </p:nvSpPr>
          <p:spPr>
            <a:xfrm>
              <a:off x="1259258" y="6309320"/>
              <a:ext cx="720827" cy="216024"/>
            </a:xfrm>
            <a:prstGeom prst="flowChartAlternateProcess">
              <a:avLst/>
            </a:prstGeom>
            <a:solidFill>
              <a:schemeClr val="accent6"/>
            </a:solidFill>
            <a:ln>
              <a:solidFill>
                <a:srgbClr val="EB48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4" name="Stroomdiagram: Alternatief proces 13"/>
            <p:cNvSpPr/>
            <p:nvPr/>
          </p:nvSpPr>
          <p:spPr>
            <a:xfrm>
              <a:off x="2122981" y="6309320"/>
              <a:ext cx="720827" cy="216024"/>
            </a:xfrm>
            <a:prstGeom prst="flowChartAlternateProcess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749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184900" cy="11430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nl-NL" sz="54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nl-NL" sz="54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nl-NL" sz="80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Meet </a:t>
            </a:r>
            <a:r>
              <a:rPr lang="nl-NL" sz="8000" b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en Greet</a:t>
            </a:r>
            <a:br>
              <a:rPr lang="nl-NL" sz="8000" b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nl-NL" altLang="nl-NL" sz="8000" b="1" u="sng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075" name="Tijdelijke aanduiding voor inhoud 2"/>
          <p:cNvSpPr>
            <a:spLocks noGrp="1"/>
          </p:cNvSpPr>
          <p:nvPr>
            <p:ph idx="1"/>
          </p:nvPr>
        </p:nvSpPr>
        <p:spPr>
          <a:xfrm>
            <a:off x="408824" y="1772816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altLang="nl-NL" dirty="0" smtClean="0">
                <a:solidFill>
                  <a:srgbClr val="7030A0"/>
                </a:solidFill>
              </a:rPr>
              <a:t>			</a:t>
            </a:r>
          </a:p>
        </p:txBody>
      </p:sp>
      <p:pic>
        <p:nvPicPr>
          <p:cNvPr id="3076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2100" y="620713"/>
            <a:ext cx="19764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1730231" y="1758305"/>
            <a:ext cx="35141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Uitgangspunten</a:t>
            </a:r>
            <a:r>
              <a:rPr lang="nl-NL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sp>
        <p:nvSpPr>
          <p:cNvPr id="3" name="AutoShape 2" descr="Afbeeldingsresultaat voor alcohol en drug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146" name="Picture 2" descr="Afbeeldingsresultaat voor goe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3301" y="4739436"/>
            <a:ext cx="2087018" cy="199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fbeeldingsresultaat voor kracht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89138"/>
            <a:ext cx="2131838" cy="275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beeldingsresultaat voor samen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640153"/>
            <a:ext cx="3813312" cy="309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ep 9"/>
          <p:cNvGrpSpPr>
            <a:grpSpLocks/>
          </p:cNvGrpSpPr>
          <p:nvPr/>
        </p:nvGrpSpPr>
        <p:grpSpPr bwMode="auto">
          <a:xfrm>
            <a:off x="395288" y="6308725"/>
            <a:ext cx="2447925" cy="215900"/>
            <a:chOff x="395536" y="6309320"/>
            <a:chExt cx="2448272" cy="216024"/>
          </a:xfrm>
        </p:grpSpPr>
        <p:sp>
          <p:nvSpPr>
            <p:cNvPr id="13" name="Stroomdiagram: Alternatief proces 12"/>
            <p:cNvSpPr/>
            <p:nvPr/>
          </p:nvSpPr>
          <p:spPr>
            <a:xfrm>
              <a:off x="395536" y="6309320"/>
              <a:ext cx="720827" cy="216024"/>
            </a:xfrm>
            <a:prstGeom prst="flowChartAlternateProcess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7030A0"/>
                </a:solidFill>
              </a:endParaRPr>
            </a:p>
          </p:txBody>
        </p:sp>
        <p:sp>
          <p:nvSpPr>
            <p:cNvPr id="14" name="Stroomdiagram: Alternatief proces 13"/>
            <p:cNvSpPr/>
            <p:nvPr/>
          </p:nvSpPr>
          <p:spPr>
            <a:xfrm>
              <a:off x="1259258" y="6309320"/>
              <a:ext cx="720827" cy="216024"/>
            </a:xfrm>
            <a:prstGeom prst="flowChartAlternateProcess">
              <a:avLst/>
            </a:prstGeom>
            <a:solidFill>
              <a:schemeClr val="accent6"/>
            </a:solidFill>
            <a:ln>
              <a:solidFill>
                <a:srgbClr val="EB48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5" name="Stroomdiagram: Alternatief proces 14"/>
            <p:cNvSpPr/>
            <p:nvPr/>
          </p:nvSpPr>
          <p:spPr>
            <a:xfrm>
              <a:off x="2122981" y="6309320"/>
              <a:ext cx="720827" cy="216024"/>
            </a:xfrm>
            <a:prstGeom prst="flowChartAlternateProcess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542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184900" cy="11430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nl-NL" sz="54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nl-NL" sz="54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nl-NL" sz="80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Meet </a:t>
            </a:r>
            <a:r>
              <a:rPr lang="nl-NL" sz="8000" b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en Greet</a:t>
            </a:r>
            <a:br>
              <a:rPr lang="nl-NL" sz="8000" b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nl-NL" altLang="nl-NL" sz="8000" b="1" u="sng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075" name="Tijdelijke aanduiding voor inhoud 2"/>
          <p:cNvSpPr>
            <a:spLocks noGrp="1"/>
          </p:cNvSpPr>
          <p:nvPr>
            <p:ph idx="1"/>
          </p:nvPr>
        </p:nvSpPr>
        <p:spPr>
          <a:xfrm>
            <a:off x="408824" y="1772816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altLang="nl-NL" dirty="0" smtClean="0">
                <a:solidFill>
                  <a:srgbClr val="7030A0"/>
                </a:solidFill>
              </a:rPr>
              <a:t>			</a:t>
            </a:r>
          </a:p>
        </p:txBody>
      </p:sp>
      <p:pic>
        <p:nvPicPr>
          <p:cNvPr id="3076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2100" y="620713"/>
            <a:ext cx="19764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1121093" y="1758305"/>
            <a:ext cx="47323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Wat doen we allemaal</a:t>
            </a:r>
            <a:r>
              <a:rPr lang="nl-NL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sp>
        <p:nvSpPr>
          <p:cNvPr id="3" name="AutoShape 2" descr="Afbeeldingsresultaat voor alcohol en drug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170" name="Picture 2" descr="Afbeeldingsresultaat voor wandele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426" y="3312639"/>
            <a:ext cx="2052424" cy="245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fbeeldingsresultaat voor kerstboom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7736" y="2307288"/>
            <a:ext cx="2376264" cy="255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fbeeldingsresultaat voor koken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1674" y="2204864"/>
            <a:ext cx="3384376" cy="23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Afbeeldingsresultaat voor knutselen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092824"/>
            <a:ext cx="5923384" cy="17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ep 9"/>
          <p:cNvGrpSpPr>
            <a:grpSpLocks/>
          </p:cNvGrpSpPr>
          <p:nvPr/>
        </p:nvGrpSpPr>
        <p:grpSpPr bwMode="auto">
          <a:xfrm>
            <a:off x="395288" y="6308725"/>
            <a:ext cx="2447925" cy="215900"/>
            <a:chOff x="395536" y="6309320"/>
            <a:chExt cx="2448272" cy="216024"/>
          </a:xfrm>
        </p:grpSpPr>
        <p:sp>
          <p:nvSpPr>
            <p:cNvPr id="15" name="Stroomdiagram: Alternatief proces 14"/>
            <p:cNvSpPr/>
            <p:nvPr/>
          </p:nvSpPr>
          <p:spPr>
            <a:xfrm>
              <a:off x="395536" y="6309320"/>
              <a:ext cx="720827" cy="216024"/>
            </a:xfrm>
            <a:prstGeom prst="flowChartAlternateProcess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7030A0"/>
                </a:solidFill>
              </a:endParaRPr>
            </a:p>
          </p:txBody>
        </p:sp>
        <p:sp>
          <p:nvSpPr>
            <p:cNvPr id="16" name="Stroomdiagram: Alternatief proces 15"/>
            <p:cNvSpPr/>
            <p:nvPr/>
          </p:nvSpPr>
          <p:spPr>
            <a:xfrm>
              <a:off x="1259258" y="6309320"/>
              <a:ext cx="720827" cy="216024"/>
            </a:xfrm>
            <a:prstGeom prst="flowChartAlternateProcess">
              <a:avLst/>
            </a:prstGeom>
            <a:solidFill>
              <a:schemeClr val="accent6"/>
            </a:solidFill>
            <a:ln>
              <a:solidFill>
                <a:srgbClr val="EB48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7" name="Stroomdiagram: Alternatief proces 16"/>
            <p:cNvSpPr/>
            <p:nvPr/>
          </p:nvSpPr>
          <p:spPr>
            <a:xfrm>
              <a:off x="2122981" y="6309320"/>
              <a:ext cx="720827" cy="216024"/>
            </a:xfrm>
            <a:prstGeom prst="flowChartAlternateProcess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912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184900" cy="11430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nl-NL" sz="54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nl-NL" sz="54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nl-NL" sz="80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Droomboom</a:t>
            </a:r>
            <a:r>
              <a:rPr lang="nl-NL" sz="8000" b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nl-NL" sz="8000" b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nl-NL" altLang="nl-NL" sz="8000" b="1" u="sng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075" name="Tijdelijke aanduiding voor inhoud 2"/>
          <p:cNvSpPr>
            <a:spLocks noGrp="1"/>
          </p:cNvSpPr>
          <p:nvPr>
            <p:ph idx="1"/>
          </p:nvPr>
        </p:nvSpPr>
        <p:spPr>
          <a:xfrm>
            <a:off x="408824" y="1772816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altLang="nl-NL" dirty="0" smtClean="0">
                <a:solidFill>
                  <a:srgbClr val="7030A0"/>
                </a:solidFill>
              </a:rPr>
              <a:t>			</a:t>
            </a:r>
          </a:p>
        </p:txBody>
      </p:sp>
      <p:pic>
        <p:nvPicPr>
          <p:cNvPr id="3076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2100" y="620713"/>
            <a:ext cx="19764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619349" y="1758305"/>
            <a:ext cx="57358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bedankt voor de aandacht !</a:t>
            </a:r>
          </a:p>
        </p:txBody>
      </p:sp>
      <p:sp>
        <p:nvSpPr>
          <p:cNvPr id="3" name="AutoShape 2" descr="Afbeeldingsresultaat voor alcohol en drug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12" name="Groep 9"/>
          <p:cNvGrpSpPr>
            <a:grpSpLocks/>
          </p:cNvGrpSpPr>
          <p:nvPr/>
        </p:nvGrpSpPr>
        <p:grpSpPr bwMode="auto">
          <a:xfrm>
            <a:off x="395288" y="6308725"/>
            <a:ext cx="2447925" cy="215900"/>
            <a:chOff x="395536" y="6309320"/>
            <a:chExt cx="2448272" cy="216024"/>
          </a:xfrm>
        </p:grpSpPr>
        <p:sp>
          <p:nvSpPr>
            <p:cNvPr id="13" name="Stroomdiagram: Alternatief proces 12"/>
            <p:cNvSpPr/>
            <p:nvPr/>
          </p:nvSpPr>
          <p:spPr>
            <a:xfrm>
              <a:off x="395536" y="6309320"/>
              <a:ext cx="720827" cy="216024"/>
            </a:xfrm>
            <a:prstGeom prst="flowChartAlternateProcess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7030A0"/>
                </a:solidFill>
              </a:endParaRPr>
            </a:p>
          </p:txBody>
        </p:sp>
        <p:sp>
          <p:nvSpPr>
            <p:cNvPr id="14" name="Stroomdiagram: Alternatief proces 13"/>
            <p:cNvSpPr/>
            <p:nvPr/>
          </p:nvSpPr>
          <p:spPr>
            <a:xfrm>
              <a:off x="1259258" y="6309320"/>
              <a:ext cx="720827" cy="216024"/>
            </a:xfrm>
            <a:prstGeom prst="flowChartAlternateProcess">
              <a:avLst/>
            </a:prstGeom>
            <a:solidFill>
              <a:schemeClr val="accent6"/>
            </a:solidFill>
            <a:ln>
              <a:solidFill>
                <a:srgbClr val="EB48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5" name="Stroomdiagram: Alternatief proces 14"/>
            <p:cNvSpPr/>
            <p:nvPr/>
          </p:nvSpPr>
          <p:spPr>
            <a:xfrm>
              <a:off x="2122981" y="6309320"/>
              <a:ext cx="720827" cy="216024"/>
            </a:xfrm>
            <a:prstGeom prst="flowChartAlternateProcess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002060"/>
                </a:solidFill>
              </a:endParaRPr>
            </a:p>
          </p:txBody>
        </p:sp>
      </p:grpSp>
      <p:pic>
        <p:nvPicPr>
          <p:cNvPr id="1026" name="Picture 2" descr="W:\Circuits\Jeugd, POH-GGZ, MCBT en ViA\Jeugd\Jeugd FACT team\4. Algemeen\Presentatie\droombo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50121" y="2133926"/>
            <a:ext cx="4016504" cy="476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822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330200" y="221308"/>
            <a:ext cx="6548437" cy="139665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Doelgroep FACT Jeugd Twente</a:t>
            </a:r>
          </a:p>
        </p:txBody>
      </p:sp>
      <p:sp>
        <p:nvSpPr>
          <p:cNvPr id="9219" name="Tijdelijke aanduiding voor inhoud 2"/>
          <p:cNvSpPr>
            <a:spLocks noGrp="1"/>
          </p:cNvSpPr>
          <p:nvPr>
            <p:ph idx="1"/>
          </p:nvPr>
        </p:nvSpPr>
        <p:spPr>
          <a:xfrm>
            <a:off x="899593" y="1700808"/>
            <a:ext cx="7012508" cy="435233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nl-NL" altLang="nl-NL" sz="1800" dirty="0">
                <a:solidFill>
                  <a:srgbClr val="002060"/>
                </a:solidFill>
                <a:latin typeface="Arial" charset="0"/>
                <a:cs typeface="Arial" charset="0"/>
              </a:rPr>
              <a:t>12-27 jaar</a:t>
            </a:r>
          </a:p>
          <a:p>
            <a:pPr eaLnBrk="1" hangingPunct="1">
              <a:defRPr/>
            </a:pPr>
            <a:r>
              <a:rPr lang="nl-NL" altLang="nl-NL" sz="1800" dirty="0">
                <a:solidFill>
                  <a:srgbClr val="002060"/>
                </a:solidFill>
                <a:latin typeface="Arial" charset="0"/>
                <a:cs typeface="Arial" charset="0"/>
              </a:rPr>
              <a:t>Onvoldoende aansluiting bij reguliere hulpverlening</a:t>
            </a:r>
          </a:p>
          <a:p>
            <a:pPr eaLnBrk="1" hangingPunct="1">
              <a:defRPr/>
            </a:pPr>
            <a:r>
              <a:rPr lang="nl-NL" altLang="nl-NL" sz="1800" dirty="0">
                <a:solidFill>
                  <a:srgbClr val="002060"/>
                </a:solidFill>
                <a:latin typeface="Arial" charset="0"/>
                <a:cs typeface="Arial" charset="0"/>
              </a:rPr>
              <a:t>Complexe problemen op meerdere levensgebieden:</a:t>
            </a:r>
          </a:p>
          <a:p>
            <a:pPr lvl="1" eaLnBrk="1" hangingPunct="1">
              <a:defRPr/>
            </a:pPr>
            <a:r>
              <a:rPr lang="nl-NL" altLang="nl-NL" sz="1400" dirty="0">
                <a:solidFill>
                  <a:srgbClr val="002060"/>
                </a:solidFill>
                <a:latin typeface="Arial" charset="0"/>
                <a:cs typeface="Arial" charset="0"/>
              </a:rPr>
              <a:t>Opvoed-/opgroei-/systeemproblemen</a:t>
            </a:r>
          </a:p>
          <a:p>
            <a:pPr lvl="1" eaLnBrk="1" hangingPunct="1">
              <a:defRPr/>
            </a:pPr>
            <a:r>
              <a:rPr lang="nl-NL" altLang="nl-NL" sz="1400" dirty="0">
                <a:solidFill>
                  <a:srgbClr val="002060"/>
                </a:solidFill>
                <a:latin typeface="Arial" charset="0"/>
                <a:cs typeface="Arial" charset="0"/>
              </a:rPr>
              <a:t>(Vermoedens van) psychiatrische problematiek</a:t>
            </a:r>
          </a:p>
          <a:p>
            <a:pPr lvl="1" eaLnBrk="1" hangingPunct="1">
              <a:defRPr/>
            </a:pPr>
            <a:r>
              <a:rPr lang="nl-NL" altLang="nl-NL" sz="1400" dirty="0">
                <a:solidFill>
                  <a:srgbClr val="002060"/>
                </a:solidFill>
                <a:latin typeface="Arial" charset="0"/>
                <a:cs typeface="Arial" charset="0"/>
              </a:rPr>
              <a:t>LVB problematiek</a:t>
            </a:r>
          </a:p>
          <a:p>
            <a:pPr eaLnBrk="1" hangingPunct="1">
              <a:defRPr/>
            </a:pPr>
            <a:r>
              <a:rPr lang="nl-NL" altLang="nl-NL" sz="1800" dirty="0">
                <a:solidFill>
                  <a:srgbClr val="002060"/>
                </a:solidFill>
                <a:latin typeface="Arial" charset="0"/>
                <a:cs typeface="Arial" charset="0"/>
              </a:rPr>
              <a:t>Woonachtig in regio Twente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nl-NL" altLang="nl-NL" sz="1800" dirty="0">
                <a:solidFill>
                  <a:srgbClr val="002060"/>
                </a:solidFill>
                <a:latin typeface="Arial" charset="0"/>
                <a:cs typeface="Arial" charset="0"/>
              </a:rPr>
              <a:t>Daarnaast kunnen er problemen zijn op het gebied van:</a:t>
            </a:r>
          </a:p>
          <a:p>
            <a:pPr eaLnBrk="1" hangingPunct="1">
              <a:defRPr/>
            </a:pPr>
            <a:r>
              <a:rPr lang="nl-NL" altLang="nl-NL" sz="1800" dirty="0" err="1">
                <a:solidFill>
                  <a:srgbClr val="002060"/>
                </a:solidFill>
                <a:latin typeface="Arial" charset="0"/>
                <a:cs typeface="Arial" charset="0"/>
              </a:rPr>
              <a:t>Daginvulling</a:t>
            </a:r>
            <a:r>
              <a:rPr lang="nl-NL" altLang="nl-NL" sz="1800" dirty="0">
                <a:solidFill>
                  <a:srgbClr val="002060"/>
                </a:solidFill>
                <a:latin typeface="Arial" charset="0"/>
                <a:cs typeface="Arial" charset="0"/>
              </a:rPr>
              <a:t> (opleiding/werk)</a:t>
            </a:r>
          </a:p>
          <a:p>
            <a:pPr eaLnBrk="1" hangingPunct="1">
              <a:defRPr/>
            </a:pPr>
            <a:r>
              <a:rPr lang="nl-NL" altLang="nl-NL" sz="1800" dirty="0">
                <a:solidFill>
                  <a:srgbClr val="002060"/>
                </a:solidFill>
                <a:latin typeface="Arial" charset="0"/>
                <a:cs typeface="Arial" charset="0"/>
              </a:rPr>
              <a:t>Middelenproblematiek</a:t>
            </a:r>
          </a:p>
          <a:p>
            <a:pPr eaLnBrk="1" hangingPunct="1">
              <a:defRPr/>
            </a:pPr>
            <a:r>
              <a:rPr lang="nl-NL" altLang="nl-NL" sz="1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Zelfredzaamheid</a:t>
            </a:r>
          </a:p>
          <a:p>
            <a:pPr eaLnBrk="1" hangingPunct="1">
              <a:defRPr/>
            </a:pPr>
            <a:r>
              <a:rPr lang="nl-NL" altLang="nl-NL" sz="1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Etc.</a:t>
            </a:r>
            <a:endParaRPr lang="nl-NL" altLang="nl-NL" sz="18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 3" pitchFamily="18" charset="2"/>
              <a:buChar char=""/>
              <a:defRPr/>
            </a:pPr>
            <a:endParaRPr lang="nl-NL" altLang="nl-NL" sz="2400" dirty="0" smtClean="0">
              <a:solidFill>
                <a:srgbClr val="00000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8025" y="206375"/>
            <a:ext cx="188436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200" y="6423025"/>
            <a:ext cx="246856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177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395536" y="195820"/>
            <a:ext cx="6548437" cy="1418109"/>
          </a:xfrm>
        </p:spPr>
        <p:txBody>
          <a:bodyPr/>
          <a:lstStyle/>
          <a:p>
            <a:pPr eaLnBrk="1" hangingPunct="1"/>
            <a:r>
              <a:rPr lang="nl-NL" alt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Teamsamenstelling</a:t>
            </a:r>
          </a:p>
        </p:txBody>
      </p:sp>
      <p:sp>
        <p:nvSpPr>
          <p:cNvPr id="7171" name="Tijdelijke aanduiding voor inhoud 2"/>
          <p:cNvSpPr>
            <a:spLocks noGrp="1"/>
          </p:cNvSpPr>
          <p:nvPr>
            <p:ph idx="1"/>
          </p:nvPr>
        </p:nvSpPr>
        <p:spPr>
          <a:xfrm>
            <a:off x="1363663" y="1844675"/>
            <a:ext cx="7170737" cy="4530725"/>
          </a:xfrm>
        </p:spPr>
        <p:txBody>
          <a:bodyPr/>
          <a:lstStyle/>
          <a:p>
            <a:pPr marL="0" indent="0" defTabSz="914400" eaLnBrk="1" hangingPunct="1">
              <a:buFont typeface="Arial" charset="0"/>
              <a:buNone/>
            </a:pPr>
            <a:r>
              <a:rPr lang="nl-NL" altLang="nl-NL" sz="1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Jarabee </a:t>
            </a:r>
            <a:endParaRPr lang="nl-NL" altLang="nl-NL" sz="1800" b="1" dirty="0" smtClean="0">
              <a:solidFill>
                <a:srgbClr val="002060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0" indent="0" defTabSz="914400" eaLnBrk="1" hangingPunct="1">
              <a:buFont typeface="Arial" charset="0"/>
              <a:buNone/>
            </a:pPr>
            <a:r>
              <a:rPr lang="nl-NL" altLang="nl-NL" sz="16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Ambulant gezinshulpverlener		GZ-psycholoog</a:t>
            </a:r>
          </a:p>
          <a:p>
            <a:pPr marL="0" indent="0" defTabSz="914400" eaLnBrk="1" hangingPunct="1">
              <a:buFont typeface="Arial" charset="0"/>
              <a:buNone/>
            </a:pPr>
            <a:r>
              <a:rPr lang="nl-NL" altLang="nl-NL" sz="16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Ambulant jongerenhulpverlener   	</a:t>
            </a:r>
            <a:r>
              <a:rPr lang="nl-NL" altLang="nl-NL" sz="1600" dirty="0" smtClean="0">
                <a:solidFill>
                  <a:srgbClr val="002060"/>
                </a:solidFill>
                <a:latin typeface="Arial" charset="0"/>
                <a:cs typeface="Arial" charset="0"/>
                <a:sym typeface="Wingdings" pitchFamily="2" charset="2"/>
              </a:rPr>
              <a:t>Gedragswetenschapper</a:t>
            </a:r>
            <a:endParaRPr lang="nl-NL" altLang="nl-NL" sz="16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0" indent="0" defTabSz="914400" eaLnBrk="1" hangingPunct="1">
              <a:lnSpc>
                <a:spcPts val="1000"/>
              </a:lnSpc>
              <a:buFont typeface="Arial" charset="0"/>
              <a:buNone/>
            </a:pPr>
            <a:endParaRPr lang="nl-NL" altLang="nl-NL" sz="1600" dirty="0" smtClean="0">
              <a:solidFill>
                <a:srgbClr val="002060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0" indent="0" defTabSz="914400" eaLnBrk="1" hangingPunct="1">
              <a:buFont typeface="Arial" charset="0"/>
              <a:buNone/>
            </a:pPr>
            <a:r>
              <a:rPr lang="nl-NL" altLang="nl-NL" sz="1800" b="1" dirty="0" smtClean="0">
                <a:solidFill>
                  <a:srgbClr val="002060"/>
                </a:solidFill>
                <a:latin typeface="Arial" charset="0"/>
                <a:cs typeface="Arial" charset="0"/>
                <a:sym typeface="Wingdings" pitchFamily="2" charset="2"/>
              </a:rPr>
              <a:t>Ambiq </a:t>
            </a:r>
          </a:p>
          <a:p>
            <a:pPr marL="0" indent="0" defTabSz="914400" eaLnBrk="1" hangingPunct="1">
              <a:buFont typeface="Arial" charset="0"/>
              <a:buNone/>
            </a:pPr>
            <a:r>
              <a:rPr lang="nl-NL" altLang="nl-NL" sz="16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Ambulant gezinshulpverlener		Psychomotorische Therapeut</a:t>
            </a:r>
          </a:p>
          <a:p>
            <a:pPr marL="0" indent="0" defTabSz="914400" eaLnBrk="1" hangingPunct="1">
              <a:buFont typeface="Arial" charset="0"/>
              <a:buNone/>
            </a:pPr>
            <a:r>
              <a:rPr lang="nl-NL" altLang="nl-NL" sz="1600" dirty="0" smtClean="0">
                <a:solidFill>
                  <a:srgbClr val="002060"/>
                </a:solidFill>
                <a:latin typeface="Arial" charset="0"/>
                <a:cs typeface="Arial" charset="0"/>
                <a:sym typeface="Wingdings" pitchFamily="2" charset="2"/>
              </a:rPr>
              <a:t>Systeemtherapeut			Secretarieel ondersteuner </a:t>
            </a:r>
          </a:p>
          <a:p>
            <a:pPr marL="0" indent="0" defTabSz="914400" eaLnBrk="1" hangingPunct="1">
              <a:lnSpc>
                <a:spcPts val="1000"/>
              </a:lnSpc>
              <a:buFont typeface="Arial" charset="0"/>
              <a:buNone/>
            </a:pPr>
            <a:endParaRPr lang="nl-NL" altLang="nl-NL" sz="1800" dirty="0" smtClean="0">
              <a:solidFill>
                <a:srgbClr val="002060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0" indent="0" defTabSz="914400" eaLnBrk="1" hangingPunct="1">
              <a:buFont typeface="Arial" charset="0"/>
              <a:buNone/>
            </a:pPr>
            <a:r>
              <a:rPr lang="nl-NL" altLang="nl-NL" sz="1800" b="1" dirty="0" smtClean="0">
                <a:solidFill>
                  <a:srgbClr val="002060"/>
                </a:solidFill>
                <a:latin typeface="Arial" charset="0"/>
                <a:cs typeface="Arial" charset="0"/>
                <a:sym typeface="Wingdings" pitchFamily="2" charset="2"/>
              </a:rPr>
              <a:t>Mediant</a:t>
            </a:r>
            <a:endParaRPr lang="nl-NL" altLang="nl-NL" sz="18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0" indent="0" defTabSz="914400" eaLnBrk="1" hangingPunct="1">
              <a:buFont typeface="Arial" charset="0"/>
              <a:buNone/>
            </a:pPr>
            <a:r>
              <a:rPr lang="nl-NL" altLang="nl-NL" sz="16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Sociaal Psychiatrisch Verpleegkundige	Ambulant verpleegkundige</a:t>
            </a:r>
          </a:p>
          <a:p>
            <a:pPr marL="0" indent="0" defTabSz="914400" eaLnBrk="1" hangingPunct="1">
              <a:buFont typeface="Arial" charset="0"/>
              <a:buNone/>
            </a:pPr>
            <a:r>
              <a:rPr lang="nl-NL" altLang="nl-NL" sz="16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Gespecialiseerd Agogisch hulpverlener	Ervaringswerker</a:t>
            </a:r>
          </a:p>
          <a:p>
            <a:pPr marL="0" indent="0" defTabSz="914400" eaLnBrk="1" hangingPunct="1">
              <a:buFont typeface="Arial" charset="0"/>
              <a:buNone/>
            </a:pPr>
            <a:r>
              <a:rPr lang="nl-NL" altLang="nl-NL" sz="16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Projectmanager			Psychiater</a:t>
            </a:r>
          </a:p>
          <a:p>
            <a:pPr marL="0" indent="0" defTabSz="914400" eaLnBrk="1" hangingPunct="1">
              <a:buFont typeface="Arial" charset="0"/>
              <a:buNone/>
            </a:pPr>
            <a:endParaRPr lang="nl-NL" altLang="nl-NL" sz="16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0" indent="0" defTabSz="914400" eaLnBrk="1" hangingPunct="1">
              <a:buFont typeface="Arial" charset="0"/>
              <a:buNone/>
            </a:pPr>
            <a:r>
              <a:rPr lang="nl-NL" altLang="nl-NL" sz="1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Jeugd GGZ</a:t>
            </a:r>
          </a:p>
          <a:p>
            <a:pPr marL="0" indent="0" defTabSz="914400" eaLnBrk="1" hangingPunct="1">
              <a:buFont typeface="Arial" charset="0"/>
              <a:buNone/>
            </a:pPr>
            <a:r>
              <a:rPr lang="nl-NL" altLang="nl-NL" sz="16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Sociaal Psychiatrisch Verpleegkundige</a:t>
            </a:r>
            <a:endParaRPr lang="nl-NL" altLang="nl-NL" sz="16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0" indent="0" defTabSz="914400" eaLnBrk="1" hangingPunct="1">
              <a:buFont typeface="Arial" charset="0"/>
              <a:buNone/>
            </a:pPr>
            <a:endParaRPr lang="nl-NL" altLang="nl-NL" sz="2400" dirty="0" smtClean="0">
              <a:solidFill>
                <a:srgbClr val="000000"/>
              </a:solidFill>
              <a:latin typeface="Lucida Sans Unicode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58763"/>
            <a:ext cx="188436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288" y="6375400"/>
            <a:ext cx="2468562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534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58763"/>
            <a:ext cx="188436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288" y="6375400"/>
            <a:ext cx="2468562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292638" y="1868713"/>
            <a:ext cx="1502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altLang="nl-N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PMT</a:t>
            </a:r>
            <a:endParaRPr lang="nl-N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292638" y="4869160"/>
            <a:ext cx="4631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altLang="nl-NL" sz="5400" b="1" u="sng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Leefstijltraining</a:t>
            </a:r>
            <a:endParaRPr lang="nl-NL" sz="5400" b="1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4540701" y="5690195"/>
            <a:ext cx="4367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u="sng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Meet en Greet</a:t>
            </a:r>
            <a:endParaRPr lang="nl-NL" sz="5400" b="1" u="sng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4211960" y="4365104"/>
            <a:ext cx="4499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Praktische ondersteuning</a:t>
            </a:r>
            <a:endParaRPr lang="nl-NL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1076363" y="3645024"/>
            <a:ext cx="5000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Systeemtherapie</a:t>
            </a:r>
            <a:endParaRPr lang="nl-NL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177565" y="2967335"/>
            <a:ext cx="41784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Medicamenteuze</a:t>
            </a:r>
            <a:r>
              <a:rPr lang="nl-N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nl-NL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begeleiding</a:t>
            </a:r>
            <a:endParaRPr lang="nl-NL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3347864" y="2468877"/>
            <a:ext cx="54055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Cognitieve gedragstherapie</a:t>
            </a:r>
            <a:endParaRPr lang="nl-N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395536" y="258763"/>
            <a:ext cx="50072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Ervaringsdeskundigheid</a:t>
            </a:r>
            <a:endParaRPr lang="nl-NL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5503044" y="1675908"/>
            <a:ext cx="3090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Activering</a:t>
            </a:r>
            <a:endParaRPr lang="nl-N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2144179" y="869265"/>
            <a:ext cx="4793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Psycho</a:t>
            </a:r>
            <a:r>
              <a:rPr lang="nl-NL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educatie</a:t>
            </a:r>
            <a:endParaRPr lang="nl-NL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6080281" y="3383414"/>
            <a:ext cx="22414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Diagnostiek</a:t>
            </a:r>
            <a:endParaRPr lang="nl-NL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11623" y="1669048"/>
            <a:ext cx="510024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Laagdrempelig </a:t>
            </a:r>
            <a:r>
              <a:rPr lang="nl-NL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outreachend</a:t>
            </a:r>
            <a:r>
              <a:rPr lang="nl-NL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contact maken</a:t>
            </a:r>
            <a:endParaRPr lang="nl-NL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895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49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nl-NL" altLang="nl-NL" sz="54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Leefstijltraining</a:t>
            </a:r>
          </a:p>
        </p:txBody>
      </p:sp>
      <p:sp>
        <p:nvSpPr>
          <p:cNvPr id="3075" name="Tijdelijke aanduiding voor inhoud 2"/>
          <p:cNvSpPr>
            <a:spLocks noGrp="1"/>
          </p:cNvSpPr>
          <p:nvPr>
            <p:ph idx="1"/>
          </p:nvPr>
        </p:nvSpPr>
        <p:spPr>
          <a:xfrm>
            <a:off x="408824" y="177281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nl-NL" altLang="nl-NL" dirty="0" smtClean="0">
                <a:solidFill>
                  <a:srgbClr val="7030A0"/>
                </a:solidFill>
              </a:rPr>
              <a:t>Kennismaking</a:t>
            </a:r>
          </a:p>
          <a:p>
            <a:pPr eaLnBrk="1" hangingPunct="1"/>
            <a:r>
              <a:rPr lang="nl-NL" altLang="nl-NL" dirty="0" smtClean="0">
                <a:solidFill>
                  <a:srgbClr val="7030A0"/>
                </a:solidFill>
              </a:rPr>
              <a:t>Structuur en slapen</a:t>
            </a:r>
          </a:p>
          <a:p>
            <a:pPr eaLnBrk="1" hangingPunct="1"/>
            <a:r>
              <a:rPr lang="nl-NL" altLang="nl-NL" dirty="0" smtClean="0">
                <a:solidFill>
                  <a:srgbClr val="7030A0"/>
                </a:solidFill>
              </a:rPr>
              <a:t>Bewegen (PMT)</a:t>
            </a:r>
          </a:p>
          <a:p>
            <a:pPr eaLnBrk="1" hangingPunct="1"/>
            <a:r>
              <a:rPr lang="nl-NL" altLang="nl-NL" dirty="0" smtClean="0">
                <a:solidFill>
                  <a:srgbClr val="7030A0"/>
                </a:solidFill>
              </a:rPr>
              <a:t>Omgaan met geld</a:t>
            </a:r>
          </a:p>
          <a:p>
            <a:pPr eaLnBrk="1" hangingPunct="1"/>
            <a:r>
              <a:rPr lang="nl-NL" altLang="nl-NL" dirty="0" smtClean="0">
                <a:solidFill>
                  <a:srgbClr val="7030A0"/>
                </a:solidFill>
              </a:rPr>
              <a:t>Middelengebruik</a:t>
            </a:r>
          </a:p>
          <a:p>
            <a:pPr eaLnBrk="1" hangingPunct="1"/>
            <a:r>
              <a:rPr lang="nl-NL" altLang="nl-NL" dirty="0" smtClean="0">
                <a:solidFill>
                  <a:srgbClr val="7030A0"/>
                </a:solidFill>
              </a:rPr>
              <a:t>Dromen en doelen</a:t>
            </a:r>
          </a:p>
          <a:p>
            <a:pPr eaLnBrk="1" hangingPunct="1"/>
            <a:r>
              <a:rPr lang="nl-NL" altLang="nl-NL" dirty="0" smtClean="0">
                <a:solidFill>
                  <a:srgbClr val="7030A0"/>
                </a:solidFill>
              </a:rPr>
              <a:t>Omgaan met lastige situaties (CGT)</a:t>
            </a:r>
          </a:p>
          <a:p>
            <a:pPr eaLnBrk="1" hangingPunct="1"/>
            <a:r>
              <a:rPr lang="nl-NL" altLang="nl-NL" dirty="0" smtClean="0">
                <a:solidFill>
                  <a:srgbClr val="7030A0"/>
                </a:solidFill>
              </a:rPr>
              <a:t>Kwaliteiten en valkuilen</a:t>
            </a:r>
          </a:p>
          <a:p>
            <a:pPr eaLnBrk="1" hangingPunct="1"/>
            <a:r>
              <a:rPr lang="nl-NL" altLang="nl-NL" dirty="0" smtClean="0">
                <a:solidFill>
                  <a:srgbClr val="7030A0"/>
                </a:solidFill>
              </a:rPr>
              <a:t>Afsluiting</a:t>
            </a:r>
          </a:p>
          <a:p>
            <a:pPr eaLnBrk="1" hangingPunct="1"/>
            <a:r>
              <a:rPr lang="nl-NL" altLang="nl-NL" dirty="0" smtClean="0">
                <a:solidFill>
                  <a:srgbClr val="7030A0"/>
                </a:solidFill>
              </a:rPr>
              <a:t>Follow up</a:t>
            </a:r>
          </a:p>
        </p:txBody>
      </p:sp>
      <p:pic>
        <p:nvPicPr>
          <p:cNvPr id="3076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2100" y="620713"/>
            <a:ext cx="19764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9"/>
          <p:cNvGrpSpPr>
            <a:grpSpLocks/>
          </p:cNvGrpSpPr>
          <p:nvPr/>
        </p:nvGrpSpPr>
        <p:grpSpPr bwMode="auto">
          <a:xfrm>
            <a:off x="395288" y="6308725"/>
            <a:ext cx="2447925" cy="215900"/>
            <a:chOff x="395536" y="6309320"/>
            <a:chExt cx="2448272" cy="216024"/>
          </a:xfrm>
        </p:grpSpPr>
        <p:sp>
          <p:nvSpPr>
            <p:cNvPr id="6" name="Stroomdiagram: Alternatief proces 5"/>
            <p:cNvSpPr/>
            <p:nvPr/>
          </p:nvSpPr>
          <p:spPr>
            <a:xfrm>
              <a:off x="395536" y="6309320"/>
              <a:ext cx="720827" cy="216024"/>
            </a:xfrm>
            <a:prstGeom prst="flowChartAlternateProcess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7030A0"/>
                </a:solidFill>
              </a:endParaRPr>
            </a:p>
          </p:txBody>
        </p:sp>
        <p:sp>
          <p:nvSpPr>
            <p:cNvPr id="7" name="Stroomdiagram: Alternatief proces 6"/>
            <p:cNvSpPr/>
            <p:nvPr/>
          </p:nvSpPr>
          <p:spPr>
            <a:xfrm>
              <a:off x="1259258" y="6309320"/>
              <a:ext cx="720827" cy="216024"/>
            </a:xfrm>
            <a:prstGeom prst="flowChartAlternateProcess">
              <a:avLst/>
            </a:prstGeom>
            <a:solidFill>
              <a:schemeClr val="accent6"/>
            </a:solidFill>
            <a:ln>
              <a:solidFill>
                <a:srgbClr val="EB48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8" name="Stroomdiagram: Alternatief proces 7"/>
            <p:cNvSpPr/>
            <p:nvPr/>
          </p:nvSpPr>
          <p:spPr>
            <a:xfrm>
              <a:off x="2122981" y="6309320"/>
              <a:ext cx="720827" cy="216024"/>
            </a:xfrm>
            <a:prstGeom prst="flowChartAlternateProcess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610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49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nl-NL" altLang="nl-NL" sz="54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Leefstijltraining</a:t>
            </a:r>
          </a:p>
        </p:txBody>
      </p:sp>
      <p:pic>
        <p:nvPicPr>
          <p:cNvPr id="3076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2100" y="620713"/>
            <a:ext cx="19764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2784543" y="1773238"/>
            <a:ext cx="3479663" cy="4525962"/>
          </a:xfr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81328"/>
            <a:ext cx="246856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69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49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nl-NL" altLang="nl-NL" sz="54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Leefstijltraining</a:t>
            </a:r>
          </a:p>
        </p:txBody>
      </p:sp>
      <p:sp>
        <p:nvSpPr>
          <p:cNvPr id="3075" name="Tijdelijke aanduiding voor inhoud 2"/>
          <p:cNvSpPr>
            <a:spLocks noGrp="1"/>
          </p:cNvSpPr>
          <p:nvPr>
            <p:ph idx="1"/>
          </p:nvPr>
        </p:nvSpPr>
        <p:spPr>
          <a:xfrm>
            <a:off x="408824" y="1772816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altLang="nl-NL" dirty="0" smtClean="0">
                <a:solidFill>
                  <a:srgbClr val="7030A0"/>
                </a:solidFill>
              </a:rPr>
              <a:t>			</a:t>
            </a:r>
          </a:p>
        </p:txBody>
      </p:sp>
      <p:pic>
        <p:nvPicPr>
          <p:cNvPr id="3076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2100" y="620713"/>
            <a:ext cx="19764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ijdelijke aanduiding voor inhoud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1985878"/>
              </p:ext>
            </p:extLst>
          </p:nvPr>
        </p:nvGraphicFramePr>
        <p:xfrm>
          <a:off x="539552" y="2276872"/>
          <a:ext cx="8155182" cy="3978071"/>
        </p:xfrm>
        <a:graphic>
          <a:graphicData uri="http://schemas.openxmlformats.org/drawingml/2006/table">
            <a:tbl>
              <a:tblPr firstRow="1" firstCol="1" bandRow="1"/>
              <a:tblGrid>
                <a:gridCol w="720078"/>
                <a:gridCol w="235820"/>
                <a:gridCol w="312884"/>
                <a:gridCol w="312884"/>
                <a:gridCol w="313376"/>
                <a:gridCol w="312884"/>
                <a:gridCol w="312884"/>
                <a:gridCol w="312884"/>
                <a:gridCol w="313376"/>
                <a:gridCol w="312884"/>
                <a:gridCol w="312884"/>
                <a:gridCol w="312884"/>
                <a:gridCol w="313376"/>
                <a:gridCol w="312884"/>
                <a:gridCol w="312884"/>
                <a:gridCol w="312884"/>
                <a:gridCol w="313376"/>
                <a:gridCol w="312884"/>
                <a:gridCol w="312884"/>
                <a:gridCol w="312884"/>
                <a:gridCol w="313376"/>
                <a:gridCol w="312884"/>
                <a:gridCol w="312884"/>
                <a:gridCol w="312884"/>
                <a:gridCol w="313376"/>
              </a:tblGrid>
              <a:tr h="4381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uur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uur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uur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18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uur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23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uur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Maandag</a:t>
                      </a:r>
                      <a:endParaRPr lang="nl-N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Dinsdag</a:t>
                      </a:r>
                      <a:endParaRPr lang="nl-N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1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Woensdag</a:t>
                      </a:r>
                      <a:endParaRPr lang="nl-N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1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Donderdag</a:t>
                      </a:r>
                      <a:endParaRPr lang="nl-N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Vrijdag</a:t>
                      </a:r>
                      <a:endParaRPr lang="nl-N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Zaterdag</a:t>
                      </a:r>
                      <a:endParaRPr lang="nl-N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Zondag</a:t>
                      </a:r>
                      <a:endParaRPr lang="nl-N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nl-N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1" marR="53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hthoek 1"/>
          <p:cNvSpPr/>
          <p:nvPr/>
        </p:nvSpPr>
        <p:spPr>
          <a:xfrm>
            <a:off x="1907704" y="1412776"/>
            <a:ext cx="32128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Structuur en slapen</a:t>
            </a:r>
            <a:endParaRPr lang="nl-NL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7" name="Groep 9"/>
          <p:cNvGrpSpPr>
            <a:grpSpLocks/>
          </p:cNvGrpSpPr>
          <p:nvPr/>
        </p:nvGrpSpPr>
        <p:grpSpPr bwMode="auto">
          <a:xfrm>
            <a:off x="395288" y="6308725"/>
            <a:ext cx="2447925" cy="215900"/>
            <a:chOff x="395536" y="6309320"/>
            <a:chExt cx="2448272" cy="216024"/>
          </a:xfrm>
        </p:grpSpPr>
        <p:sp>
          <p:nvSpPr>
            <p:cNvPr id="8" name="Stroomdiagram: Alternatief proces 7"/>
            <p:cNvSpPr/>
            <p:nvPr/>
          </p:nvSpPr>
          <p:spPr>
            <a:xfrm>
              <a:off x="395536" y="6309320"/>
              <a:ext cx="720827" cy="216024"/>
            </a:xfrm>
            <a:prstGeom prst="flowChartAlternateProcess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7030A0"/>
                </a:solidFill>
              </a:endParaRPr>
            </a:p>
          </p:txBody>
        </p:sp>
        <p:sp>
          <p:nvSpPr>
            <p:cNvPr id="9" name="Stroomdiagram: Alternatief proces 8"/>
            <p:cNvSpPr/>
            <p:nvPr/>
          </p:nvSpPr>
          <p:spPr>
            <a:xfrm>
              <a:off x="1259258" y="6309320"/>
              <a:ext cx="720827" cy="216024"/>
            </a:xfrm>
            <a:prstGeom prst="flowChartAlternateProcess">
              <a:avLst/>
            </a:prstGeom>
            <a:solidFill>
              <a:schemeClr val="accent6"/>
            </a:solidFill>
            <a:ln>
              <a:solidFill>
                <a:srgbClr val="EB48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0" name="Stroomdiagram: Alternatief proces 9"/>
            <p:cNvSpPr/>
            <p:nvPr/>
          </p:nvSpPr>
          <p:spPr>
            <a:xfrm>
              <a:off x="2122981" y="6309320"/>
              <a:ext cx="720827" cy="216024"/>
            </a:xfrm>
            <a:prstGeom prst="flowChartAlternateProcess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685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49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nl-NL" altLang="nl-NL" sz="54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Leefstijltraining</a:t>
            </a:r>
          </a:p>
        </p:txBody>
      </p:sp>
      <p:sp>
        <p:nvSpPr>
          <p:cNvPr id="3075" name="Tijdelijke aanduiding voor inhoud 2"/>
          <p:cNvSpPr>
            <a:spLocks noGrp="1"/>
          </p:cNvSpPr>
          <p:nvPr>
            <p:ph idx="1"/>
          </p:nvPr>
        </p:nvSpPr>
        <p:spPr>
          <a:xfrm>
            <a:off x="519000" y="4995178"/>
            <a:ext cx="8229600" cy="158417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dirty="0" smtClean="0"/>
              <a:t>Lidl</a:t>
            </a:r>
            <a:r>
              <a:rPr lang="nl-NL" dirty="0"/>
              <a:t>: €</a:t>
            </a:r>
            <a:r>
              <a:rPr lang="nl-NL" dirty="0" smtClean="0"/>
              <a:t>42,57		Aldi</a:t>
            </a:r>
            <a:r>
              <a:rPr lang="nl-NL" dirty="0"/>
              <a:t>: €42,95</a:t>
            </a:r>
            <a:br>
              <a:rPr lang="nl-NL" dirty="0"/>
            </a:br>
            <a:r>
              <a:rPr lang="nl-NL" dirty="0"/>
              <a:t>Jumbo: €</a:t>
            </a:r>
            <a:r>
              <a:rPr lang="nl-NL" dirty="0" smtClean="0"/>
              <a:t>54,45		C1000</a:t>
            </a:r>
            <a:r>
              <a:rPr lang="nl-NL" dirty="0"/>
              <a:t>: €54,65</a:t>
            </a:r>
            <a:br>
              <a:rPr lang="nl-NL" dirty="0"/>
            </a:br>
            <a:r>
              <a:rPr lang="nl-NL" dirty="0"/>
              <a:t>PLUS: €</a:t>
            </a:r>
            <a:r>
              <a:rPr lang="nl-NL" dirty="0" smtClean="0"/>
              <a:t>55,66		Albert </a:t>
            </a:r>
            <a:r>
              <a:rPr lang="nl-NL" dirty="0"/>
              <a:t>Heijn: €56,72</a:t>
            </a:r>
          </a:p>
          <a:p>
            <a:pPr marL="457200" lvl="1" indent="0">
              <a:buNone/>
            </a:pPr>
            <a:endParaRPr lang="nl-NL" altLang="nl-NL" dirty="0" smtClean="0">
              <a:solidFill>
                <a:srgbClr val="7030A0"/>
              </a:solidFill>
            </a:endParaRPr>
          </a:p>
        </p:txBody>
      </p:sp>
      <p:pic>
        <p:nvPicPr>
          <p:cNvPr id="3076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2100" y="620713"/>
            <a:ext cx="19764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108111" y="1412776"/>
            <a:ext cx="28119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Omgaan met geld</a:t>
            </a:r>
            <a:endParaRPr lang="nl-NL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666315" y="2132856"/>
            <a:ext cx="79349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-</a:t>
            </a:r>
            <a:r>
              <a:rPr lang="nl-NL" dirty="0" smtClean="0"/>
              <a:t>Tijgerwit		- </a:t>
            </a:r>
            <a:r>
              <a:rPr lang="nl-NL" dirty="0"/>
              <a:t>Pond </a:t>
            </a:r>
            <a:r>
              <a:rPr lang="nl-NL" dirty="0" smtClean="0"/>
              <a:t>halvarine 		- </a:t>
            </a:r>
            <a:r>
              <a:rPr lang="nl-NL" dirty="0"/>
              <a:t>Aardbeienjam</a:t>
            </a:r>
            <a:br>
              <a:rPr lang="nl-NL" dirty="0"/>
            </a:br>
            <a:r>
              <a:rPr lang="nl-NL" dirty="0"/>
              <a:t>- </a:t>
            </a:r>
            <a:r>
              <a:rPr lang="nl-NL" dirty="0" smtClean="0"/>
              <a:t>Pindakaas	- </a:t>
            </a:r>
            <a:r>
              <a:rPr lang="nl-NL" dirty="0"/>
              <a:t>Kilo stuk jonge </a:t>
            </a:r>
            <a:r>
              <a:rPr lang="nl-NL" dirty="0" smtClean="0"/>
              <a:t>kaas	- </a:t>
            </a:r>
            <a:r>
              <a:rPr lang="nl-NL" dirty="0"/>
              <a:t>Schouderham</a:t>
            </a:r>
            <a:br>
              <a:rPr lang="nl-NL" dirty="0"/>
            </a:br>
            <a:r>
              <a:rPr lang="nl-NL" dirty="0"/>
              <a:t>- Pondspak </a:t>
            </a:r>
            <a:r>
              <a:rPr lang="nl-NL" dirty="0" smtClean="0"/>
              <a:t>koffie	- </a:t>
            </a:r>
            <a:r>
              <a:rPr lang="nl-NL" dirty="0"/>
              <a:t>Pak </a:t>
            </a:r>
            <a:r>
              <a:rPr lang="nl-NL" dirty="0" smtClean="0"/>
              <a:t>thee		- </a:t>
            </a:r>
            <a:r>
              <a:rPr lang="nl-NL" dirty="0"/>
              <a:t>1 liter halfvolle verse melk</a:t>
            </a:r>
            <a:br>
              <a:rPr lang="nl-NL" dirty="0"/>
            </a:br>
            <a:r>
              <a:rPr lang="nl-NL" dirty="0"/>
              <a:t>- Kilo </a:t>
            </a:r>
            <a:r>
              <a:rPr lang="nl-NL" dirty="0" smtClean="0"/>
              <a:t>suiker	- </a:t>
            </a:r>
            <a:r>
              <a:rPr lang="nl-NL" dirty="0"/>
              <a:t>Pak </a:t>
            </a:r>
            <a:r>
              <a:rPr lang="nl-NL" dirty="0" smtClean="0"/>
              <a:t>stroopwafels		- </a:t>
            </a:r>
            <a:r>
              <a:rPr lang="nl-NL" dirty="0"/>
              <a:t>Engelse drop</a:t>
            </a:r>
            <a:br>
              <a:rPr lang="nl-NL" dirty="0"/>
            </a:br>
            <a:r>
              <a:rPr lang="nl-NL" dirty="0"/>
              <a:t>- Stuk melkchocolade met hazelnoten </a:t>
            </a:r>
            <a:r>
              <a:rPr lang="nl-NL" dirty="0" smtClean="0"/>
              <a:t>		- </a:t>
            </a:r>
            <a:r>
              <a:rPr lang="nl-NL" dirty="0"/>
              <a:t>5 kg kruimige aardappelen</a:t>
            </a:r>
            <a:br>
              <a:rPr lang="nl-NL" dirty="0"/>
            </a:br>
            <a:r>
              <a:rPr lang="nl-NL" dirty="0"/>
              <a:t>- Pot rode kool </a:t>
            </a:r>
            <a:r>
              <a:rPr lang="nl-NL" dirty="0" smtClean="0"/>
              <a:t>	- </a:t>
            </a:r>
            <a:r>
              <a:rPr lang="nl-NL" dirty="0"/>
              <a:t>Pot appelmoes </a:t>
            </a:r>
            <a:r>
              <a:rPr lang="nl-NL" dirty="0" smtClean="0"/>
              <a:t>		- </a:t>
            </a:r>
            <a:r>
              <a:rPr lang="nl-NL" dirty="0"/>
              <a:t>Pond rundergehakt </a:t>
            </a:r>
            <a:br>
              <a:rPr lang="nl-NL" dirty="0"/>
            </a:br>
            <a:r>
              <a:rPr lang="nl-NL" dirty="0"/>
              <a:t>- 2 kg </a:t>
            </a:r>
            <a:r>
              <a:rPr lang="nl-NL" dirty="0" smtClean="0"/>
              <a:t>perssinaasappelen			- </a:t>
            </a:r>
            <a:r>
              <a:rPr lang="nl-NL" dirty="0"/>
              <a:t>Zak Elstar appels</a:t>
            </a:r>
            <a:br>
              <a:rPr lang="nl-NL" dirty="0"/>
            </a:br>
            <a:r>
              <a:rPr lang="nl-NL" dirty="0"/>
              <a:t>- Rode </a:t>
            </a:r>
            <a:r>
              <a:rPr lang="nl-NL" dirty="0" smtClean="0"/>
              <a:t>huiswijn	- </a:t>
            </a:r>
            <a:r>
              <a:rPr lang="nl-NL" dirty="0"/>
              <a:t>2 flesjes </a:t>
            </a:r>
            <a:r>
              <a:rPr lang="nl-NL" dirty="0" smtClean="0"/>
              <a:t>bier		- </a:t>
            </a:r>
            <a:r>
              <a:rPr lang="nl-NL" dirty="0"/>
              <a:t>Sinaasappelsap</a:t>
            </a:r>
            <a:br>
              <a:rPr lang="nl-NL" dirty="0"/>
            </a:br>
            <a:r>
              <a:rPr lang="nl-NL" dirty="0"/>
              <a:t>- </a:t>
            </a:r>
            <a:r>
              <a:rPr lang="nl-NL" dirty="0" smtClean="0"/>
              <a:t>Cola		- </a:t>
            </a:r>
            <a:r>
              <a:rPr lang="nl-NL" dirty="0"/>
              <a:t>Zak </a:t>
            </a:r>
            <a:r>
              <a:rPr lang="nl-NL" dirty="0" smtClean="0"/>
              <a:t>paprikachips		- </a:t>
            </a:r>
            <a:r>
              <a:rPr lang="nl-NL" dirty="0"/>
              <a:t>Wc-papier</a:t>
            </a:r>
            <a:br>
              <a:rPr lang="nl-NL" dirty="0"/>
            </a:br>
            <a:r>
              <a:rPr lang="nl-NL" dirty="0"/>
              <a:t>- </a:t>
            </a:r>
            <a:r>
              <a:rPr lang="nl-NL" dirty="0" smtClean="0"/>
              <a:t>Bontwasmiddel	- </a:t>
            </a:r>
            <a:r>
              <a:rPr lang="nl-NL" dirty="0"/>
              <a:t>Afwasmiddel </a:t>
            </a:r>
          </a:p>
        </p:txBody>
      </p:sp>
      <p:grpSp>
        <p:nvGrpSpPr>
          <p:cNvPr id="8" name="Groep 9"/>
          <p:cNvGrpSpPr>
            <a:grpSpLocks/>
          </p:cNvGrpSpPr>
          <p:nvPr/>
        </p:nvGrpSpPr>
        <p:grpSpPr bwMode="auto">
          <a:xfrm>
            <a:off x="395288" y="6308725"/>
            <a:ext cx="2447925" cy="215900"/>
            <a:chOff x="395536" y="6309320"/>
            <a:chExt cx="2448272" cy="216024"/>
          </a:xfrm>
        </p:grpSpPr>
        <p:sp>
          <p:nvSpPr>
            <p:cNvPr id="9" name="Stroomdiagram: Alternatief proces 8"/>
            <p:cNvSpPr/>
            <p:nvPr/>
          </p:nvSpPr>
          <p:spPr>
            <a:xfrm>
              <a:off x="395536" y="6309320"/>
              <a:ext cx="720827" cy="216024"/>
            </a:xfrm>
            <a:prstGeom prst="flowChartAlternateProcess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7030A0"/>
                </a:solidFill>
              </a:endParaRPr>
            </a:p>
          </p:txBody>
        </p:sp>
        <p:sp>
          <p:nvSpPr>
            <p:cNvPr id="10" name="Stroomdiagram: Alternatief proces 9"/>
            <p:cNvSpPr/>
            <p:nvPr/>
          </p:nvSpPr>
          <p:spPr>
            <a:xfrm>
              <a:off x="1259258" y="6309320"/>
              <a:ext cx="720827" cy="216024"/>
            </a:xfrm>
            <a:prstGeom prst="flowChartAlternateProcess">
              <a:avLst/>
            </a:prstGeom>
            <a:solidFill>
              <a:schemeClr val="accent6"/>
            </a:solidFill>
            <a:ln>
              <a:solidFill>
                <a:srgbClr val="EB48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1" name="Stroomdiagram: Alternatief proces 10"/>
            <p:cNvSpPr/>
            <p:nvPr/>
          </p:nvSpPr>
          <p:spPr>
            <a:xfrm>
              <a:off x="2122981" y="6309320"/>
              <a:ext cx="720827" cy="216024"/>
            </a:xfrm>
            <a:prstGeom prst="flowChartAlternateProcess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249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49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nl-NL" altLang="nl-NL" sz="54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Leefstijltraining</a:t>
            </a:r>
          </a:p>
        </p:txBody>
      </p:sp>
      <p:sp>
        <p:nvSpPr>
          <p:cNvPr id="3075" name="Tijdelijke aanduiding voor inhoud 2"/>
          <p:cNvSpPr>
            <a:spLocks noGrp="1"/>
          </p:cNvSpPr>
          <p:nvPr>
            <p:ph idx="1"/>
          </p:nvPr>
        </p:nvSpPr>
        <p:spPr>
          <a:xfrm>
            <a:off x="408824" y="1772816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altLang="nl-NL" dirty="0" smtClean="0">
                <a:solidFill>
                  <a:srgbClr val="7030A0"/>
                </a:solidFill>
              </a:rPr>
              <a:t>			</a:t>
            </a:r>
          </a:p>
        </p:txBody>
      </p:sp>
      <p:pic>
        <p:nvPicPr>
          <p:cNvPr id="3076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2100" y="620713"/>
            <a:ext cx="19764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164219" y="1412776"/>
            <a:ext cx="26997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Middelengebruik</a:t>
            </a:r>
            <a:endParaRPr lang="nl-NL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AutoShape 2" descr="Afbeeldingsresultaat voor alcohol en drug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8" name="Picture 4" descr="Afbeeldingsresultaat voor alcohol en drug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52936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ep 9"/>
          <p:cNvGrpSpPr>
            <a:grpSpLocks/>
          </p:cNvGrpSpPr>
          <p:nvPr/>
        </p:nvGrpSpPr>
        <p:grpSpPr bwMode="auto">
          <a:xfrm>
            <a:off x="395288" y="6308725"/>
            <a:ext cx="2447925" cy="215900"/>
            <a:chOff x="395536" y="6309320"/>
            <a:chExt cx="2448272" cy="216024"/>
          </a:xfrm>
        </p:grpSpPr>
        <p:sp>
          <p:nvSpPr>
            <p:cNvPr id="10" name="Stroomdiagram: Alternatief proces 9"/>
            <p:cNvSpPr/>
            <p:nvPr/>
          </p:nvSpPr>
          <p:spPr>
            <a:xfrm>
              <a:off x="395536" y="6309320"/>
              <a:ext cx="720827" cy="216024"/>
            </a:xfrm>
            <a:prstGeom prst="flowChartAlternateProcess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7030A0"/>
                </a:solidFill>
              </a:endParaRPr>
            </a:p>
          </p:txBody>
        </p:sp>
        <p:sp>
          <p:nvSpPr>
            <p:cNvPr id="11" name="Stroomdiagram: Alternatief proces 10"/>
            <p:cNvSpPr/>
            <p:nvPr/>
          </p:nvSpPr>
          <p:spPr>
            <a:xfrm>
              <a:off x="1259258" y="6309320"/>
              <a:ext cx="720827" cy="216024"/>
            </a:xfrm>
            <a:prstGeom prst="flowChartAlternateProcess">
              <a:avLst/>
            </a:prstGeom>
            <a:solidFill>
              <a:schemeClr val="accent6"/>
            </a:solidFill>
            <a:ln>
              <a:solidFill>
                <a:srgbClr val="EB48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2" name="Stroomdiagram: Alternatief proces 11"/>
            <p:cNvSpPr/>
            <p:nvPr/>
          </p:nvSpPr>
          <p:spPr>
            <a:xfrm>
              <a:off x="2122981" y="6309320"/>
              <a:ext cx="720827" cy="216024"/>
            </a:xfrm>
            <a:prstGeom prst="flowChartAlternateProcess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29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1386</Words>
  <Application>Microsoft Macintosh PowerPoint</Application>
  <PresentationFormat>Diavoorstelling (4:3)</PresentationFormat>
  <Paragraphs>396</Paragraphs>
  <Slides>17</Slides>
  <Notes>15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Kantoorthema</vt:lpstr>
      <vt:lpstr> </vt:lpstr>
      <vt:lpstr>Doelgroep FACT Jeugd Twente</vt:lpstr>
      <vt:lpstr>Teamsamenstelling</vt:lpstr>
      <vt:lpstr>Dia 4</vt:lpstr>
      <vt:lpstr>Leefstijltraining</vt:lpstr>
      <vt:lpstr>Leefstijltraining</vt:lpstr>
      <vt:lpstr>Leefstijltraining</vt:lpstr>
      <vt:lpstr>Leefstijltraining</vt:lpstr>
      <vt:lpstr>Leefstijltraining</vt:lpstr>
      <vt:lpstr>Leefstijltraining</vt:lpstr>
      <vt:lpstr>Leefstijltraining</vt:lpstr>
      <vt:lpstr>Leefstijltraining</vt:lpstr>
      <vt:lpstr>Leefstijltraining</vt:lpstr>
      <vt:lpstr> Meet en Greet </vt:lpstr>
      <vt:lpstr> Meet en Greet </vt:lpstr>
      <vt:lpstr> Meet en Greet </vt:lpstr>
      <vt:lpstr> Droomboom </vt:lpstr>
    </vt:vector>
  </TitlesOfParts>
  <Company>Mediant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Peter Lorkeers</dc:creator>
  <cp:lastModifiedBy>Karin Bonouvrie</cp:lastModifiedBy>
  <cp:revision>30</cp:revision>
  <dcterms:created xsi:type="dcterms:W3CDTF">2017-04-18T13:06:17Z</dcterms:created>
  <dcterms:modified xsi:type="dcterms:W3CDTF">2017-04-18T13:07:40Z</dcterms:modified>
</cp:coreProperties>
</file>