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3" r:id="rId3"/>
    <p:sldId id="589" r:id="rId4"/>
    <p:sldId id="575" r:id="rId5"/>
    <p:sldId id="580" r:id="rId6"/>
    <p:sldId id="587" r:id="rId7"/>
    <p:sldId id="581" r:id="rId8"/>
    <p:sldId id="326" r:id="rId9"/>
    <p:sldId id="585" r:id="rId10"/>
    <p:sldId id="318" r:id="rId11"/>
    <p:sldId id="583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joor, Nancy" initials="MN" lastIdx="2" clrIdx="0">
    <p:extLst>
      <p:ext uri="{19B8F6BF-5375-455C-9EA6-DF929625EA0E}">
        <p15:presenceInfo xmlns:p15="http://schemas.microsoft.com/office/powerpoint/2012/main" userId="S::Majoor01@ggz-nhn.nl::b29a8996-92a8-45ef-93d1-faf9434e5c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99C3"/>
    <a:srgbClr val="68B43A"/>
    <a:srgbClr val="007B97"/>
    <a:srgbClr val="33CCCC"/>
    <a:srgbClr val="84B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 autoAdjust="0"/>
    <p:restoredTop sz="92381" autoAdjust="0"/>
  </p:normalViewPr>
  <p:slideViewPr>
    <p:cSldViewPr snapToGrid="0">
      <p:cViewPr varScale="1">
        <p:scale>
          <a:sx n="118" d="100"/>
          <a:sy n="118" d="100"/>
        </p:scale>
        <p:origin x="70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D185A067-CB79-4FF6-92D8-3125CAF124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6B2CB9B-206F-4065-BBCE-7174FBCFEC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A8F28-8779-435C-A976-8B99B0BC144C}" type="datetimeFigureOut">
              <a:rPr lang="nl-NL" smtClean="0"/>
              <a:t>28-09-2020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ACF8937-E88D-451A-B2F4-0139A957D1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57BA4D-6211-4576-A442-646C173EA6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31391-368F-49B3-ABC7-3CB8E6FA9F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1299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29T21:16:25.4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4C926-EA72-4826-AB58-9F2B8FE95EA0}" type="datetimeFigureOut">
              <a:rPr lang="nl-NL" smtClean="0"/>
              <a:t>28-09-2020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5CA5F-8365-4ADD-A7AB-EF7ED3F9B0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465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5CA5F-8365-4ADD-A7AB-EF7ED3F9B06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0403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7F100277-E9D9-4932-9423-2ED030183F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584CD864-32F2-42AB-B6BF-38085D5E5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dirty="0">
              <a:ea typeface="ＭＳ Ｐゴシック" panose="020B0600070205080204" pitchFamily="34" charset="-128"/>
            </a:endParaRPr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62E6FCD5-6A6A-4F05-B842-7CE85D19F3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2FD1289-0DEC-4C8F-91D4-09410D63CD0B}" type="slidenum">
              <a:rPr lang="nl-NL" altLang="nl-NL" smtClean="0"/>
              <a:pPr/>
              <a:t>8</a:t>
            </a:fld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6ECB5-B47C-4893-B15A-CEDB8B3F3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710F15B-1EDD-4103-9B97-D1D9C0E52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EF8B39-E1F2-476F-A000-95F9A79B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F952-813B-4620-945B-0133F9D8201E}" type="datetimeFigureOut">
              <a:rPr lang="nl-NL" smtClean="0"/>
              <a:t>28-09-2020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7A45A7-505A-4D31-AD63-309A7BBDE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7C497C-1F73-4545-9928-881AC42A2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E6F1-4661-4A77-A107-026A7E9537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651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A35A3-9444-41AE-AD30-A47F9067A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79164C9-BC4D-44B9-8924-CEED202311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1FAA99-DE04-424F-AF06-239DEF1FC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F952-813B-4620-945B-0133F9D8201E}" type="datetimeFigureOut">
              <a:rPr lang="nl-NL" smtClean="0"/>
              <a:t>28-09-2020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F5B133-1ADC-4AFE-AF43-08EEB8F33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F27543-AE4C-4EC3-904E-2D8B52EA4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E6F1-4661-4A77-A107-026A7E9537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927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66893C8-57DC-414B-8A10-83E889BF4F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8474FF9-897A-4E3C-8C08-D10CF385C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578094-9E2F-43CE-A0AE-9CE750893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F952-813B-4620-945B-0133F9D8201E}" type="datetimeFigureOut">
              <a:rPr lang="nl-NL" smtClean="0"/>
              <a:t>28-09-2020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17D116-4996-43E5-A319-765042F9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D2A082-4D34-4607-B847-B04E3BBC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E6F1-4661-4A77-A107-026A7E9537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619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E8032-DC1E-4E7A-BF03-7DCE8EAE9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A4EA38-0944-471A-9538-D5D789F4D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93C495-7352-4618-AA7E-4A598212C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F952-813B-4620-945B-0133F9D8201E}" type="datetimeFigureOut">
              <a:rPr lang="nl-NL" smtClean="0"/>
              <a:t>28-09-2020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6AB523-0FA8-4479-9ACD-F89B974AC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08BC96-8170-4DE7-B6AA-179B63ECB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E6F1-4661-4A77-A107-026A7E9537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221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6E7649-9D70-4628-ADF1-1920B7CA5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47AE65-246A-45A5-BCB5-EC97AE3DD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629CFF-BE80-4B53-B1E6-3A264C589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F952-813B-4620-945B-0133F9D8201E}" type="datetimeFigureOut">
              <a:rPr lang="nl-NL" smtClean="0"/>
              <a:t>28-09-2020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AF32E9-D488-4ECF-943B-1EE654D73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9805A7-FF0C-44CE-A48B-F3BEF2D80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E6F1-4661-4A77-A107-026A7E9537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6652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31D4D-E858-4FB2-867F-06E3CDC27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C841EB-F749-4DF4-8E94-9518A6132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BA4D44A-F394-4901-A350-9A2CE1F43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A83D4EF-AFE8-44CB-86AF-EBC1291FC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F952-813B-4620-945B-0133F9D8201E}" type="datetimeFigureOut">
              <a:rPr lang="nl-NL" smtClean="0"/>
              <a:t>28-09-2020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44FABDC-F3E1-4079-A0F2-A3CD6C3A1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67665BA-A061-4B37-83A0-FF898E854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E6F1-4661-4A77-A107-026A7E9537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364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C3D99-5BFF-4180-A9B2-19574EF39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7D449F-7A3C-430F-BF78-E3D68B671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DD3D1-F76F-41C7-A14D-C3B13DC09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6BE5283-9E3D-4FD8-815E-29436B1318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CAF405E-9B2E-4906-ACCE-124FC167AF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80CEC5-13B9-429A-8294-EEC1B0BFC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F952-813B-4620-945B-0133F9D8201E}" type="datetimeFigureOut">
              <a:rPr lang="nl-NL" smtClean="0"/>
              <a:t>28-09-2020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9F0AA21-B425-441E-BEE3-D6CAE0E0F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26E9644-77DD-429A-B24E-04AB6893D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E6F1-4661-4A77-A107-026A7E9537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410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D63FC2-2352-4710-8C73-BD08F69E8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DF9C552-7CA7-4ACA-B5C6-C543F4133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F952-813B-4620-945B-0133F9D8201E}" type="datetimeFigureOut">
              <a:rPr lang="nl-NL" smtClean="0"/>
              <a:t>28-09-2020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26E0648-9C71-4B07-922F-F74CC4F5B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854B3DD-E2F2-4662-AF74-0FA45CF13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E6F1-4661-4A77-A107-026A7E9537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54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D03527C-2B46-4482-9E55-E83C88D38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F952-813B-4620-945B-0133F9D8201E}" type="datetimeFigureOut">
              <a:rPr lang="nl-NL" smtClean="0"/>
              <a:t>28-09-2020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8BEB3AA-A77C-404C-B02C-D2F67AC3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AFBC34B-246F-459B-A4D2-29F46326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E6F1-4661-4A77-A107-026A7E9537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9930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3F1685-7226-4935-9B9B-1219D2B48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CE93F1-00F3-4CBD-8B10-327072100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61D3DB4-1383-4588-A2C1-C022439F1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A7E8032-0B2E-48E9-8874-39077613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F952-813B-4620-945B-0133F9D8201E}" type="datetimeFigureOut">
              <a:rPr lang="nl-NL" smtClean="0"/>
              <a:t>28-09-2020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B9AC351-2AD6-4B63-BC2F-6483CD7E4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9CF4DBE-9A8E-423A-902A-CCDDF1A5F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E6F1-4661-4A77-A107-026A7E9537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7280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53D62-9E21-4F18-BAE3-A784ED8B2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A4D6646-21DF-4B1E-9C70-AE1E6B1912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1A2379A-F2AA-4B0E-9959-1495F0705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8F1E468-B6F5-4D0A-999F-1875D590F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F952-813B-4620-945B-0133F9D8201E}" type="datetimeFigureOut">
              <a:rPr lang="nl-NL" smtClean="0"/>
              <a:t>28-09-2020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3DFF9CC-317F-4B30-BE59-F403B77C1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2815941-B743-40F3-87AB-CE70A6E6A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E6F1-4661-4A77-A107-026A7E9537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2897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CCFA0D-9AA2-41B1-A65E-0CD81698F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140DDF-324D-402F-BE82-D7A0DAA14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A59BF0-7FF8-42A7-B099-A2E26EB138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0F952-813B-4620-945B-0133F9D8201E}" type="datetimeFigureOut">
              <a:rPr lang="nl-NL" smtClean="0"/>
              <a:t>28-09-2020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157038-AFFA-4A67-AEFF-BEA9B064BC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1A17AC-E4E3-4D73-B588-666662702E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FE6F1-4661-4A77-A107-026A7E9537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983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n.majoor@ggz-nhn.nl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s://www.youtube.com/watch?v=fS1IPGOl6dQ" TargetMode="External"/><Relationship Id="rId4" Type="http://schemas.openxmlformats.org/officeDocument/2006/relationships/hyperlink" Target="http://www.linkedin.com/in/nancymajoo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9099C3"/>
          </a:solidFill>
          <a:ln w="127000" cap="sq" cmpd="thinThick">
            <a:solidFill>
              <a:srgbClr val="9099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0A02926-0B52-44DE-91FA-7D53EFC78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593745"/>
            <a:ext cx="3425609" cy="3425609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886DF354-31AB-47D1-B033-F32D45783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29" y="911761"/>
            <a:ext cx="3433324" cy="27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02FD0983-83F8-417F-9361-EF265171C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1977" y="330045"/>
            <a:ext cx="2519411" cy="3997637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el 1">
            <a:extLst>
              <a:ext uri="{FF2B5EF4-FFF2-40B4-BE49-F238E27FC236}">
                <a16:creationId xmlns:a16="http://schemas.microsoft.com/office/drawing/2014/main" id="{545D3399-53C7-4379-BFAB-5075FD9F6DB2}"/>
              </a:ext>
            </a:extLst>
          </p:cNvPr>
          <p:cNvSpPr txBox="1">
            <a:spLocks/>
          </p:cNvSpPr>
          <p:nvPr/>
        </p:nvSpPr>
        <p:spPr>
          <a:xfrm>
            <a:off x="674078" y="4886827"/>
            <a:ext cx="11139854" cy="21188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FFFFFF"/>
                </a:solidFill>
              </a:rPr>
              <a:t>Welkom</a:t>
            </a:r>
          </a:p>
          <a:p>
            <a:pPr algn="ctr"/>
            <a:r>
              <a:rPr lang="en-US" sz="3200" dirty="0">
                <a:solidFill>
                  <a:srgbClr val="FFFFFF"/>
                </a:solidFill>
              </a:rPr>
              <a:t>Nancy Majoor</a:t>
            </a:r>
          </a:p>
          <a:p>
            <a:pPr algn="ctr"/>
            <a:endParaRPr lang="en-US" sz="5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41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5">
            <a:extLst>
              <a:ext uri="{FF2B5EF4-FFF2-40B4-BE49-F238E27FC236}">
                <a16:creationId xmlns:a16="http://schemas.microsoft.com/office/drawing/2014/main" id="{793F25EB-9B9F-46A3-B264-E0246C06E5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9414" y="1844676"/>
            <a:ext cx="1677987" cy="2136775"/>
          </a:xfrm>
          <a:noFill/>
          <a:ln w="76200">
            <a:solidFill>
              <a:srgbClr val="33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5FF0F8D-F0A1-489A-B343-71F291E9F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361950"/>
            <a:ext cx="2800350" cy="1574800"/>
          </a:xfrm>
          <a:prstGeom prst="rect">
            <a:avLst/>
          </a:prstGeom>
          <a:noFill/>
          <a:ln w="76200">
            <a:solidFill>
              <a:srgbClr val="33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15ECBF05-C157-47E0-B0C2-76B3D2862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352425"/>
            <a:ext cx="1752600" cy="1169988"/>
          </a:xfrm>
          <a:prstGeom prst="rect">
            <a:avLst/>
          </a:prstGeom>
          <a:noFill/>
          <a:ln w="76200">
            <a:solidFill>
              <a:srgbClr val="33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511E8E1-44DB-4C2F-BC82-0D63758B1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246" y="2140556"/>
            <a:ext cx="2932248" cy="2199186"/>
          </a:xfrm>
          <a:prstGeom prst="rect">
            <a:avLst/>
          </a:prstGeom>
          <a:solidFill>
            <a:schemeClr val="accent1"/>
          </a:solidFill>
          <a:ln w="76200">
            <a:solidFill>
              <a:srgbClr val="33CCCC"/>
            </a:solidFill>
          </a:ln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FE456AA-2739-4005-B261-B14680F5951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0630" y="2649278"/>
            <a:ext cx="2375931" cy="1484957"/>
          </a:xfrm>
          <a:prstGeom prst="rect">
            <a:avLst/>
          </a:prstGeom>
          <a:ln w="76200">
            <a:solidFill>
              <a:srgbClr val="33CCCC"/>
            </a:solidFill>
          </a:ln>
        </p:spPr>
      </p:pic>
      <p:sp>
        <p:nvSpPr>
          <p:cNvPr id="21" name="Rechthoek 20">
            <a:extLst>
              <a:ext uri="{FF2B5EF4-FFF2-40B4-BE49-F238E27FC236}">
                <a16:creationId xmlns:a16="http://schemas.microsoft.com/office/drawing/2014/main" id="{4AD1C435-D25D-4E6F-B248-059DAC25AFEA}"/>
              </a:ext>
            </a:extLst>
          </p:cNvPr>
          <p:cNvSpPr/>
          <p:nvPr/>
        </p:nvSpPr>
        <p:spPr>
          <a:xfrm>
            <a:off x="284385" y="5734009"/>
            <a:ext cx="9508428" cy="769441"/>
          </a:xfrm>
          <a:prstGeom prst="rect">
            <a:avLst/>
          </a:prstGeom>
          <a:solidFill>
            <a:srgbClr val="9099C3"/>
          </a:solidFill>
          <a:ln w="63500"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nl-NL" sz="4400" b="1" dirty="0">
                <a:ln/>
                <a:latin typeface="+mj-lt"/>
              </a:rPr>
              <a:t>4000 gesprekken per maand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F774B645-E9C1-49F7-938A-7C026FFFC913}"/>
              </a:ext>
            </a:extLst>
          </p:cNvPr>
          <p:cNvSpPr/>
          <p:nvPr/>
        </p:nvSpPr>
        <p:spPr>
          <a:xfrm>
            <a:off x="2657751" y="4534126"/>
            <a:ext cx="5864274" cy="769441"/>
          </a:xfrm>
          <a:prstGeom prst="rect">
            <a:avLst/>
          </a:prstGeom>
          <a:solidFill>
            <a:srgbClr val="9099C3"/>
          </a:solidFill>
          <a:ln w="63500" cmpd="sng"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nl-NL" sz="4400" b="1" dirty="0">
                <a:ln/>
                <a:latin typeface="+mj-lt"/>
              </a:rPr>
              <a:t>1208 gebruikers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D5F31E5-66DC-44C6-B954-6C0C5E26FE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8698" y="6037360"/>
            <a:ext cx="2103302" cy="768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986DC9C-7ED5-4E23-8CBF-D30777CB4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964" y="1166648"/>
            <a:ext cx="1846470" cy="1731065"/>
          </a:xfrm>
          <a:prstGeom prst="rect">
            <a:avLst/>
          </a:prstGeom>
        </p:spPr>
      </p:pic>
      <p:sp>
        <p:nvSpPr>
          <p:cNvPr id="26" name="Tekstvak 25">
            <a:extLst>
              <a:ext uri="{FF2B5EF4-FFF2-40B4-BE49-F238E27FC236}">
                <a16:creationId xmlns:a16="http://schemas.microsoft.com/office/drawing/2014/main" id="{8A5CC00E-E1CE-41DA-8949-C8BB91561F2B}"/>
              </a:ext>
            </a:extLst>
          </p:cNvPr>
          <p:cNvSpPr txBox="1"/>
          <p:nvPr/>
        </p:nvSpPr>
        <p:spPr>
          <a:xfrm>
            <a:off x="965199" y="3729161"/>
            <a:ext cx="5690043" cy="22773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hlinkClick r:id="rId3"/>
              </a:rPr>
              <a:t>n.majoor@ggz-nhn.nl</a:t>
            </a: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hlinkClick r:id="rId4"/>
              </a:rPr>
              <a:t>www.linkedin.com/in/nancymajoor</a:t>
            </a: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hlinkClick r:id="rId5"/>
              </a:rPr>
              <a:t>Beeldbellen met Koningin Maxima </a:t>
            </a:r>
            <a:endParaRPr lang="en-US" sz="28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B041BFE-A359-4241-BECC-44A29FA18E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038" y="2425631"/>
            <a:ext cx="2713512" cy="2571052"/>
          </a:xfrm>
          <a:prstGeom prst="rect">
            <a:avLst/>
          </a:prstGeom>
        </p:spPr>
      </p:pic>
      <p:pic>
        <p:nvPicPr>
          <p:cNvPr id="17" name="Tijdelijke aanduiding voor inhoud 3">
            <a:extLst>
              <a:ext uri="{FF2B5EF4-FFF2-40B4-BE49-F238E27FC236}">
                <a16:creationId xmlns:a16="http://schemas.microsoft.com/office/drawing/2014/main" id="{E8827EBE-51C4-4298-9A21-9C1A67CE92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6985" y="5878286"/>
            <a:ext cx="2098358" cy="77114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80D557F-76BE-4380-A5AE-6D8E8059A081}"/>
              </a:ext>
            </a:extLst>
          </p:cNvPr>
          <p:cNvSpPr txBox="1"/>
          <p:nvPr/>
        </p:nvSpPr>
        <p:spPr>
          <a:xfrm>
            <a:off x="3831336" y="1837944"/>
            <a:ext cx="703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0915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784161C9-BCFF-4108-8CF1-66B0522BF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2266" y="2931289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+mj-lt"/>
              </a:rPr>
              <a:t>Hoe dan? </a:t>
            </a:r>
          </a:p>
          <a:p>
            <a:pPr marL="342900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+mj-lt"/>
              </a:rPr>
              <a:t>Wat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betekent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het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voor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cliënten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en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hulpverleners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?</a:t>
            </a:r>
          </a:p>
          <a:p>
            <a:pPr marL="342900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+mj-lt"/>
              </a:rPr>
              <a:t>Wat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hebben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we de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afgelopen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maanden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gemerkt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aan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toename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of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verschil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in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contacten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? </a:t>
            </a:r>
          </a:p>
          <a:p>
            <a:pPr marL="114300" indent="0">
              <a:spcAft>
                <a:spcPts val="600"/>
              </a:spcAft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3B930A7-DE78-423C-8551-EB14B4C12275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2" name="Tijdelijke aanduiding voor inhoud 3">
            <a:extLst>
              <a:ext uri="{FF2B5EF4-FFF2-40B4-BE49-F238E27FC236}">
                <a16:creationId xmlns:a16="http://schemas.microsoft.com/office/drawing/2014/main" id="{CC9DCA81-32A6-4BCE-9EC5-4F893A12D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6985" y="5878286"/>
            <a:ext cx="2098358" cy="771146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B9E018BA-0F96-4DD0-A497-022C2CECA0D1}"/>
              </a:ext>
            </a:extLst>
          </p:cNvPr>
          <p:cNvSpPr txBox="1"/>
          <p:nvPr/>
        </p:nvSpPr>
        <p:spPr>
          <a:xfrm>
            <a:off x="292919" y="2207451"/>
            <a:ext cx="434818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</a:rPr>
              <a:t>‘</a:t>
            </a:r>
            <a:r>
              <a:rPr lang="en-US" sz="4400" dirty="0" err="1">
                <a:solidFill>
                  <a:srgbClr val="000000"/>
                </a:solidFill>
              </a:rPr>
              <a:t>Ik</a:t>
            </a:r>
            <a:r>
              <a:rPr lang="en-US" sz="4400" dirty="0">
                <a:solidFill>
                  <a:srgbClr val="000000"/>
                </a:solidFill>
              </a:rPr>
              <a:t> word </a:t>
            </a:r>
            <a:r>
              <a:rPr lang="en-US" sz="4400" dirty="0" err="1">
                <a:solidFill>
                  <a:srgbClr val="000000"/>
                </a:solidFill>
              </a:rPr>
              <a:t>gehoord</a:t>
            </a:r>
            <a:r>
              <a:rPr lang="en-US" sz="4400" dirty="0">
                <a:solidFill>
                  <a:srgbClr val="000000"/>
                </a:solidFill>
              </a:rPr>
              <a:t> en </a:t>
            </a:r>
            <a:r>
              <a:rPr lang="en-US" sz="4400" dirty="0" err="1">
                <a:solidFill>
                  <a:srgbClr val="000000"/>
                </a:solidFill>
              </a:rPr>
              <a:t>gezien</a:t>
            </a:r>
            <a:r>
              <a:rPr lang="en-US" sz="4400" dirty="0">
                <a:solidFill>
                  <a:srgbClr val="000000"/>
                </a:solidFill>
              </a:rPr>
              <a:t>’ </a:t>
            </a:r>
            <a:br>
              <a:rPr lang="en-US" sz="4400" dirty="0">
                <a:solidFill>
                  <a:srgbClr val="000000"/>
                </a:solidFill>
              </a:rPr>
            </a:br>
            <a:r>
              <a:rPr lang="en-US" sz="4400" dirty="0">
                <a:solidFill>
                  <a:srgbClr val="000000"/>
                </a:solidFill>
              </a:rPr>
              <a:t>24/7 </a:t>
            </a:r>
            <a:r>
              <a:rPr lang="en-US" sz="4400" dirty="0" err="1">
                <a:solidFill>
                  <a:srgbClr val="000000"/>
                </a:solidFill>
              </a:rPr>
              <a:t>presentie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2566668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F446F1B-5FDA-4B7D-8EA8-F5448905D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58" y="1403700"/>
            <a:ext cx="10011349" cy="405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21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909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850172-2486-45FD-869A-78AFFF9C2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rgbClr val="84B818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latin typeface="+mj-lt"/>
                <a:ea typeface="+mj-ea"/>
                <a:cs typeface="+mj-cs"/>
              </a:rPr>
              <a:t>Why?</a:t>
            </a:r>
          </a:p>
        </p:txBody>
      </p:sp>
      <p:pic>
        <p:nvPicPr>
          <p:cNvPr id="17" name="Tijdelijke aanduiding voor inhoud 3">
            <a:extLst>
              <a:ext uri="{FF2B5EF4-FFF2-40B4-BE49-F238E27FC236}">
                <a16:creationId xmlns:a16="http://schemas.microsoft.com/office/drawing/2014/main" id="{E8827EBE-51C4-4298-9A21-9C1A67CE9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6985" y="5878286"/>
            <a:ext cx="2098358" cy="77114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5157967-2556-4C74-9430-239A8869670C}"/>
              </a:ext>
            </a:extLst>
          </p:cNvPr>
          <p:cNvSpPr txBox="1"/>
          <p:nvPr/>
        </p:nvSpPr>
        <p:spPr>
          <a:xfrm>
            <a:off x="3673778" y="2725035"/>
            <a:ext cx="3429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r>
              <a:rPr lang="nl-NL" sz="2800" dirty="0">
                <a:latin typeface="+mj-lt"/>
              </a:rPr>
              <a:t>Crisis</a:t>
            </a:r>
          </a:p>
          <a:p>
            <a:endParaRPr lang="nl-NL" sz="2800" dirty="0">
              <a:latin typeface="+mj-lt"/>
            </a:endParaRPr>
          </a:p>
          <a:p>
            <a:r>
              <a:rPr lang="nl-NL" sz="2800" dirty="0">
                <a:latin typeface="+mj-lt"/>
              </a:rPr>
              <a:t>Preventie</a:t>
            </a:r>
          </a:p>
          <a:p>
            <a:r>
              <a:rPr lang="nl-NL" sz="2800" dirty="0">
                <a:latin typeface="+mj-lt"/>
              </a:rPr>
              <a:t>Presentie</a:t>
            </a:r>
          </a:p>
          <a:p>
            <a:r>
              <a:rPr lang="nl-NL" sz="2800" dirty="0">
                <a:latin typeface="+mj-lt"/>
              </a:rPr>
              <a:t>Regie bij de client</a:t>
            </a:r>
          </a:p>
        </p:txBody>
      </p:sp>
      <p:sp>
        <p:nvSpPr>
          <p:cNvPr id="10" name="Titel 4">
            <a:extLst>
              <a:ext uri="{FF2B5EF4-FFF2-40B4-BE49-F238E27FC236}">
                <a16:creationId xmlns:a16="http://schemas.microsoft.com/office/drawing/2014/main" id="{B6C5524F-3CFB-4700-AE9B-E98A21B97735}"/>
              </a:ext>
            </a:extLst>
          </p:cNvPr>
          <p:cNvSpPr txBox="1">
            <a:spLocks/>
          </p:cNvSpPr>
          <p:nvPr/>
        </p:nvSpPr>
        <p:spPr>
          <a:xfrm>
            <a:off x="2013557" y="357621"/>
            <a:ext cx="9782175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dirty="0">
                <a:solidFill>
                  <a:srgbClr val="000000"/>
                </a:solidFill>
              </a:rPr>
              <a:t>24/7 </a:t>
            </a:r>
            <a:r>
              <a:rPr lang="en-US" sz="4100" dirty="0" err="1">
                <a:solidFill>
                  <a:srgbClr val="000000"/>
                </a:solidFill>
              </a:rPr>
              <a:t>voor</a:t>
            </a:r>
            <a:r>
              <a:rPr lang="en-US" sz="4100" dirty="0">
                <a:solidFill>
                  <a:srgbClr val="000000"/>
                </a:solidFill>
              </a:rPr>
              <a:t> </a:t>
            </a:r>
            <a:r>
              <a:rPr lang="en-US" sz="4100" dirty="0" err="1">
                <a:solidFill>
                  <a:srgbClr val="000000"/>
                </a:solidFill>
              </a:rPr>
              <a:t>cliënten</a:t>
            </a:r>
            <a:r>
              <a:rPr lang="en-US" sz="4100" dirty="0">
                <a:solidFill>
                  <a:srgbClr val="000000"/>
                </a:solidFill>
              </a:rPr>
              <a:t> en </a:t>
            </a:r>
            <a:r>
              <a:rPr lang="en-US" sz="4100" dirty="0" err="1">
                <a:solidFill>
                  <a:srgbClr val="000000"/>
                </a:solidFill>
              </a:rPr>
              <a:t>naasten</a:t>
            </a:r>
            <a:endParaRPr lang="en-US" sz="4100" dirty="0">
              <a:solidFill>
                <a:srgbClr val="00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41920DD-6678-4BDD-8C92-B38F45970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244" y="1783518"/>
            <a:ext cx="3429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50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47E38E-E780-4AF2-B24F-3EB7B6027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5952"/>
          <a:stretch/>
        </p:blipFill>
        <p:spPr>
          <a:xfrm>
            <a:off x="3160888" y="0"/>
            <a:ext cx="8143093" cy="6567190"/>
          </a:xfrm>
          <a:prstGeom prst="rect">
            <a:avLst/>
          </a:prstGeom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095217-93E9-47D4-9EB6-EC3025B37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64" y="4890587"/>
            <a:ext cx="5509567" cy="1676603"/>
          </a:xfrm>
          <a:solidFill>
            <a:srgbClr val="9099C3"/>
          </a:solidFill>
        </p:spPr>
        <p:txBody>
          <a:bodyPr>
            <a:normAutofit/>
          </a:bodyPr>
          <a:lstStyle/>
          <a:p>
            <a:pPr algn="ctr"/>
            <a:r>
              <a:rPr lang="nl-NL" sz="4800" dirty="0">
                <a:solidFill>
                  <a:schemeClr val="bg1"/>
                </a:solidFill>
              </a:rPr>
              <a:t>Ongepland contact</a:t>
            </a:r>
          </a:p>
        </p:txBody>
      </p:sp>
    </p:spTree>
    <p:extLst>
      <p:ext uri="{BB962C8B-B14F-4D97-AF65-F5344CB8AC3E}">
        <p14:creationId xmlns:p14="http://schemas.microsoft.com/office/powerpoint/2010/main" val="3245097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909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850172-2486-45FD-869A-78AFFF9C2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rgbClr val="84B818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 err="1">
                <a:latin typeface="+mj-lt"/>
                <a:ea typeface="+mj-ea"/>
                <a:cs typeface="+mj-cs"/>
              </a:rPr>
              <a:t>Bijzonder</a:t>
            </a:r>
            <a:r>
              <a:rPr lang="en-US" sz="2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latin typeface="+mj-lt"/>
                <a:ea typeface="+mj-ea"/>
                <a:cs typeface="+mj-cs"/>
              </a:rPr>
              <a:t>gesprek</a:t>
            </a:r>
            <a:endParaRPr lang="en-US" sz="26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7" name="Tijdelijke aanduiding voor inhoud 3">
            <a:extLst>
              <a:ext uri="{FF2B5EF4-FFF2-40B4-BE49-F238E27FC236}">
                <a16:creationId xmlns:a16="http://schemas.microsoft.com/office/drawing/2014/main" id="{E8827EBE-51C4-4298-9A21-9C1A67CE9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6985" y="5878286"/>
            <a:ext cx="2098358" cy="77114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7645B4D-6ACA-4B3D-8EBC-D3130C65B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03" y="1060388"/>
            <a:ext cx="6557392" cy="491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52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24AC2FE-8DC8-4E92-BD6E-A4102042E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909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B5DD4F-F8BF-43B4-8296-F1FEFC7EA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993" y="1560139"/>
            <a:ext cx="4516799" cy="4873937"/>
          </a:xfrm>
        </p:spPr>
        <p:txBody>
          <a:bodyPr>
            <a:normAutofit/>
          </a:bodyPr>
          <a:lstStyle/>
          <a:p>
            <a:pPr marL="57150" indent="0">
              <a:spcAft>
                <a:spcPts val="600"/>
              </a:spcAft>
              <a:buNone/>
              <a:defRPr/>
            </a:pPr>
            <a:endParaRPr lang="en-US" sz="1800" dirty="0"/>
          </a:p>
          <a:p>
            <a:pPr marL="285750">
              <a:spcAft>
                <a:spcPts val="600"/>
              </a:spcAft>
              <a:defRPr/>
            </a:pPr>
            <a:endParaRPr lang="en-US" sz="1800" dirty="0"/>
          </a:p>
          <a:p>
            <a:pPr marL="285750">
              <a:spcAft>
                <a:spcPts val="600"/>
              </a:spcAft>
              <a:defRPr/>
            </a:pP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Aansluiten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bij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behandeling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>
              <a:spcAft>
                <a:spcPts val="600"/>
              </a:spcAft>
              <a:defRPr/>
            </a:pP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Signaleringsplan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>
              <a:spcAft>
                <a:spcPts val="600"/>
              </a:spcAft>
              <a:defRPr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Rapportage</a:t>
            </a:r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pPr marL="0" indent="0">
              <a:buNone/>
            </a:pPr>
            <a:endParaRPr lang="nl-NL" sz="3500" b="1" dirty="0">
              <a:solidFill>
                <a:srgbClr val="9099C3"/>
              </a:solidFill>
            </a:endParaRPr>
          </a:p>
          <a:p>
            <a:pPr marL="0" indent="0">
              <a:buNone/>
            </a:pPr>
            <a:endParaRPr lang="nl-NL" sz="3500" b="1" dirty="0">
              <a:solidFill>
                <a:srgbClr val="9099C3"/>
              </a:solidFill>
            </a:endParaRPr>
          </a:p>
          <a:p>
            <a:pPr marL="0" indent="0">
              <a:buNone/>
            </a:pPr>
            <a:endParaRPr lang="nl-NL" sz="1800" dirty="0"/>
          </a:p>
        </p:txBody>
      </p:sp>
      <p:pic>
        <p:nvPicPr>
          <p:cNvPr id="5" name="Afbeelding 2">
            <a:extLst>
              <a:ext uri="{FF2B5EF4-FFF2-40B4-BE49-F238E27FC236}">
                <a16:creationId xmlns:a16="http://schemas.microsoft.com/office/drawing/2014/main" id="{AC7C3340-CEB4-4604-9D9D-507431FC23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r="1" b="12705"/>
          <a:stretch/>
        </p:blipFill>
        <p:spPr bwMode="auto">
          <a:xfrm>
            <a:off x="4636008" y="640081"/>
            <a:ext cx="6916329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778C4036-443C-48B6-AA20-9B0E1106E09C}"/>
                  </a:ext>
                </a:extLst>
              </p14:cNvPr>
              <p14:cNvContentPartPr/>
              <p14:nvPr/>
            </p14:nvContentPartPr>
            <p14:xfrm>
              <a:off x="2837197" y="3685543"/>
              <a:ext cx="360" cy="360"/>
            </p14:xfrm>
          </p:contentPart>
        </mc:Choice>
        <mc:Fallback xmlns=""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778C4036-443C-48B6-AA20-9B0E1106E0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8197" y="367654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itel 4">
            <a:extLst>
              <a:ext uri="{FF2B5EF4-FFF2-40B4-BE49-F238E27FC236}">
                <a16:creationId xmlns:a16="http://schemas.microsoft.com/office/drawing/2014/main" id="{24238987-7A1B-49C5-83CF-41B7394F4ABF}"/>
              </a:ext>
            </a:extLst>
          </p:cNvPr>
          <p:cNvSpPr txBox="1">
            <a:spLocks/>
          </p:cNvSpPr>
          <p:nvPr/>
        </p:nvSpPr>
        <p:spPr>
          <a:xfrm>
            <a:off x="276120" y="319155"/>
            <a:ext cx="8035748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100" dirty="0">
              <a:solidFill>
                <a:srgbClr val="000000"/>
              </a:solidFill>
            </a:endParaRPr>
          </a:p>
        </p:txBody>
      </p:sp>
      <p:sp>
        <p:nvSpPr>
          <p:cNvPr id="11" name="Titel 4">
            <a:extLst>
              <a:ext uri="{FF2B5EF4-FFF2-40B4-BE49-F238E27FC236}">
                <a16:creationId xmlns:a16="http://schemas.microsoft.com/office/drawing/2014/main" id="{5DBFE57D-5EC2-4F0E-ABD9-783A56E28765}"/>
              </a:ext>
            </a:extLst>
          </p:cNvPr>
          <p:cNvSpPr txBox="1">
            <a:spLocks/>
          </p:cNvSpPr>
          <p:nvPr/>
        </p:nvSpPr>
        <p:spPr>
          <a:xfrm>
            <a:off x="639663" y="447051"/>
            <a:ext cx="6492212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dirty="0">
                <a:solidFill>
                  <a:srgbClr val="000000"/>
                </a:solidFill>
              </a:rPr>
              <a:t>Hoe dan?</a:t>
            </a:r>
          </a:p>
        </p:txBody>
      </p:sp>
    </p:spTree>
    <p:extLst>
      <p:ext uri="{BB962C8B-B14F-4D97-AF65-F5344CB8AC3E}">
        <p14:creationId xmlns:p14="http://schemas.microsoft.com/office/powerpoint/2010/main" val="3111222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27A2DDA-C030-4AC2-A0D3-384977F6D14D}"/>
              </a:ext>
            </a:extLst>
          </p:cNvPr>
          <p:cNvSpPr txBox="1"/>
          <p:nvPr/>
        </p:nvSpPr>
        <p:spPr>
          <a:xfrm>
            <a:off x="299520" y="1614534"/>
            <a:ext cx="3990125" cy="3511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285750" indent="-2286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Aanvraag</a:t>
            </a:r>
            <a:r>
              <a:rPr lang="en-US" sz="11200" dirty="0">
                <a:latin typeface="Calibri Light" panose="020F0302020204030204" pitchFamily="34" charset="0"/>
                <a:cs typeface="Calibri Light" panose="020F0302020204030204" pitchFamily="34" charset="0"/>
              </a:rPr>
              <a:t> door </a:t>
            </a:r>
            <a:r>
              <a:rPr lang="en-US" sz="1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behandelaar</a:t>
            </a:r>
            <a:endParaRPr lang="en-US" sz="1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286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Cliënt</a:t>
            </a:r>
            <a:r>
              <a:rPr lang="en-US" sz="1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installeert</a:t>
            </a:r>
            <a:r>
              <a:rPr lang="en-US" sz="11200" dirty="0">
                <a:latin typeface="Calibri Light" panose="020F0302020204030204" pitchFamily="34" charset="0"/>
                <a:cs typeface="Calibri Light" panose="020F0302020204030204" pitchFamily="34" charset="0"/>
              </a:rPr>
              <a:t> app</a:t>
            </a:r>
          </a:p>
          <a:p>
            <a:pPr marL="285750" indent="-2286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200" dirty="0">
                <a:latin typeface="Calibri Light" panose="020F0302020204030204" pitchFamily="34" charset="0"/>
                <a:cs typeface="Calibri Light" panose="020F0302020204030204" pitchFamily="34" charset="0"/>
              </a:rPr>
              <a:t>Eigen </a:t>
            </a:r>
            <a:r>
              <a:rPr lang="en-US" sz="1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apparaat</a:t>
            </a:r>
            <a:r>
              <a:rPr lang="en-US" sz="112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en-US" sz="1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uitleen</a:t>
            </a:r>
            <a:r>
              <a:rPr lang="en-US" sz="11200" dirty="0">
                <a:latin typeface="Calibri Light" panose="020F0302020204030204" pitchFamily="34" charset="0"/>
                <a:cs typeface="Calibri Light" panose="020F0302020204030204" pitchFamily="34" charset="0"/>
              </a:rPr>
              <a:t> iPad</a:t>
            </a:r>
          </a:p>
          <a:p>
            <a:pPr marL="285750" indent="-2286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200" dirty="0">
                <a:latin typeface="Calibri Light" panose="020F0302020204030204" pitchFamily="34" charset="0"/>
                <a:cs typeface="Calibri Light" panose="020F0302020204030204" pitchFamily="34" charset="0"/>
              </a:rPr>
              <a:t>I-ConnecT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909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Tijdelijke aanduiding voor inhoud 3">
            <a:extLst>
              <a:ext uri="{FF2B5EF4-FFF2-40B4-BE49-F238E27FC236}">
                <a16:creationId xmlns:a16="http://schemas.microsoft.com/office/drawing/2014/main" id="{86C356B2-F713-4D8E-90C9-75937F302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0" y="6025059"/>
            <a:ext cx="2098358" cy="771146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0585B218-6401-4FBA-95E4-929F93788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4310" y="744730"/>
            <a:ext cx="2400970" cy="240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00C60AE3-176B-427A-A294-5CDCAFCE2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94337" y="1303020"/>
            <a:ext cx="1694204" cy="169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833EEC6-3627-463E-B157-D190BE67E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4310" y="3405798"/>
            <a:ext cx="2404738" cy="240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EB61DE8F-A9CE-4ABB-A0E4-7C86C6842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9104" y="3605529"/>
            <a:ext cx="2434639" cy="243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7393B3-A34E-4A2A-A9DA-2EE7EB9E0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0" y="418014"/>
            <a:ext cx="74741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Oproepen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maart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2020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4A7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6B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614874-93E2-4BDD-90F6-B7C674C60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9932" y="2857501"/>
            <a:ext cx="1411108" cy="114299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5FF5C4A-511B-4D58-BEA2-7D283AF72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00" y="1381970"/>
            <a:ext cx="6480812" cy="373245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E80E755-3687-473F-9203-9CE552C61B45}"/>
              </a:ext>
            </a:extLst>
          </p:cNvPr>
          <p:cNvSpPr txBox="1"/>
          <p:nvPr/>
        </p:nvSpPr>
        <p:spPr>
          <a:xfrm>
            <a:off x="734800" y="5466886"/>
            <a:ext cx="6414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latin typeface="+mj-lt"/>
            </a:endParaRPr>
          </a:p>
          <a:p>
            <a:r>
              <a:rPr lang="nl-NL" dirty="0">
                <a:latin typeface="+mj-lt"/>
              </a:rPr>
              <a:t>Aansluitingen 	+200 </a:t>
            </a:r>
          </a:p>
          <a:p>
            <a:r>
              <a:rPr lang="nl-NL" dirty="0">
                <a:latin typeface="+mj-lt"/>
              </a:rPr>
              <a:t>Oproepen 	+1000 </a:t>
            </a:r>
          </a:p>
        </p:txBody>
      </p:sp>
    </p:spTree>
    <p:extLst>
      <p:ext uri="{BB962C8B-B14F-4D97-AF65-F5344CB8AC3E}">
        <p14:creationId xmlns:p14="http://schemas.microsoft.com/office/powerpoint/2010/main" val="76614655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115</Words>
  <Application>Microsoft Macintosh PowerPoint</Application>
  <PresentationFormat>Breedbeeld</PresentationFormat>
  <Paragraphs>51</Paragraphs>
  <Slides>11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Why?</vt:lpstr>
      <vt:lpstr>Ongepland contact</vt:lpstr>
      <vt:lpstr>Bijzonder gesprek</vt:lpstr>
      <vt:lpstr>PowerPoint-presentatie</vt:lpstr>
      <vt:lpstr>PowerPoint-presentatie</vt:lpstr>
      <vt:lpstr>Oproepen maart 2020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Nancy Majoor</dc:creator>
  <cp:lastModifiedBy>Karin Bonouvrie</cp:lastModifiedBy>
  <cp:revision>18</cp:revision>
  <dcterms:created xsi:type="dcterms:W3CDTF">2020-09-21T21:03:15Z</dcterms:created>
  <dcterms:modified xsi:type="dcterms:W3CDTF">2020-09-28T12:48:07Z</dcterms:modified>
</cp:coreProperties>
</file>