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56" r:id="rId2"/>
    <p:sldId id="257" r:id="rId3"/>
    <p:sldId id="326" r:id="rId4"/>
    <p:sldId id="327" r:id="rId5"/>
    <p:sldId id="353" r:id="rId6"/>
    <p:sldId id="349" r:id="rId7"/>
    <p:sldId id="330" r:id="rId8"/>
    <p:sldId id="331" r:id="rId9"/>
    <p:sldId id="358" r:id="rId10"/>
    <p:sldId id="354" r:id="rId11"/>
    <p:sldId id="347" r:id="rId12"/>
    <p:sldId id="348" r:id="rId13"/>
    <p:sldId id="350" r:id="rId14"/>
    <p:sldId id="355"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1000"/>
      </a:spcBef>
      <a:spcAft>
        <a:spcPts val="0"/>
      </a:spcAft>
      <a:buClrTx/>
      <a:buSzTx/>
      <a:buFontTx/>
      <a:buNone/>
      <a:tabLst/>
      <a:defRPr kumimoji="0" sz="4800" b="0" i="0" u="none" strike="noStrike" cap="none" spc="0" normalizeH="0" baseline="0">
        <a:ln>
          <a:noFill/>
        </a:ln>
        <a:solidFill>
          <a:srgbClr val="222222"/>
        </a:solidFill>
        <a:effectLst/>
        <a:uFillTx/>
        <a:latin typeface="Calibri"/>
        <a:ea typeface="Calibri"/>
        <a:cs typeface="Calibri"/>
        <a:sym typeface="Calibri"/>
      </a:defRPr>
    </a:lvl1pPr>
    <a:lvl2pPr marL="0" marR="0" indent="228600" algn="l" defTabSz="825500" rtl="0" fontAlgn="auto" latinLnBrk="0" hangingPunct="0">
      <a:lnSpc>
        <a:spcPct val="100000"/>
      </a:lnSpc>
      <a:spcBef>
        <a:spcPts val="1000"/>
      </a:spcBef>
      <a:spcAft>
        <a:spcPts val="0"/>
      </a:spcAft>
      <a:buClrTx/>
      <a:buSzTx/>
      <a:buFontTx/>
      <a:buNone/>
      <a:tabLst/>
      <a:defRPr kumimoji="0" sz="4800" b="0" i="0" u="none" strike="noStrike" cap="none" spc="0" normalizeH="0" baseline="0">
        <a:ln>
          <a:noFill/>
        </a:ln>
        <a:solidFill>
          <a:srgbClr val="222222"/>
        </a:solidFill>
        <a:effectLst/>
        <a:uFillTx/>
        <a:latin typeface="Calibri"/>
        <a:ea typeface="Calibri"/>
        <a:cs typeface="Calibri"/>
        <a:sym typeface="Calibri"/>
      </a:defRPr>
    </a:lvl2pPr>
    <a:lvl3pPr marL="0" marR="0" indent="457200" algn="l" defTabSz="825500" rtl="0" fontAlgn="auto" latinLnBrk="0" hangingPunct="0">
      <a:lnSpc>
        <a:spcPct val="100000"/>
      </a:lnSpc>
      <a:spcBef>
        <a:spcPts val="1000"/>
      </a:spcBef>
      <a:spcAft>
        <a:spcPts val="0"/>
      </a:spcAft>
      <a:buClrTx/>
      <a:buSzTx/>
      <a:buFontTx/>
      <a:buNone/>
      <a:tabLst/>
      <a:defRPr kumimoji="0" sz="4800" b="0" i="0" u="none" strike="noStrike" cap="none" spc="0" normalizeH="0" baseline="0">
        <a:ln>
          <a:noFill/>
        </a:ln>
        <a:solidFill>
          <a:srgbClr val="222222"/>
        </a:solidFill>
        <a:effectLst/>
        <a:uFillTx/>
        <a:latin typeface="Calibri"/>
        <a:ea typeface="Calibri"/>
        <a:cs typeface="Calibri"/>
        <a:sym typeface="Calibri"/>
      </a:defRPr>
    </a:lvl3pPr>
    <a:lvl4pPr marL="0" marR="0" indent="685800" algn="l" defTabSz="825500" rtl="0" fontAlgn="auto" latinLnBrk="0" hangingPunct="0">
      <a:lnSpc>
        <a:spcPct val="100000"/>
      </a:lnSpc>
      <a:spcBef>
        <a:spcPts val="1000"/>
      </a:spcBef>
      <a:spcAft>
        <a:spcPts val="0"/>
      </a:spcAft>
      <a:buClrTx/>
      <a:buSzTx/>
      <a:buFontTx/>
      <a:buNone/>
      <a:tabLst/>
      <a:defRPr kumimoji="0" sz="4800" b="0" i="0" u="none" strike="noStrike" cap="none" spc="0" normalizeH="0" baseline="0">
        <a:ln>
          <a:noFill/>
        </a:ln>
        <a:solidFill>
          <a:srgbClr val="222222"/>
        </a:solidFill>
        <a:effectLst/>
        <a:uFillTx/>
        <a:latin typeface="Calibri"/>
        <a:ea typeface="Calibri"/>
        <a:cs typeface="Calibri"/>
        <a:sym typeface="Calibri"/>
      </a:defRPr>
    </a:lvl4pPr>
    <a:lvl5pPr marL="0" marR="0" indent="914400" algn="l" defTabSz="825500" rtl="0" fontAlgn="auto" latinLnBrk="0" hangingPunct="0">
      <a:lnSpc>
        <a:spcPct val="100000"/>
      </a:lnSpc>
      <a:spcBef>
        <a:spcPts val="1000"/>
      </a:spcBef>
      <a:spcAft>
        <a:spcPts val="0"/>
      </a:spcAft>
      <a:buClrTx/>
      <a:buSzTx/>
      <a:buFontTx/>
      <a:buNone/>
      <a:tabLst/>
      <a:defRPr kumimoji="0" sz="4800" b="0" i="0" u="none" strike="noStrike" cap="none" spc="0" normalizeH="0" baseline="0">
        <a:ln>
          <a:noFill/>
        </a:ln>
        <a:solidFill>
          <a:srgbClr val="222222"/>
        </a:solidFill>
        <a:effectLst/>
        <a:uFillTx/>
        <a:latin typeface="Calibri"/>
        <a:ea typeface="Calibri"/>
        <a:cs typeface="Calibri"/>
        <a:sym typeface="Calibri"/>
      </a:defRPr>
    </a:lvl5pPr>
    <a:lvl6pPr marL="0" marR="0" indent="1143000" algn="l" defTabSz="825500" rtl="0" fontAlgn="auto" latinLnBrk="0" hangingPunct="0">
      <a:lnSpc>
        <a:spcPct val="100000"/>
      </a:lnSpc>
      <a:spcBef>
        <a:spcPts val="1000"/>
      </a:spcBef>
      <a:spcAft>
        <a:spcPts val="0"/>
      </a:spcAft>
      <a:buClrTx/>
      <a:buSzTx/>
      <a:buFontTx/>
      <a:buNone/>
      <a:tabLst/>
      <a:defRPr kumimoji="0" sz="4800" b="0" i="0" u="none" strike="noStrike" cap="none" spc="0" normalizeH="0" baseline="0">
        <a:ln>
          <a:noFill/>
        </a:ln>
        <a:solidFill>
          <a:srgbClr val="222222"/>
        </a:solidFill>
        <a:effectLst/>
        <a:uFillTx/>
        <a:latin typeface="Calibri"/>
        <a:ea typeface="Calibri"/>
        <a:cs typeface="Calibri"/>
        <a:sym typeface="Calibri"/>
      </a:defRPr>
    </a:lvl6pPr>
    <a:lvl7pPr marL="0" marR="0" indent="1371600" algn="l" defTabSz="825500" rtl="0" fontAlgn="auto" latinLnBrk="0" hangingPunct="0">
      <a:lnSpc>
        <a:spcPct val="100000"/>
      </a:lnSpc>
      <a:spcBef>
        <a:spcPts val="1000"/>
      </a:spcBef>
      <a:spcAft>
        <a:spcPts val="0"/>
      </a:spcAft>
      <a:buClrTx/>
      <a:buSzTx/>
      <a:buFontTx/>
      <a:buNone/>
      <a:tabLst/>
      <a:defRPr kumimoji="0" sz="4800" b="0" i="0" u="none" strike="noStrike" cap="none" spc="0" normalizeH="0" baseline="0">
        <a:ln>
          <a:noFill/>
        </a:ln>
        <a:solidFill>
          <a:srgbClr val="222222"/>
        </a:solidFill>
        <a:effectLst/>
        <a:uFillTx/>
        <a:latin typeface="Calibri"/>
        <a:ea typeface="Calibri"/>
        <a:cs typeface="Calibri"/>
        <a:sym typeface="Calibri"/>
      </a:defRPr>
    </a:lvl7pPr>
    <a:lvl8pPr marL="0" marR="0" indent="1600200" algn="l" defTabSz="825500" rtl="0" fontAlgn="auto" latinLnBrk="0" hangingPunct="0">
      <a:lnSpc>
        <a:spcPct val="100000"/>
      </a:lnSpc>
      <a:spcBef>
        <a:spcPts val="1000"/>
      </a:spcBef>
      <a:spcAft>
        <a:spcPts val="0"/>
      </a:spcAft>
      <a:buClrTx/>
      <a:buSzTx/>
      <a:buFontTx/>
      <a:buNone/>
      <a:tabLst/>
      <a:defRPr kumimoji="0" sz="4800" b="0" i="0" u="none" strike="noStrike" cap="none" spc="0" normalizeH="0" baseline="0">
        <a:ln>
          <a:noFill/>
        </a:ln>
        <a:solidFill>
          <a:srgbClr val="222222"/>
        </a:solidFill>
        <a:effectLst/>
        <a:uFillTx/>
        <a:latin typeface="Calibri"/>
        <a:ea typeface="Calibri"/>
        <a:cs typeface="Calibri"/>
        <a:sym typeface="Calibri"/>
      </a:defRPr>
    </a:lvl8pPr>
    <a:lvl9pPr marL="0" marR="0" indent="1828800" algn="l" defTabSz="825500" rtl="0" fontAlgn="auto" latinLnBrk="0" hangingPunct="0">
      <a:lnSpc>
        <a:spcPct val="100000"/>
      </a:lnSpc>
      <a:spcBef>
        <a:spcPts val="1000"/>
      </a:spcBef>
      <a:spcAft>
        <a:spcPts val="0"/>
      </a:spcAft>
      <a:buClrTx/>
      <a:buSzTx/>
      <a:buFontTx/>
      <a:buNone/>
      <a:tabLst/>
      <a:defRPr kumimoji="0" sz="4800" b="0" i="0" u="none" strike="noStrike" cap="none" spc="0" normalizeH="0" baseline="0">
        <a:ln>
          <a:noFill/>
        </a:ln>
        <a:solidFill>
          <a:srgbClr val="222222"/>
        </a:solidFill>
        <a:effectLst/>
        <a:uFillTx/>
        <a:latin typeface="Calibri"/>
        <a:ea typeface="Calibri"/>
        <a:cs typeface="Calibri"/>
        <a:sym typeface="Calibri"/>
      </a:defRPr>
    </a:lvl9pPr>
  </p:defaultTextStyle>
  <p:extLst>
    <p:ext uri="{521415D9-36F7-43E2-AB2F-B90AF26B5E84}">
      <p14:sectionLst xmlns:p14="http://schemas.microsoft.com/office/powerpoint/2010/main">
        <p14:section name="Standaardsectie" id="{324605DB-E79A-4533-8AC6-658DEEC826E6}">
          <p14:sldIdLst>
            <p14:sldId id="356"/>
            <p14:sldId id="257"/>
            <p14:sldId id="326"/>
            <p14:sldId id="327"/>
            <p14:sldId id="353"/>
            <p14:sldId id="349"/>
            <p14:sldId id="330"/>
            <p14:sldId id="331"/>
            <p14:sldId id="358"/>
            <p14:sldId id="354"/>
            <p14:sldId id="347"/>
            <p14:sldId id="348"/>
            <p14:sldId id="350"/>
            <p14:sldId id="355"/>
          </p14:sldIdLst>
        </p14:section>
      </p14:sectionLst>
    </p:ex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D51ADE6A-740E-44AE-83CC-AE7238B6C88D}" styleName="">
    <a:tblBg/>
    <a:wholeTbl>
      <a:tcTxStyle b="off" i="off">
        <a:font>
          <a:latin typeface="Core Mellow 45 Regular"/>
          <a:ea typeface="Core Mellow 45 Regular"/>
          <a:cs typeface="Core Mellow 45 Regular"/>
        </a:font>
        <a:srgbClr val="000000"/>
      </a:tcTxStyle>
      <a:tcStyle>
        <a:tcBdr>
          <a:left>
            <a:ln w="12700" cap="flat">
              <a:solidFill>
                <a:srgbClr val="E84B7E"/>
              </a:solidFill>
              <a:prstDash val="solid"/>
              <a:miter lim="400000"/>
            </a:ln>
          </a:left>
          <a:right>
            <a:ln w="12700" cap="flat">
              <a:solidFill>
                <a:srgbClr val="E84B7E"/>
              </a:solidFill>
              <a:prstDash val="solid"/>
              <a:miter lim="400000"/>
            </a:ln>
          </a:right>
          <a:top>
            <a:ln w="12700" cap="flat">
              <a:solidFill>
                <a:srgbClr val="E6007F"/>
              </a:solidFill>
              <a:prstDash val="solid"/>
              <a:miter lim="400000"/>
            </a:ln>
          </a:top>
          <a:bottom>
            <a:ln w="12700" cap="flat">
              <a:solidFill>
                <a:srgbClr val="E6007F"/>
              </a:solidFill>
              <a:prstDash val="solid"/>
              <a:miter lim="400000"/>
            </a:ln>
          </a:bottom>
          <a:insideH>
            <a:ln w="12700" cap="flat">
              <a:solidFill>
                <a:srgbClr val="E6007F"/>
              </a:solidFill>
              <a:prstDash val="solid"/>
              <a:miter lim="400000"/>
            </a:ln>
          </a:insideH>
          <a:insideV>
            <a:ln w="12700" cap="flat">
              <a:solidFill>
                <a:srgbClr val="E84B7E"/>
              </a:solidFill>
              <a:prstDash val="solid"/>
              <a:miter lim="400000"/>
            </a:ln>
          </a:insideV>
        </a:tcBdr>
        <a:fill>
          <a:solidFill>
            <a:srgbClr val="FFFFFF"/>
          </a:solidFill>
        </a:fill>
      </a:tcStyle>
    </a:wholeTbl>
    <a:band2H>
      <a:tcTxStyle/>
      <a:tcStyle>
        <a:tcBdr/>
        <a:fill>
          <a:solidFill>
            <a:srgbClr val="DADBDA"/>
          </a:solidFill>
        </a:fill>
      </a:tcStyle>
    </a:band2H>
    <a:firstCol>
      <a:tcTxStyle b="off" i="off">
        <a:font>
          <a:latin typeface="Core Mellow 45 Regular"/>
          <a:ea typeface="Core Mellow 45 Regular"/>
          <a:cs typeface="Core Mellow 45 Regular"/>
        </a:font>
        <a:srgbClr val="000000"/>
      </a:tcTxStyle>
      <a:tcStyle>
        <a:tcBdr>
          <a:left>
            <a:ln w="12700" cap="flat">
              <a:noFill/>
              <a:miter lim="400000"/>
            </a:ln>
          </a:left>
          <a:right>
            <a:ln w="12700" cap="flat">
              <a:solidFill>
                <a:srgbClr val="E84B7E"/>
              </a:solidFill>
              <a:prstDash val="solid"/>
              <a:miter lim="400000"/>
            </a:ln>
          </a:right>
          <a:top>
            <a:ln w="12700" cap="flat">
              <a:solidFill>
                <a:srgbClr val="E6007F"/>
              </a:solidFill>
              <a:prstDash val="solid"/>
              <a:miter lim="400000"/>
            </a:ln>
          </a:top>
          <a:bottom>
            <a:ln w="12700" cap="flat">
              <a:solidFill>
                <a:srgbClr val="E6007F"/>
              </a:solidFill>
              <a:prstDash val="solid"/>
              <a:miter lim="400000"/>
            </a:ln>
          </a:bottom>
          <a:insideH>
            <a:ln w="12700" cap="flat">
              <a:solidFill>
                <a:srgbClr val="E6007F"/>
              </a:solidFill>
              <a:prstDash val="solid"/>
              <a:miter lim="400000"/>
            </a:ln>
          </a:insideH>
          <a:insideV>
            <a:ln w="12700" cap="flat">
              <a:solidFill>
                <a:srgbClr val="A6AAA9"/>
              </a:solidFill>
              <a:prstDash val="solid"/>
              <a:miter lim="400000"/>
            </a:ln>
          </a:insideV>
        </a:tcBdr>
        <a:fill>
          <a:solidFill>
            <a:srgbClr val="FFFFFF"/>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noFill/>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solidFill>
                <a:srgbClr val="E6007F"/>
              </a:solidFill>
              <a:prstDash val="solid"/>
              <a:miter lim="400000"/>
            </a:ln>
          </a:bottom>
          <a:insideH>
            <a:ln w="12700" cap="flat">
              <a:solidFill>
                <a:srgbClr val="A6AAA9"/>
              </a:solidFill>
              <a:prstDash val="solid"/>
              <a:miter lim="400000"/>
            </a:ln>
          </a:insideH>
          <a:insideV>
            <a:ln w="12700" cap="flat">
              <a:solidFill>
                <a:srgbClr val="FFFFFF"/>
              </a:solidFill>
              <a:prstDash val="solid"/>
              <a:miter lim="400000"/>
            </a:ln>
          </a:insideV>
        </a:tcBdr>
        <a:fill>
          <a:solidFill>
            <a:srgbClr val="E6007F"/>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994" autoAdjust="0"/>
    <p:restoredTop sz="96327" autoAdjust="0"/>
  </p:normalViewPr>
  <p:slideViewPr>
    <p:cSldViewPr>
      <p:cViewPr varScale="1">
        <p:scale>
          <a:sx n="64" d="100"/>
          <a:sy n="64" d="100"/>
        </p:scale>
        <p:origin x="1472" y="176"/>
      </p:cViewPr>
      <p:guideLst>
        <p:guide orient="horz" pos="4320"/>
        <p:guide pos="7680"/>
      </p:guideLst>
    </p:cSldViewPr>
  </p:slideViewPr>
  <p:outlineViewPr>
    <p:cViewPr>
      <p:scale>
        <a:sx n="33" d="100"/>
        <a:sy n="33" d="100"/>
      </p:scale>
      <p:origin x="0" y="8322"/>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werkblad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werkblad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22929598153216E-2"/>
          <c:y val="0.11147905563803798"/>
          <c:w val="0.51067110015765849"/>
          <c:h val="0.67573650626922488"/>
        </c:manualLayout>
      </c:layout>
      <c:pieChart>
        <c:varyColors val="1"/>
        <c:ser>
          <c:idx val="0"/>
          <c:order val="0"/>
          <c:tx>
            <c:strRef>
              <c:f>Blad1!$B$1</c:f>
              <c:strCache>
                <c:ptCount val="1"/>
                <c:pt idx="0">
                  <c:v>Accare</c:v>
                </c:pt>
              </c:strCache>
            </c:strRef>
          </c:tx>
          <c:explosion val="14"/>
          <c:dPt>
            <c:idx val="0"/>
            <c:bubble3D val="0"/>
            <c:explosion val="16"/>
            <c:extLst>
              <c:ext xmlns:c16="http://schemas.microsoft.com/office/drawing/2014/chart" uri="{C3380CC4-5D6E-409C-BE32-E72D297353CC}">
                <c16:uniqueId val="{00000000-5957-024F-B5FA-BC9C35863ABB}"/>
              </c:ext>
            </c:extLst>
          </c:dPt>
          <c:dPt>
            <c:idx val="1"/>
            <c:bubble3D val="0"/>
            <c:spPr>
              <a:solidFill>
                <a:schemeClr val="accent5">
                  <a:lumMod val="75000"/>
                </a:schemeClr>
              </a:solidFill>
            </c:spPr>
            <c:extLst>
              <c:ext xmlns:c16="http://schemas.microsoft.com/office/drawing/2014/chart" uri="{C3380CC4-5D6E-409C-BE32-E72D297353CC}">
                <c16:uniqueId val="{00000002-5957-024F-B5FA-BC9C35863ABB}"/>
              </c:ext>
            </c:extLst>
          </c:dPt>
          <c:dLbls>
            <c:dLbl>
              <c:idx val="0"/>
              <c:layout>
                <c:manualLayout>
                  <c:x val="1.6496588762864733E-2"/>
                  <c:y val="-0.29910525433071539"/>
                </c:manualLayout>
              </c:layout>
              <c:tx>
                <c:rich>
                  <a:bodyPr/>
                  <a:lstStyle/>
                  <a:p>
                    <a:r>
                      <a:rPr lang="en-US" sz="3600" dirty="0"/>
                      <a:t>N</a:t>
                    </a:r>
                    <a:r>
                      <a:rPr lang="en-US" sz="3600" baseline="0" dirty="0"/>
                      <a:t> = gem. 10000</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5957-024F-B5FA-BC9C35863ABB}"/>
                </c:ext>
              </c:extLst>
            </c:dLbl>
            <c:dLbl>
              <c:idx val="1"/>
              <c:layout>
                <c:manualLayout>
                  <c:x val="0.10471448037760114"/>
                  <c:y val="7.189866190081444E-2"/>
                </c:manualLayout>
              </c:layout>
              <c:tx>
                <c:rich>
                  <a:bodyPr/>
                  <a:lstStyle/>
                  <a:p>
                    <a:r>
                      <a:rPr lang="en-US" sz="3600" baseline="0" dirty="0"/>
                      <a:t>N = 14</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5957-024F-B5FA-BC9C35863ABB}"/>
                </c:ext>
              </c:extLst>
            </c:dLbl>
            <c:spPr>
              <a:noFill/>
              <a:ln>
                <a:noFill/>
              </a:ln>
              <a:effectLst/>
            </c:spPr>
            <c:txPr>
              <a:bodyPr/>
              <a:lstStyle/>
              <a:p>
                <a:pPr>
                  <a:defRPr sz="3600"/>
                </a:pPr>
                <a:endParaRPr lang="nl-NL"/>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totale caseload</c:v>
                </c:pt>
                <c:pt idx="1">
                  <c:v>crisismaatregel</c:v>
                </c:pt>
              </c:strCache>
            </c:strRef>
          </c:cat>
          <c:val>
            <c:numRef>
              <c:f>Blad1!$B$2:$B$3</c:f>
              <c:numCache>
                <c:formatCode>General</c:formatCode>
                <c:ptCount val="2"/>
                <c:pt idx="0">
                  <c:v>10000</c:v>
                </c:pt>
                <c:pt idx="1">
                  <c:v>14</c:v>
                </c:pt>
              </c:numCache>
            </c:numRef>
          </c:val>
          <c:extLst>
            <c:ext xmlns:c16="http://schemas.microsoft.com/office/drawing/2014/chart" uri="{C3380CC4-5D6E-409C-BE32-E72D297353CC}">
              <c16:uniqueId val="{00000003-5957-024F-B5FA-BC9C35863ABB}"/>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3200">
              <a:latin typeface="Calibri" panose="020F0502020204030204" pitchFamily="34" charset="0"/>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4.8068182018576419E-2"/>
          <c:y val="7.9586782822342855E-2"/>
          <c:w val="0.58756941468584623"/>
          <c:h val="0.85096260057950135"/>
        </c:manualLayout>
      </c:layout>
      <c:pieChart>
        <c:varyColors val="1"/>
        <c:ser>
          <c:idx val="0"/>
          <c:order val="0"/>
          <c:tx>
            <c:strRef>
              <c:f>Blad1!$B$1</c:f>
              <c:strCache>
                <c:ptCount val="1"/>
                <c:pt idx="0">
                  <c:v>FACt jeugd</c:v>
                </c:pt>
              </c:strCache>
            </c:strRef>
          </c:tx>
          <c:spPr>
            <a:solidFill>
              <a:schemeClr val="accent5">
                <a:lumMod val="75000"/>
              </a:schemeClr>
            </a:solidFill>
          </c:spPr>
          <c:explosion val="25"/>
          <c:dPt>
            <c:idx val="0"/>
            <c:bubble3D val="0"/>
            <c:explosion val="0"/>
            <c:spPr>
              <a:solidFill>
                <a:srgbClr val="92D050"/>
              </a:solidFill>
            </c:spPr>
            <c:extLst>
              <c:ext xmlns:c16="http://schemas.microsoft.com/office/drawing/2014/chart" uri="{C3380CC4-5D6E-409C-BE32-E72D297353CC}">
                <c16:uniqueId val="{00000001-9ACF-114B-9FB3-A8673FF29636}"/>
              </c:ext>
            </c:extLst>
          </c:dPt>
          <c:dLbls>
            <c:dLbl>
              <c:idx val="0"/>
              <c:layout>
                <c:manualLayout>
                  <c:x val="-8.3750623208991473E-2"/>
                  <c:y val="-0.23402816353738473"/>
                </c:manualLayout>
              </c:layout>
              <c:tx>
                <c:rich>
                  <a:bodyPr/>
                  <a:lstStyle/>
                  <a:p>
                    <a:r>
                      <a:rPr lang="en-US" sz="3600" dirty="0"/>
                      <a:t>N</a:t>
                    </a:r>
                    <a:r>
                      <a:rPr lang="en-US" sz="3600" baseline="0" dirty="0"/>
                      <a:t> = gem. 85</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ACF-114B-9FB3-A8673FF29636}"/>
                </c:ext>
              </c:extLst>
            </c:dLbl>
            <c:dLbl>
              <c:idx val="1"/>
              <c:layout>
                <c:manualLayout>
                  <c:x val="0.15661614962892093"/>
                  <c:y val="5.2111493784641215E-2"/>
                </c:manualLayout>
              </c:layout>
              <c:tx>
                <c:rich>
                  <a:bodyPr/>
                  <a:lstStyle/>
                  <a:p>
                    <a:r>
                      <a:rPr lang="en-US" sz="3600" dirty="0"/>
                      <a:t>N</a:t>
                    </a:r>
                    <a:r>
                      <a:rPr lang="en-US" sz="3600" baseline="0" dirty="0"/>
                      <a:t> = 4 </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9ACF-114B-9FB3-A8673FF29636}"/>
                </c:ext>
              </c:extLst>
            </c:dLbl>
            <c:spPr>
              <a:noFill/>
              <a:ln>
                <a:noFill/>
              </a:ln>
              <a:effectLst/>
            </c:spPr>
            <c:txPr>
              <a:bodyPr/>
              <a:lstStyle/>
              <a:p>
                <a:pPr>
                  <a:defRPr sz="3600"/>
                </a:pPr>
                <a:endParaRPr lang="nl-NL"/>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totale caseload</c:v>
                </c:pt>
                <c:pt idx="1">
                  <c:v>crisismaatregel</c:v>
                </c:pt>
              </c:strCache>
            </c:strRef>
          </c:cat>
          <c:val>
            <c:numRef>
              <c:f>Blad1!$B$2:$B$3</c:f>
              <c:numCache>
                <c:formatCode>General</c:formatCode>
                <c:ptCount val="2"/>
                <c:pt idx="0">
                  <c:v>85</c:v>
                </c:pt>
                <c:pt idx="1">
                  <c:v>4</c:v>
                </c:pt>
              </c:numCache>
            </c:numRef>
          </c:val>
          <c:extLst>
            <c:ext xmlns:c16="http://schemas.microsoft.com/office/drawing/2014/chart" uri="{C3380CC4-5D6E-409C-BE32-E72D297353CC}">
              <c16:uniqueId val="{00000003-9ACF-114B-9FB3-A8673FF29636}"/>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5851016553716257"/>
          <c:y val="0.42362534431040227"/>
          <c:w val="0.33449105302232734"/>
          <c:h val="0.18113057680691927"/>
        </c:manualLayout>
      </c:layout>
      <c:overlay val="0"/>
      <c:txPr>
        <a:bodyPr/>
        <a:lstStyle/>
        <a:p>
          <a:pPr>
            <a:defRPr sz="3200" b="0">
              <a:latin typeface="Calibri" panose="020F0502020204030204" pitchFamily="34" charset="0"/>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425884634696E-2"/>
          <c:y val="8.9083667946636691E-2"/>
          <c:w val="0.47723907076646954"/>
          <c:h val="0.84358308384415737"/>
        </c:manualLayout>
      </c:layout>
      <c:pieChart>
        <c:varyColors val="1"/>
        <c:ser>
          <c:idx val="0"/>
          <c:order val="0"/>
          <c:tx>
            <c:strRef>
              <c:f>Blad1!$B$1</c:f>
              <c:strCache>
                <c:ptCount val="1"/>
                <c:pt idx="0">
                  <c:v>Accare</c:v>
                </c:pt>
              </c:strCache>
            </c:strRef>
          </c:tx>
          <c:dPt>
            <c:idx val="0"/>
            <c:bubble3D val="0"/>
            <c:explosion val="16"/>
            <c:extLst>
              <c:ext xmlns:c16="http://schemas.microsoft.com/office/drawing/2014/chart" uri="{C3380CC4-5D6E-409C-BE32-E72D297353CC}">
                <c16:uniqueId val="{00000000-06AB-9E47-A80B-2934F5DB0FC1}"/>
              </c:ext>
            </c:extLst>
          </c:dPt>
          <c:dPt>
            <c:idx val="1"/>
            <c:bubble3D val="0"/>
            <c:spPr>
              <a:solidFill>
                <a:schemeClr val="accent5">
                  <a:lumMod val="75000"/>
                </a:schemeClr>
              </a:solidFill>
            </c:spPr>
            <c:extLst>
              <c:ext xmlns:c16="http://schemas.microsoft.com/office/drawing/2014/chart" uri="{C3380CC4-5D6E-409C-BE32-E72D297353CC}">
                <c16:uniqueId val="{00000002-06AB-9E47-A80B-2934F5DB0FC1}"/>
              </c:ext>
            </c:extLst>
          </c:dPt>
          <c:dLbls>
            <c:dLbl>
              <c:idx val="0"/>
              <c:layout>
                <c:manualLayout>
                  <c:x val="-9.4197113326770758E-5"/>
                  <c:y val="-0.19192357248836409"/>
                </c:manualLayout>
              </c:layout>
              <c:tx>
                <c:rich>
                  <a:bodyPr/>
                  <a:lstStyle/>
                  <a:p>
                    <a:r>
                      <a:rPr lang="en-US" sz="3600" dirty="0"/>
                      <a:t>N</a:t>
                    </a:r>
                    <a:r>
                      <a:rPr lang="en-US" sz="3600" baseline="0" dirty="0"/>
                      <a:t> = gem. 10000</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06AB-9E47-A80B-2934F5DB0FC1}"/>
                </c:ext>
              </c:extLst>
            </c:dLbl>
            <c:dLbl>
              <c:idx val="1"/>
              <c:layout>
                <c:manualLayout>
                  <c:x val="0.11647952122460123"/>
                  <c:y val="2.9604737975947423E-2"/>
                </c:manualLayout>
              </c:layout>
              <c:tx>
                <c:rich>
                  <a:bodyPr/>
                  <a:lstStyle/>
                  <a:p>
                    <a:r>
                      <a:rPr lang="en-US" sz="3600" baseline="0" dirty="0"/>
                      <a:t>N = 5</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06AB-9E47-A80B-2934F5DB0FC1}"/>
                </c:ext>
              </c:extLst>
            </c:dLbl>
            <c:spPr>
              <a:noFill/>
              <a:ln>
                <a:noFill/>
              </a:ln>
              <a:effectLst/>
            </c:spPr>
            <c:txPr>
              <a:bodyPr/>
              <a:lstStyle/>
              <a:p>
                <a:pPr>
                  <a:defRPr sz="3600"/>
                </a:pPr>
                <a:endParaRPr lang="nl-NL"/>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totale caseload</c:v>
                </c:pt>
                <c:pt idx="1">
                  <c:v>zorgmachtiging</c:v>
                </c:pt>
              </c:strCache>
            </c:strRef>
          </c:cat>
          <c:val>
            <c:numRef>
              <c:f>Blad1!$B$2:$B$3</c:f>
              <c:numCache>
                <c:formatCode>General</c:formatCode>
                <c:ptCount val="2"/>
                <c:pt idx="0">
                  <c:v>10000</c:v>
                </c:pt>
                <c:pt idx="1">
                  <c:v>5</c:v>
                </c:pt>
              </c:numCache>
            </c:numRef>
          </c:val>
          <c:extLst>
            <c:ext xmlns:c16="http://schemas.microsoft.com/office/drawing/2014/chart" uri="{C3380CC4-5D6E-409C-BE32-E72D297353CC}">
              <c16:uniqueId val="{00000003-06AB-9E47-A80B-2934F5DB0FC1}"/>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3200">
              <a:latin typeface="Calibri" panose="020F0502020204030204" pitchFamily="34" charset="0"/>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Blad1!$B$1</c:f>
              <c:strCache>
                <c:ptCount val="1"/>
                <c:pt idx="0">
                  <c:v>FACt jeugd</c:v>
                </c:pt>
              </c:strCache>
            </c:strRef>
          </c:tx>
          <c:spPr>
            <a:solidFill>
              <a:schemeClr val="accent5">
                <a:lumMod val="75000"/>
              </a:schemeClr>
            </a:solidFill>
          </c:spPr>
          <c:explosion val="10"/>
          <c:dPt>
            <c:idx val="0"/>
            <c:bubble3D val="0"/>
            <c:spPr>
              <a:solidFill>
                <a:srgbClr val="92D050"/>
              </a:solidFill>
            </c:spPr>
            <c:extLst>
              <c:ext xmlns:c16="http://schemas.microsoft.com/office/drawing/2014/chart" uri="{C3380CC4-5D6E-409C-BE32-E72D297353CC}">
                <c16:uniqueId val="{00000001-BD6C-5B4B-9555-3FDC2C7D3022}"/>
              </c:ext>
            </c:extLst>
          </c:dPt>
          <c:dLbls>
            <c:dLbl>
              <c:idx val="0"/>
              <c:layout>
                <c:manualLayout>
                  <c:x val="-2.9357849127874681E-2"/>
                  <c:y val="-0.21676071639569311"/>
                </c:manualLayout>
              </c:layout>
              <c:tx>
                <c:rich>
                  <a:bodyPr/>
                  <a:lstStyle/>
                  <a:p>
                    <a:r>
                      <a:rPr lang="en-US" sz="3600" dirty="0"/>
                      <a:t>N</a:t>
                    </a:r>
                    <a:r>
                      <a:rPr lang="en-US" sz="3600" baseline="0" dirty="0"/>
                      <a:t> = gem. 85</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D6C-5B4B-9555-3FDC2C7D3022}"/>
                </c:ext>
              </c:extLst>
            </c:dLbl>
            <c:dLbl>
              <c:idx val="1"/>
              <c:layout>
                <c:manualLayout>
                  <c:x val="0.12376037698974242"/>
                  <c:y val="5.1127782155618078E-2"/>
                </c:manualLayout>
              </c:layout>
              <c:tx>
                <c:rich>
                  <a:bodyPr/>
                  <a:lstStyle/>
                  <a:p>
                    <a:r>
                      <a:rPr lang="en-US" sz="3600" dirty="0"/>
                      <a:t>N</a:t>
                    </a:r>
                    <a:r>
                      <a:rPr lang="en-US" sz="3600" baseline="0" dirty="0"/>
                      <a:t> = 2 </a:t>
                    </a:r>
                    <a:endParaRPr lang="en-US" sz="3600"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BD6C-5B4B-9555-3FDC2C7D3022}"/>
                </c:ext>
              </c:extLst>
            </c:dLbl>
            <c:spPr>
              <a:noFill/>
              <a:ln>
                <a:noFill/>
              </a:ln>
              <a:effectLst/>
            </c:spPr>
            <c:txPr>
              <a:bodyPr/>
              <a:lstStyle/>
              <a:p>
                <a:pPr>
                  <a:defRPr sz="3600"/>
                </a:pPr>
                <a:endParaRPr lang="nl-NL"/>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totale caseload</c:v>
                </c:pt>
                <c:pt idx="1">
                  <c:v>zorgmachtiging</c:v>
                </c:pt>
              </c:strCache>
            </c:strRef>
          </c:cat>
          <c:val>
            <c:numRef>
              <c:f>Blad1!$B$2:$B$3</c:f>
              <c:numCache>
                <c:formatCode>General</c:formatCode>
                <c:ptCount val="2"/>
                <c:pt idx="0">
                  <c:v>85</c:v>
                </c:pt>
                <c:pt idx="1">
                  <c:v>2</c:v>
                </c:pt>
              </c:numCache>
            </c:numRef>
          </c:val>
          <c:extLst>
            <c:ext xmlns:c16="http://schemas.microsoft.com/office/drawing/2014/chart" uri="{C3380CC4-5D6E-409C-BE32-E72D297353CC}">
              <c16:uniqueId val="{00000003-BD6C-5B4B-9555-3FDC2C7D3022}"/>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5049412595680767"/>
          <c:y val="0.40705677368128163"/>
          <c:w val="0.30959749403350967"/>
          <c:h val="0.19459813569742426"/>
        </c:manualLayout>
      </c:layout>
      <c:overlay val="0"/>
      <c:txPr>
        <a:bodyPr/>
        <a:lstStyle/>
        <a:p>
          <a:pPr>
            <a:defRPr sz="3200" b="0">
              <a:latin typeface="Calibri" panose="020F0502020204030204" pitchFamily="34" charset="0"/>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2603554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336294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336294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noProof="0" dirty="0"/>
              <a:t>Samenvattend</a:t>
            </a:r>
            <a:r>
              <a:rPr lang="nl-NL" baseline="0" noProof="0" dirty="0"/>
              <a:t> zijn er dus op korte termijn een aantal redenen waarom we soms voor dwang kiezen. Maar zijn de gevolgen op lange termijn dusdanig ingrijpend en beschadigend voor een jongere en de relatie dat we moeten blijven streven naar zorg zonder dwang</a:t>
            </a:r>
            <a:endParaRPr lang="en-GB" noProof="0" dirty="0"/>
          </a:p>
        </p:txBody>
      </p:sp>
    </p:spTree>
    <p:extLst>
      <p:ext uri="{BB962C8B-B14F-4D97-AF65-F5344CB8AC3E}">
        <p14:creationId xmlns:p14="http://schemas.microsoft.com/office/powerpoint/2010/main" val="336294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3362947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noProof="0" dirty="0"/>
              <a:t>We willen elke dag beter, toe naar FACT</a:t>
            </a:r>
            <a:r>
              <a:rPr lang="nl-NL" baseline="0" noProof="0" dirty="0"/>
              <a:t> jeugd zonder dwang</a:t>
            </a:r>
            <a:r>
              <a:rPr lang="nl-NL" noProof="0" dirty="0"/>
              <a:t>.</a:t>
            </a:r>
            <a:r>
              <a:rPr lang="nl-NL" baseline="0" noProof="0" dirty="0"/>
              <a:t> </a:t>
            </a:r>
            <a:r>
              <a:rPr lang="en-GB" baseline="0" noProof="0" dirty="0" err="1"/>
              <a:t>Ipv</a:t>
            </a:r>
            <a:r>
              <a:rPr lang="en-GB" baseline="0" noProof="0" dirty="0"/>
              <a:t> </a:t>
            </a:r>
            <a:r>
              <a:rPr lang="en-GB" baseline="0" noProof="0" dirty="0" err="1"/>
              <a:t>dwang</a:t>
            </a:r>
            <a:r>
              <a:rPr lang="en-GB" baseline="0" noProof="0" dirty="0"/>
              <a:t> </a:t>
            </a:r>
            <a:r>
              <a:rPr lang="en-GB" baseline="0" noProof="0" dirty="0" err="1"/>
              <a:t>willen</a:t>
            </a:r>
            <a:r>
              <a:rPr lang="en-GB" baseline="0" noProof="0" dirty="0"/>
              <a:t> we </a:t>
            </a:r>
            <a:r>
              <a:rPr lang="en-GB" baseline="0" noProof="0" dirty="0" err="1"/>
              <a:t>een</a:t>
            </a:r>
            <a:r>
              <a:rPr lang="en-GB" baseline="0" noProof="0" dirty="0"/>
              <a:t> </a:t>
            </a:r>
            <a:r>
              <a:rPr lang="en-GB" baseline="0" noProof="0" dirty="0" err="1"/>
              <a:t>vangnet</a:t>
            </a:r>
            <a:r>
              <a:rPr lang="en-GB" baseline="0" noProof="0" dirty="0"/>
              <a:t> </a:t>
            </a:r>
            <a:r>
              <a:rPr lang="en-GB" baseline="0" noProof="0" dirty="0" err="1"/>
              <a:t>bieden</a:t>
            </a:r>
            <a:r>
              <a:rPr lang="en-GB" baseline="0" noProof="0" dirty="0"/>
              <a:t> </a:t>
            </a:r>
            <a:r>
              <a:rPr lang="en-GB" baseline="0" noProof="0" dirty="0" err="1"/>
              <a:t>aan</a:t>
            </a:r>
            <a:r>
              <a:rPr lang="en-GB" baseline="0" noProof="0" dirty="0"/>
              <a:t> </a:t>
            </a:r>
            <a:r>
              <a:rPr lang="en-GB" baseline="0" noProof="0" dirty="0" err="1"/>
              <a:t>jongeren</a:t>
            </a:r>
            <a:r>
              <a:rPr lang="en-GB" baseline="0" noProof="0" dirty="0"/>
              <a:t> die het </a:t>
            </a:r>
            <a:r>
              <a:rPr lang="en-GB" baseline="0" noProof="0" dirty="0" err="1"/>
              <a:t>lastig</a:t>
            </a:r>
            <a:r>
              <a:rPr lang="en-GB" baseline="0" noProof="0" dirty="0"/>
              <a:t> </a:t>
            </a:r>
            <a:r>
              <a:rPr lang="en-GB" baseline="0" noProof="0" dirty="0" err="1"/>
              <a:t>hebben</a:t>
            </a:r>
            <a:r>
              <a:rPr lang="en-GB" baseline="0" noProof="0" dirty="0"/>
              <a:t>.</a:t>
            </a:r>
            <a:r>
              <a:rPr lang="nl-NL" baseline="0" noProof="0" dirty="0"/>
              <a:t> Daarom werken we hard aan:</a:t>
            </a:r>
          </a:p>
          <a:p>
            <a:pPr marL="342900" indent="-342900">
              <a:buFontTx/>
              <a:buChar char="-"/>
            </a:pPr>
            <a:r>
              <a:rPr lang="nl-NL" baseline="0" noProof="0" dirty="0" err="1"/>
              <a:t>Continuiteit</a:t>
            </a:r>
            <a:r>
              <a:rPr lang="nl-NL" baseline="0" noProof="0" dirty="0"/>
              <a:t> van zorg door bekende hulpverleners. We zijn aan het zoeken naar mogelijkheden om 24/7 beschikbaar te zijn en ook buiten kantoren laagdrempelige opvang te kunnen bieden</a:t>
            </a:r>
          </a:p>
          <a:p>
            <a:pPr marL="342900" indent="-342900">
              <a:buFontTx/>
              <a:buChar char="-"/>
            </a:pPr>
            <a:r>
              <a:rPr lang="nl-NL" baseline="0" noProof="0" dirty="0"/>
              <a:t>Ook zoeken we naar manieren om het sociale netwerk nog actiever te betrekken. In dit kader werken we mee aan een subsidieaanvraag van Levi van Dam om het protocol voor </a:t>
            </a:r>
            <a:r>
              <a:rPr lang="nl-NL" baseline="0" noProof="0" dirty="0" err="1"/>
              <a:t>Youth</a:t>
            </a:r>
            <a:r>
              <a:rPr lang="nl-NL" baseline="0" noProof="0" dirty="0"/>
              <a:t> </a:t>
            </a:r>
            <a:r>
              <a:rPr lang="nl-NL" baseline="0" noProof="0" dirty="0" err="1"/>
              <a:t>Nominated</a:t>
            </a:r>
            <a:r>
              <a:rPr lang="nl-NL" baseline="0" noProof="0" dirty="0"/>
              <a:t> </a:t>
            </a:r>
            <a:r>
              <a:rPr lang="nl-NL" baseline="0" noProof="0" dirty="0" err="1"/>
              <a:t>Suport</a:t>
            </a:r>
            <a:r>
              <a:rPr lang="nl-NL" baseline="0" noProof="0" dirty="0"/>
              <a:t> teams, een soort geprotocolleerde manier om mentoren in te zetten uit de eigen omgeving van een jongere</a:t>
            </a:r>
          </a:p>
          <a:p>
            <a:pPr marL="342900" indent="-342900">
              <a:buFontTx/>
              <a:buChar char="-"/>
            </a:pPr>
            <a:endParaRPr lang="nl-NL" baseline="0" noProof="0" dirty="0"/>
          </a:p>
          <a:p>
            <a:pPr marL="0" indent="0">
              <a:buFontTx/>
              <a:buNone/>
            </a:pPr>
            <a:r>
              <a:rPr lang="nl-NL" baseline="0" noProof="0" dirty="0"/>
              <a:t>Allemaal verschillende manieren om dat vangnet rondom een jongere zo fijnmazig mogelijk te maken: “als je valt, dan val je zacht”</a:t>
            </a:r>
            <a:endParaRPr lang="en-GB" baseline="0" noProof="0" dirty="0"/>
          </a:p>
        </p:txBody>
      </p:sp>
    </p:spTree>
    <p:extLst>
      <p:ext uri="{BB962C8B-B14F-4D97-AF65-F5344CB8AC3E}">
        <p14:creationId xmlns:p14="http://schemas.microsoft.com/office/powerpoint/2010/main" val="336294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noProof="0" dirty="0"/>
              <a:t>Dan wilden</a:t>
            </a:r>
            <a:r>
              <a:rPr lang="nl-NL" baseline="0" noProof="0" dirty="0"/>
              <a:t> we graag afsluiten met het advies van een van onze jongeren over dwang.</a:t>
            </a:r>
            <a:endParaRPr lang="en-GB" noProof="0" dirty="0"/>
          </a:p>
        </p:txBody>
      </p:sp>
    </p:spTree>
    <p:extLst>
      <p:ext uri="{BB962C8B-B14F-4D97-AF65-F5344CB8AC3E}">
        <p14:creationId xmlns:p14="http://schemas.microsoft.com/office/powerpoint/2010/main" val="336294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Rot</a:t>
            </a:r>
            <a:r>
              <a:rPr lang="nl-NL" baseline="0" dirty="0"/>
              <a:t> op, blijf bij me. Deze uitspraak van een van onze jongere beschrijft perfect het spanningsveld tussen eigen regie en veiligheid waar we ons iedere dag in begeven. </a:t>
            </a:r>
            <a:endParaRPr lang="nl-NL" dirty="0"/>
          </a:p>
        </p:txBody>
      </p:sp>
    </p:spTree>
    <p:extLst>
      <p:ext uri="{BB962C8B-B14F-4D97-AF65-F5344CB8AC3E}">
        <p14:creationId xmlns:p14="http://schemas.microsoft.com/office/powerpoint/2010/main" val="341584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b="0" dirty="0"/>
              <a:t>Mix van</a:t>
            </a:r>
            <a:r>
              <a:rPr lang="nl-NL" b="0" baseline="0" dirty="0"/>
              <a:t> verschillende expertises is fijn, omdat we jongeren zien waarbij vaak sprake is van psychiatrie, verslaving, LVB, gedragsproblemen en systeemproblematiek. Stagnatie op </a:t>
            </a:r>
            <a:r>
              <a:rPr lang="nl-NL" b="0" baseline="0" dirty="0" err="1"/>
              <a:t>verschilende</a:t>
            </a:r>
            <a:r>
              <a:rPr lang="nl-NL" b="0" baseline="0" dirty="0"/>
              <a:t> levensgebieden. Lang hulpverleningstraject. Jongeren van 18+ die te weinig aansluiten bij volwassenzorg</a:t>
            </a:r>
          </a:p>
          <a:p>
            <a:endParaRPr lang="en-GB" b="1" dirty="0"/>
          </a:p>
          <a:p>
            <a:r>
              <a:rPr lang="en-GB" b="1" dirty="0"/>
              <a:t>A multi-method psychological autopsy study on youth suicides in the Netherlands in 2017: Feasibility, main outcomes, and recommendations</a:t>
            </a:r>
            <a:r>
              <a:rPr lang="en-GB" dirty="0"/>
              <a:t>  </a:t>
            </a:r>
            <a:r>
              <a:rPr lang="en-GB" dirty="0" err="1"/>
              <a:t>Mérelle</a:t>
            </a:r>
            <a:r>
              <a:rPr lang="en-GB" dirty="0"/>
              <a:t> , Van Bergen,</a:t>
            </a:r>
            <a:r>
              <a:rPr lang="en-GB" baseline="0" dirty="0"/>
              <a:t> </a:t>
            </a:r>
            <a:r>
              <a:rPr lang="en-GB" dirty="0" err="1"/>
              <a:t>Looijmans</a:t>
            </a:r>
            <a:r>
              <a:rPr lang="en-GB" dirty="0"/>
              <a:t>,</a:t>
            </a:r>
            <a:r>
              <a:rPr lang="en-GB" baseline="0" dirty="0"/>
              <a:t> </a:t>
            </a:r>
            <a:r>
              <a:rPr lang="en-GB" dirty="0" err="1"/>
              <a:t>Balt</a:t>
            </a:r>
            <a:r>
              <a:rPr lang="en-GB" dirty="0"/>
              <a:t>, </a:t>
            </a:r>
            <a:r>
              <a:rPr lang="en-GB" dirty="0" err="1"/>
              <a:t>Rasing</a:t>
            </a:r>
            <a:r>
              <a:rPr lang="en-GB" baseline="0" dirty="0"/>
              <a:t>  et al. (2020)</a:t>
            </a:r>
            <a:endParaRPr lang="en-GB" dirty="0"/>
          </a:p>
          <a:p>
            <a:r>
              <a:rPr lang="en-GB" dirty="0"/>
              <a:t>Finding appropriate care was difficult for adolescents with complex mental disorders. This study highlighted several issues in care trajectories, which varied from waiting lists, lack of continuity of care, compulsory transition from youth to adult care at age 18 years to a low sense of involvement on the part of parents, which was particularly due to legislation constraints when their children became 16 years or older.</a:t>
            </a:r>
            <a:endParaRPr lang="en-GB" noProof="0" dirty="0"/>
          </a:p>
        </p:txBody>
      </p:sp>
    </p:spTree>
    <p:extLst>
      <p:ext uri="{BB962C8B-B14F-4D97-AF65-F5344CB8AC3E}">
        <p14:creationId xmlns:p14="http://schemas.microsoft.com/office/powerpoint/2010/main" val="336294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noProof="0" dirty="0"/>
              <a:t>Omdat</a:t>
            </a:r>
            <a:r>
              <a:rPr lang="nl-NL" baseline="0" noProof="0" dirty="0"/>
              <a:t> onze jongeren crisisgevoelig zijn, zetten we in onze zorg stevig in op preventie, voorkomen dat het onveilig is. Samen met jongeren stellen we een signaleringsplan en een crisisplan op. Dus hoe merk je dat de spanning oploopt en wat doe je als je in rood zit? Daarnaast proberen we altijd zoveel mogelijk ouders en het netwerk te betrekken. Welke mensen kunnen iets voor je betekenen op het moment dat het je zelf niet meer lukt. </a:t>
            </a:r>
          </a:p>
          <a:p>
            <a:r>
              <a:rPr lang="nl-NL" baseline="0" noProof="0" dirty="0"/>
              <a:t>We hebben een BOR en TOR constructie met de crisisdienst van Accare. Veel van onze jongeren hebben voor de avonden en het weekend een telefoon op recept en een bed op recept. Dit kunnen ze zelf inzetten om te voorkomen dat het verkeerd gaat.</a:t>
            </a:r>
            <a:r>
              <a:rPr lang="en-GB" baseline="0" noProof="0" dirty="0"/>
              <a:t> Tot slot </a:t>
            </a:r>
            <a:r>
              <a:rPr lang="en-GB" baseline="0" noProof="0" dirty="0" err="1"/>
              <a:t>werken</a:t>
            </a:r>
            <a:r>
              <a:rPr lang="en-GB" baseline="0" noProof="0" dirty="0"/>
              <a:t> we </a:t>
            </a:r>
            <a:r>
              <a:rPr lang="en-GB" baseline="0" noProof="0" dirty="0" err="1"/>
              <a:t>nauw</a:t>
            </a:r>
            <a:r>
              <a:rPr lang="en-GB" baseline="0" noProof="0" dirty="0"/>
              <a:t> </a:t>
            </a:r>
            <a:r>
              <a:rPr lang="en-GB" baseline="0" noProof="0" dirty="0" err="1"/>
              <a:t>samen</a:t>
            </a:r>
            <a:r>
              <a:rPr lang="en-GB" baseline="0" noProof="0" dirty="0"/>
              <a:t> met </a:t>
            </a:r>
            <a:r>
              <a:rPr lang="en-GB" baseline="0" noProof="0" dirty="0" err="1"/>
              <a:t>ketenpartners</a:t>
            </a:r>
            <a:r>
              <a:rPr lang="en-GB" baseline="0" noProof="0" dirty="0"/>
              <a:t> om </a:t>
            </a:r>
            <a:r>
              <a:rPr lang="en-GB" baseline="0" noProof="0" dirty="0" err="1"/>
              <a:t>samen</a:t>
            </a:r>
            <a:r>
              <a:rPr lang="en-GB" baseline="0" noProof="0" dirty="0"/>
              <a:t> te </a:t>
            </a:r>
            <a:r>
              <a:rPr lang="en-GB" baseline="0" noProof="0" dirty="0" err="1"/>
              <a:t>kijken</a:t>
            </a:r>
            <a:r>
              <a:rPr lang="en-GB" baseline="0" noProof="0" dirty="0"/>
              <a:t> hoe we </a:t>
            </a:r>
            <a:r>
              <a:rPr lang="en-GB" baseline="0" noProof="0" dirty="0" err="1"/>
              <a:t>jongeren</a:t>
            </a:r>
            <a:r>
              <a:rPr lang="en-GB" baseline="0" noProof="0" dirty="0"/>
              <a:t> </a:t>
            </a:r>
            <a:r>
              <a:rPr lang="en-GB" baseline="0" noProof="0" dirty="0" err="1"/>
              <a:t>buiten</a:t>
            </a:r>
            <a:r>
              <a:rPr lang="en-GB" baseline="0" noProof="0" dirty="0"/>
              <a:t> </a:t>
            </a:r>
            <a:r>
              <a:rPr lang="en-GB" baseline="0" noProof="0" dirty="0" err="1"/>
              <a:t>kantoortijden</a:t>
            </a:r>
            <a:r>
              <a:rPr lang="en-GB" baseline="0" noProof="0" dirty="0"/>
              <a:t> te </a:t>
            </a:r>
            <a:r>
              <a:rPr lang="en-GB" baseline="0" noProof="0" dirty="0" err="1"/>
              <a:t>ondersteunen</a:t>
            </a:r>
            <a:r>
              <a:rPr lang="en-GB" baseline="0" noProof="0" dirty="0"/>
              <a:t>. </a:t>
            </a:r>
            <a:r>
              <a:rPr lang="en-GB" baseline="0" noProof="0" dirty="0" err="1"/>
              <a:t>Bijvoorbeeld</a:t>
            </a:r>
            <a:r>
              <a:rPr lang="en-GB" baseline="0" noProof="0" dirty="0"/>
              <a:t> door s </a:t>
            </a:r>
            <a:r>
              <a:rPr lang="en-GB" baseline="0" noProof="0" dirty="0" err="1"/>
              <a:t>avonds</a:t>
            </a:r>
            <a:r>
              <a:rPr lang="en-GB" baseline="0" noProof="0" dirty="0"/>
              <a:t> te </a:t>
            </a:r>
            <a:r>
              <a:rPr lang="en-GB" baseline="0" noProof="0" dirty="0" err="1"/>
              <a:t>wandelen</a:t>
            </a:r>
            <a:r>
              <a:rPr lang="en-GB" baseline="0" noProof="0" dirty="0"/>
              <a:t> of de </a:t>
            </a:r>
            <a:r>
              <a:rPr lang="en-GB" baseline="0" noProof="0" dirty="0" err="1"/>
              <a:t>mogelijkheid</a:t>
            </a:r>
            <a:r>
              <a:rPr lang="en-GB" baseline="0" noProof="0" dirty="0"/>
              <a:t> om even op de </a:t>
            </a:r>
            <a:r>
              <a:rPr lang="en-GB" baseline="0" noProof="0" dirty="0" err="1"/>
              <a:t>groep</a:t>
            </a:r>
            <a:r>
              <a:rPr lang="en-GB" baseline="0" noProof="0" dirty="0"/>
              <a:t> </a:t>
            </a:r>
            <a:r>
              <a:rPr lang="en-GB" baseline="0" noProof="0" dirty="0" err="1"/>
              <a:t>mee</a:t>
            </a:r>
            <a:r>
              <a:rPr lang="en-GB" baseline="0" noProof="0" dirty="0"/>
              <a:t> te </a:t>
            </a:r>
            <a:r>
              <a:rPr lang="en-GB" baseline="0" noProof="0" dirty="0" err="1"/>
              <a:t>eten</a:t>
            </a:r>
            <a:r>
              <a:rPr lang="en-GB" baseline="0" noProof="0" dirty="0"/>
              <a:t>.</a:t>
            </a:r>
            <a:endParaRPr lang="nl-NL" baseline="0" noProof="0" dirty="0"/>
          </a:p>
        </p:txBody>
      </p:sp>
    </p:spTree>
    <p:extLst>
      <p:ext uri="{BB962C8B-B14F-4D97-AF65-F5344CB8AC3E}">
        <p14:creationId xmlns:p14="http://schemas.microsoft.com/office/powerpoint/2010/main" val="336294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noProof="0" dirty="0"/>
              <a:t>Het gaat over aantal jongeren die crisismaatregel hebben gekregen.</a:t>
            </a:r>
            <a:r>
              <a:rPr lang="nl-NL" baseline="0" noProof="0" dirty="0"/>
              <a:t> Sommige jongeren krijgen wel meerdere crisismaatregelen</a:t>
            </a:r>
            <a:endParaRPr lang="en-GB" noProof="0" dirty="0"/>
          </a:p>
        </p:txBody>
      </p:sp>
    </p:spTree>
    <p:extLst>
      <p:ext uri="{BB962C8B-B14F-4D97-AF65-F5344CB8AC3E}">
        <p14:creationId xmlns:p14="http://schemas.microsoft.com/office/powerpoint/2010/main" val="336294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336294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noProof="0" dirty="0"/>
              <a:t>Hoewel we dus gelukkig weinig</a:t>
            </a:r>
            <a:r>
              <a:rPr lang="nl-NL" baseline="0" noProof="0" dirty="0"/>
              <a:t> dwang in hoeven te zetten zijn de gevolgen groot. Daar zijn we ons heel erg van bewust, wat maakt dat we altijd balanceren op een dunne lijn tussen eigen regie en veiligheid. Aan de ene kant willen we een jongere zelf de regie geven en het vertrouwen geven dat hij het zelf kan. Aan de andere kant willen we ook dat hij veilig is en geen </a:t>
            </a:r>
            <a:r>
              <a:rPr lang="nl-NL" baseline="0" noProof="0" dirty="0" err="1"/>
              <a:t>rotsmak</a:t>
            </a:r>
            <a:r>
              <a:rPr lang="nl-NL" baseline="0" noProof="0" dirty="0"/>
              <a:t> maakt.</a:t>
            </a:r>
          </a:p>
          <a:p>
            <a:r>
              <a:rPr lang="nl-NL" baseline="0" noProof="0" dirty="0"/>
              <a:t>We hebben een tweetal casussen uitgezocht die dit spanningsveld goed schetsen.</a:t>
            </a:r>
            <a:endParaRPr lang="en-GB" noProof="0" dirty="0"/>
          </a:p>
        </p:txBody>
      </p:sp>
    </p:spTree>
    <p:extLst>
      <p:ext uri="{BB962C8B-B14F-4D97-AF65-F5344CB8AC3E}">
        <p14:creationId xmlns:p14="http://schemas.microsoft.com/office/powerpoint/2010/main" val="336294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noProof="0" dirty="0"/>
              <a:t>Ja, het gaat</a:t>
            </a:r>
            <a:r>
              <a:rPr lang="nl-NL" baseline="0" noProof="0" dirty="0"/>
              <a:t> om een kleine groep, maar de gevolgen zijn groot. </a:t>
            </a:r>
          </a:p>
        </p:txBody>
      </p:sp>
    </p:spTree>
    <p:extLst>
      <p:ext uri="{BB962C8B-B14F-4D97-AF65-F5344CB8AC3E}">
        <p14:creationId xmlns:p14="http://schemas.microsoft.com/office/powerpoint/2010/main" val="336294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noProof="0" dirty="0"/>
              <a:t>Ja, het gaat</a:t>
            </a:r>
            <a:r>
              <a:rPr lang="nl-NL" baseline="0" noProof="0" dirty="0"/>
              <a:t> om een kleine groep, maar de gevolgen zijn groot. </a:t>
            </a:r>
          </a:p>
        </p:txBody>
      </p:sp>
    </p:spTree>
    <p:extLst>
      <p:ext uri="{BB962C8B-B14F-4D97-AF65-F5344CB8AC3E}">
        <p14:creationId xmlns:p14="http://schemas.microsoft.com/office/powerpoint/2010/main" val="3362947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el (roze)">
    <p:spTree>
      <p:nvGrpSpPr>
        <p:cNvPr id="1" name=""/>
        <p:cNvGrpSpPr/>
        <p:nvPr/>
      </p:nvGrpSpPr>
      <p:grpSpPr>
        <a:xfrm>
          <a:off x="0" y="0"/>
          <a:ext cx="0" cy="0"/>
          <a:chOff x="0" y="0"/>
          <a:chExt cx="0" cy="0"/>
        </a:xfrm>
      </p:grpSpPr>
      <p:pic>
        <p:nvPicPr>
          <p:cNvPr id="23" name="background_roze.jpg" descr="background_roz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4" name="Titeltekst"/>
          <p:cNvSpPr txBox="1">
            <a:spLocks noGrp="1"/>
          </p:cNvSpPr>
          <p:nvPr>
            <p:ph type="title"/>
          </p:nvPr>
        </p:nvSpPr>
        <p:spPr>
          <a:xfrm>
            <a:off x="1857126" y="4181475"/>
            <a:ext cx="19783674" cy="2726036"/>
          </a:xfrm>
          <a:prstGeom prst="rect">
            <a:avLst/>
          </a:prstGeom>
        </p:spPr>
        <p:txBody>
          <a:bodyPr anchor="b"/>
          <a:lstStyle>
            <a:lvl1pPr algn="r"/>
          </a:lstStyle>
          <a:p>
            <a:r>
              <a:t>Titeltekst</a:t>
            </a:r>
          </a:p>
        </p:txBody>
      </p:sp>
      <p:sp>
        <p:nvSpPr>
          <p:cNvPr id="25" name="Hoofdtekst - niveau één…"/>
          <p:cNvSpPr txBox="1">
            <a:spLocks noGrp="1"/>
          </p:cNvSpPr>
          <p:nvPr>
            <p:ph type="body" sz="quarter" idx="1"/>
          </p:nvPr>
        </p:nvSpPr>
        <p:spPr>
          <a:xfrm>
            <a:off x="1819026" y="7845425"/>
            <a:ext cx="19783674" cy="2220318"/>
          </a:xfrm>
          <a:prstGeom prst="rect">
            <a:avLst/>
          </a:prstGeom>
        </p:spPr>
        <p:txBody>
          <a:bodyPr anchor="t"/>
          <a:lstStyle>
            <a:lvl1pPr marL="0" indent="0" algn="r">
              <a:spcBef>
                <a:spcPts val="0"/>
              </a:spcBef>
              <a:buSzTx/>
              <a:buNone/>
              <a:defRPr sz="5400">
                <a:solidFill>
                  <a:srgbClr val="E6007E"/>
                </a:solidFill>
                <a:latin typeface="Core Mellow 35 Light"/>
                <a:ea typeface="Core Mellow 35 Light"/>
                <a:cs typeface="Core Mellow 35 Light"/>
                <a:sym typeface="Core Mellow 35 Light"/>
              </a:defRPr>
            </a:lvl1pPr>
            <a:lvl2pPr marL="0" indent="0" algn="r">
              <a:spcBef>
                <a:spcPts val="0"/>
              </a:spcBef>
              <a:buSzTx/>
              <a:buNone/>
              <a:defRPr sz="5400">
                <a:solidFill>
                  <a:srgbClr val="E6007E"/>
                </a:solidFill>
                <a:latin typeface="Core Mellow 35 Light"/>
                <a:ea typeface="Core Mellow 35 Light"/>
                <a:cs typeface="Core Mellow 35 Light"/>
                <a:sym typeface="Core Mellow 35 Light"/>
              </a:defRPr>
            </a:lvl2pPr>
            <a:lvl3pPr marL="0" indent="0" algn="r">
              <a:spcBef>
                <a:spcPts val="0"/>
              </a:spcBef>
              <a:buSzTx/>
              <a:buNone/>
              <a:defRPr sz="5400">
                <a:solidFill>
                  <a:srgbClr val="E6007E"/>
                </a:solidFill>
                <a:latin typeface="Core Mellow 35 Light"/>
                <a:ea typeface="Core Mellow 35 Light"/>
                <a:cs typeface="Core Mellow 35 Light"/>
                <a:sym typeface="Core Mellow 35 Light"/>
              </a:defRPr>
            </a:lvl3pPr>
            <a:lvl4pPr marL="0" indent="0" algn="r">
              <a:spcBef>
                <a:spcPts val="0"/>
              </a:spcBef>
              <a:buSzTx/>
              <a:buNone/>
              <a:defRPr sz="5400">
                <a:solidFill>
                  <a:srgbClr val="E6007E"/>
                </a:solidFill>
                <a:latin typeface="Core Mellow 35 Light"/>
                <a:ea typeface="Core Mellow 35 Light"/>
                <a:cs typeface="Core Mellow 35 Light"/>
                <a:sym typeface="Core Mellow 35 Light"/>
              </a:defRPr>
            </a:lvl4pPr>
            <a:lvl5pPr marL="0" indent="0" algn="r">
              <a:spcBef>
                <a:spcPts val="0"/>
              </a:spcBef>
              <a:buSzTx/>
              <a:buNone/>
              <a:defRPr sz="5400">
                <a:solidFill>
                  <a:srgbClr val="E6007E"/>
                </a:solidFill>
                <a:latin typeface="Core Mellow 35 Light"/>
                <a:ea typeface="Core Mellow 35 Light"/>
                <a:cs typeface="Core Mellow 35 Light"/>
                <a:sym typeface="Core Mellow 35 Light"/>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26" name="Afbeelding" descr="Afbeelding"/>
          <p:cNvPicPr>
            <a:picLocks noChangeAspect="1"/>
          </p:cNvPicPr>
          <p:nvPr/>
        </p:nvPicPr>
        <p:blipFill>
          <a:blip r:embed="rId3"/>
          <a:stretch>
            <a:fillRect/>
          </a:stretch>
        </p:blipFill>
        <p:spPr>
          <a:xfrm>
            <a:off x="17850321" y="6810972"/>
            <a:ext cx="3701407" cy="565841"/>
          </a:xfrm>
          <a:prstGeom prst="rect">
            <a:avLst/>
          </a:prstGeom>
          <a:ln w="12700">
            <a:miter lim="400000"/>
          </a:ln>
        </p:spPr>
      </p:pic>
      <p:pic>
        <p:nvPicPr>
          <p:cNvPr id="27" name="Afbeelding" descr="Afbeelding"/>
          <p:cNvPicPr>
            <a:picLocks noChangeAspect="1"/>
          </p:cNvPicPr>
          <p:nvPr/>
        </p:nvPicPr>
        <p:blipFill>
          <a:blip r:embed="rId4"/>
          <a:stretch>
            <a:fillRect/>
          </a:stretch>
        </p:blipFill>
        <p:spPr>
          <a:xfrm>
            <a:off x="17831891" y="6810972"/>
            <a:ext cx="3738266" cy="565841"/>
          </a:xfrm>
          <a:prstGeom prst="rect">
            <a:avLst/>
          </a:prstGeom>
          <a:ln w="12700">
            <a:miter lim="400000"/>
          </a:ln>
        </p:spPr>
      </p:pic>
      <p:sp>
        <p:nvSpPr>
          <p:cNvPr id="28" name="Dianumm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2" name="Rechthoek 1"/>
          <p:cNvSpPr/>
          <p:nvPr userDrawn="1"/>
        </p:nvSpPr>
        <p:spPr>
          <a:xfrm>
            <a:off x="19121885" y="12330608"/>
            <a:ext cx="4896544" cy="984885"/>
          </a:xfrm>
          <a:prstGeom prst="rect">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dirty="0">
              <a:ln>
                <a:noFill/>
              </a:ln>
              <a:solidFill>
                <a:schemeClr val="accent6">
                  <a:lumMod val="75000"/>
                </a:schemeClr>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chemeClr val="accent6">
                  <a:lumMod val="75000"/>
                </a:schemeClr>
              </a:solidFill>
              <a:effectLst/>
              <a:uFillTx/>
              <a:latin typeface="Helvetica Neue Medium"/>
              <a:ea typeface="Helvetica Neue Medium"/>
              <a:cs typeface="Helvetica Neue Medium"/>
              <a:sym typeface="Helvetica Neue Medium"/>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 opsomming (streep)">
    <p:spTree>
      <p:nvGrpSpPr>
        <p:cNvPr id="1" name=""/>
        <p:cNvGrpSpPr/>
        <p:nvPr/>
      </p:nvGrpSpPr>
      <p:grpSpPr>
        <a:xfrm>
          <a:off x="0" y="0"/>
          <a:ext cx="0" cy="0"/>
          <a:chOff x="0" y="0"/>
          <a:chExt cx="0" cy="0"/>
        </a:xfrm>
      </p:grpSpPr>
      <p:sp>
        <p:nvSpPr>
          <p:cNvPr id="48" name="Titeltekst"/>
          <p:cNvSpPr txBox="1">
            <a:spLocks noGrp="1"/>
          </p:cNvSpPr>
          <p:nvPr>
            <p:ph type="title"/>
          </p:nvPr>
        </p:nvSpPr>
        <p:spPr>
          <a:prstGeom prst="rect">
            <a:avLst/>
          </a:prstGeom>
        </p:spPr>
        <p:txBody>
          <a:bodyPr/>
          <a:lstStyle/>
          <a:p>
            <a:r>
              <a:t>Titeltekst</a:t>
            </a:r>
          </a:p>
        </p:txBody>
      </p:sp>
      <p:sp>
        <p:nvSpPr>
          <p:cNvPr id="49"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0" name="Dianumm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5" name="30871CA1-5C4E-47BF-9563-36137ADC3BF2" descr="cid:12FB7718-4BB7-4E37-BCCB-AEAEC3BC0EAD@dizain.private"/>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40872" y="11106472"/>
            <a:ext cx="3857774" cy="2376059"/>
          </a:xfrm>
          <a:prstGeom prst="rect">
            <a:avLst/>
          </a:prstGeom>
          <a:noFill/>
          <a:ln>
            <a:noFill/>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ackground_lijn.png" descr="background_lijn.png"/>
          <p:cNvPicPr>
            <a:picLocks noChangeAspect="1"/>
          </p:cNvPicPr>
          <p:nvPr/>
        </p:nvPicPr>
        <p:blipFill>
          <a:blip r:embed="rId4"/>
          <a:stretch>
            <a:fillRect/>
          </a:stretch>
        </p:blipFill>
        <p:spPr>
          <a:xfrm>
            <a:off x="0" y="0"/>
            <a:ext cx="24384000" cy="13716000"/>
          </a:xfrm>
          <a:prstGeom prst="rect">
            <a:avLst/>
          </a:prstGeom>
          <a:ln w="12700">
            <a:miter lim="400000"/>
          </a:ln>
        </p:spPr>
      </p:pic>
      <p:sp>
        <p:nvSpPr>
          <p:cNvPr id="3" name="Titeltekst"/>
          <p:cNvSpPr txBox="1">
            <a:spLocks noGrp="1"/>
          </p:cNvSpPr>
          <p:nvPr>
            <p:ph type="title"/>
          </p:nvPr>
        </p:nvSpPr>
        <p:spPr>
          <a:xfrm>
            <a:off x="1689100" y="8763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Titeltekst</a:t>
            </a:r>
          </a:p>
        </p:txBody>
      </p:sp>
      <p:sp>
        <p:nvSpPr>
          <p:cNvPr id="4" name="Hoofdtekst - niveau één…"/>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spcBef>
                <a:spcPts val="0"/>
              </a:spcBef>
              <a:defRPr sz="2400">
                <a:solidFill>
                  <a:srgbClr val="000000"/>
                </a:solidFill>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Lst>
  <p:transition spd="med"/>
  <p:txStyles>
    <p:titleStyle>
      <a:lvl1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1pPr>
      <a:lvl2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2pPr>
      <a:lvl3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3pPr>
      <a:lvl4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4pPr>
      <a:lvl5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5pPr>
      <a:lvl6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6pPr>
      <a:lvl7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7pPr>
      <a:lvl8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8pPr>
      <a:lvl9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9pPr>
    </p:titleStyle>
    <p:bodyStyle>
      <a:lvl1pPr marL="63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1pPr>
      <a:lvl2pPr marL="127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2pPr>
      <a:lvl3pPr marL="190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3pPr>
      <a:lvl4pPr marL="254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4pPr>
      <a:lvl5pPr marL="317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5pPr>
      <a:lvl6pPr marL="381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6pPr>
      <a:lvl7pPr marL="444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7pPr>
      <a:lvl8pPr marL="508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8pPr>
      <a:lvl9pPr marL="571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N.Frieswijk@accare.nl" TargetMode="External"/><Relationship Id="rId4" Type="http://schemas.openxmlformats.org/officeDocument/2006/relationships/hyperlink" Target="mailto:B.Bijsma@accare.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496" y="4625751"/>
            <a:ext cx="4623558" cy="6935337"/>
          </a:xfrm>
          <a:prstGeom prst="rect">
            <a:avLst/>
          </a:prstGeom>
        </p:spPr>
      </p:pic>
      <p:sp>
        <p:nvSpPr>
          <p:cNvPr id="9" name="Toelichting met afgeronde rechthoek 8"/>
          <p:cNvSpPr/>
          <p:nvPr/>
        </p:nvSpPr>
        <p:spPr>
          <a:xfrm>
            <a:off x="9599711" y="3977680"/>
            <a:ext cx="3384377" cy="1645841"/>
          </a:xfrm>
          <a:prstGeom prst="wedgeRoundRectCallout">
            <a:avLst>
              <a:gd name="adj1" fmla="val -96577"/>
              <a:gd name="adj2" fmla="val 69739"/>
              <a:gd name="adj3" fmla="val 16667"/>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r>
              <a:rPr lang="nl-NL" dirty="0"/>
              <a:t>“Trauma!”</a:t>
            </a:r>
            <a:endParaRPr lang="en-GB" dirty="0"/>
          </a:p>
          <a:p>
            <a:endParaRPr lang="en-GB" sz="3200" dirty="0"/>
          </a:p>
        </p:txBody>
      </p:sp>
      <p:sp>
        <p:nvSpPr>
          <p:cNvPr id="2" name="Toelichting met afgeronde rechthoek 1"/>
          <p:cNvSpPr/>
          <p:nvPr/>
        </p:nvSpPr>
        <p:spPr>
          <a:xfrm>
            <a:off x="10247784" y="1527677"/>
            <a:ext cx="9433048" cy="1634490"/>
          </a:xfrm>
          <a:prstGeom prst="wedgeRoundRectCallout">
            <a:avLst>
              <a:gd name="adj1" fmla="val 82641"/>
              <a:gd name="adj2" fmla="val 185074"/>
              <a:gd name="adj3" fmla="val 16667"/>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a:spcBef>
                <a:spcPts val="0"/>
              </a:spcBef>
            </a:pPr>
            <a:r>
              <a:rPr lang="nl-NL" dirty="0"/>
              <a:t>“Waar denk je aan bij dwang?”</a:t>
            </a:r>
          </a:p>
          <a:p>
            <a:pPr algn="ctr">
              <a:spcBef>
                <a:spcPts val="0"/>
              </a:spcBef>
            </a:pPr>
            <a:r>
              <a:rPr lang="nl-NL" dirty="0"/>
              <a:t> </a:t>
            </a:r>
            <a:endParaRPr kumimoji="0" lang="en-GB"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4238851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496" y="4625751"/>
            <a:ext cx="4623558" cy="6935337"/>
          </a:xfrm>
          <a:prstGeom prst="rect">
            <a:avLst/>
          </a:prstGeom>
        </p:spPr>
      </p:pic>
      <p:sp>
        <p:nvSpPr>
          <p:cNvPr id="9" name="Toelichting met afgeronde rechthoek 8"/>
          <p:cNvSpPr/>
          <p:nvPr/>
        </p:nvSpPr>
        <p:spPr>
          <a:xfrm>
            <a:off x="10153592" y="737320"/>
            <a:ext cx="12891954" cy="10039628"/>
          </a:xfrm>
          <a:prstGeom prst="wedgeRoundRectCallout">
            <a:avLst>
              <a:gd name="adj1" fmla="val -67406"/>
              <a:gd name="adj2" fmla="val 21203"/>
              <a:gd name="adj3" fmla="val 16667"/>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r>
              <a:rPr lang="nl-NL" sz="4400" dirty="0"/>
              <a:t>“Voor mij is het fijn dat jullie mee zijn gegaan. Bij een gedwongen opname kom je in ambulance terecht, allemaal onbekende mensen. En ik vind onbekende mensen heel ingewikkeld. Dan is het voor mij wel fijn als er een bekende bij is. Dat is veiliger en rustiger.</a:t>
            </a:r>
            <a:endParaRPr lang="en-GB" sz="4400" dirty="0"/>
          </a:p>
          <a:p>
            <a:r>
              <a:rPr lang="nl-NL" sz="4400" dirty="0"/>
              <a:t> </a:t>
            </a:r>
          </a:p>
          <a:p>
            <a:r>
              <a:rPr lang="nl-NL" sz="4400" dirty="0"/>
              <a:t>Er na was ik wel even boos en wou ik je niet zien en spreken. Maar omdat ik weet dat je het hebt gedaan omdat je denkt dat het goed voor me was vind ik het niet erg”</a:t>
            </a:r>
            <a:endParaRPr lang="en-GB" sz="4400" dirty="0"/>
          </a:p>
          <a:p>
            <a:endParaRPr lang="en-GB" sz="3200" dirty="0"/>
          </a:p>
          <a:p>
            <a:endParaRPr lang="en-GB" sz="3200" dirty="0"/>
          </a:p>
        </p:txBody>
      </p:sp>
    </p:spTree>
    <p:extLst>
      <p:ext uri="{BB962C8B-B14F-4D97-AF65-F5344CB8AC3E}">
        <p14:creationId xmlns:p14="http://schemas.microsoft.com/office/powerpoint/2010/main" val="282184590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530" y="2825552"/>
            <a:ext cx="12601400" cy="8920092"/>
          </a:xfrm>
          <a:prstGeom prst="rect">
            <a:avLst/>
          </a:prstGeom>
        </p:spPr>
      </p:pic>
      <p:sp>
        <p:nvSpPr>
          <p:cNvPr id="2" name="Tijdelijke aanduiding voor tekst 1"/>
          <p:cNvSpPr>
            <a:spLocks noGrp="1"/>
          </p:cNvSpPr>
          <p:nvPr>
            <p:ph type="body" idx="1"/>
          </p:nvPr>
        </p:nvSpPr>
        <p:spPr>
          <a:xfrm>
            <a:off x="15504368" y="2177480"/>
            <a:ext cx="8280920" cy="5976664"/>
          </a:xfrm>
        </p:spPr>
        <p:txBody>
          <a:bodyPr>
            <a:normAutofit/>
          </a:bodyPr>
          <a:lstStyle/>
          <a:p>
            <a:pPr marL="0" indent="0">
              <a:buNone/>
            </a:pPr>
            <a:r>
              <a:rPr lang="nl-NL" dirty="0"/>
              <a:t>Lange termijn: </a:t>
            </a:r>
            <a:endParaRPr lang="en-GB" dirty="0"/>
          </a:p>
          <a:p>
            <a:r>
              <a:rPr lang="nl-NL" dirty="0"/>
              <a:t>Emotionele onveiligheid</a:t>
            </a:r>
          </a:p>
          <a:p>
            <a:r>
              <a:rPr lang="nl-NL" dirty="0"/>
              <a:t>Risico op trauma</a:t>
            </a:r>
            <a:endParaRPr lang="en-GB" dirty="0"/>
          </a:p>
          <a:p>
            <a:r>
              <a:rPr lang="nl-NL" dirty="0"/>
              <a:t>Beschadigd vertrouwen</a:t>
            </a:r>
            <a:endParaRPr lang="en-GB" dirty="0"/>
          </a:p>
          <a:p>
            <a:r>
              <a:rPr lang="nl-NL" dirty="0"/>
              <a:t>Ongelijkheid in samenwerking</a:t>
            </a:r>
            <a:endParaRPr lang="en-GB" dirty="0"/>
          </a:p>
          <a:p>
            <a:r>
              <a:rPr lang="nl-NL" dirty="0"/>
              <a:t>Bekrachtigen ongezond gedrag en gedachten</a:t>
            </a:r>
            <a:endParaRPr lang="en-GB" dirty="0">
              <a:ea typeface="Times New Roman"/>
              <a:cs typeface="Lucida Sans Unicode"/>
            </a:endParaRPr>
          </a:p>
          <a:p>
            <a:endParaRPr lang="en-GB" dirty="0"/>
          </a:p>
        </p:txBody>
      </p:sp>
      <p:sp>
        <p:nvSpPr>
          <p:cNvPr id="4" name="Titel 3"/>
          <p:cNvSpPr>
            <a:spLocks noGrp="1"/>
          </p:cNvSpPr>
          <p:nvPr>
            <p:ph type="title"/>
          </p:nvPr>
        </p:nvSpPr>
        <p:spPr/>
        <p:txBody>
          <a:bodyPr>
            <a:normAutofit/>
          </a:bodyPr>
          <a:lstStyle/>
          <a:p>
            <a:r>
              <a:rPr lang="nl-NL" sz="8000" dirty="0"/>
              <a:t>Gevolgen dwang</a:t>
            </a:r>
            <a:endParaRPr lang="en-GB" sz="8000" dirty="0"/>
          </a:p>
        </p:txBody>
      </p:sp>
      <p:sp>
        <p:nvSpPr>
          <p:cNvPr id="8" name="Rechthoek 7"/>
          <p:cNvSpPr/>
          <p:nvPr/>
        </p:nvSpPr>
        <p:spPr>
          <a:xfrm>
            <a:off x="1076429" y="7794104"/>
            <a:ext cx="7344816" cy="4909036"/>
          </a:xfrm>
          <a:prstGeom prst="rect">
            <a:avLst/>
          </a:prstGeom>
        </p:spPr>
        <p:txBody>
          <a:bodyPr wrap="square">
            <a:spAutoFit/>
          </a:bodyPr>
          <a:lstStyle/>
          <a:p>
            <a:r>
              <a:rPr lang="nl-NL" dirty="0"/>
              <a:t>Korte termijn:			</a:t>
            </a:r>
            <a:endParaRPr lang="en-GB" dirty="0"/>
          </a:p>
          <a:p>
            <a:pPr marL="685800" indent="-685800">
              <a:buFont typeface="Arial" panose="020B0604020202020204" pitchFamily="34" charset="0"/>
              <a:buChar char="•"/>
            </a:pPr>
            <a:r>
              <a:rPr lang="nl-NL" dirty="0"/>
              <a:t>Fysieke “veiligheid” 	</a:t>
            </a:r>
          </a:p>
          <a:p>
            <a:pPr marL="685800" indent="-685800">
              <a:buFont typeface="Arial" panose="020B0604020202020204" pitchFamily="34" charset="0"/>
              <a:buChar char="•"/>
            </a:pPr>
            <a:r>
              <a:rPr lang="nl-NL" dirty="0"/>
              <a:t>Toezicht	</a:t>
            </a:r>
            <a:endParaRPr lang="en-GB" dirty="0"/>
          </a:p>
          <a:p>
            <a:pPr marL="685800" indent="-685800">
              <a:buFont typeface="Arial" panose="020B0604020202020204" pitchFamily="34" charset="0"/>
              <a:buChar char="•"/>
            </a:pPr>
            <a:r>
              <a:rPr lang="nl-NL" dirty="0"/>
              <a:t>Rust voor omgeving (naasten en hulpverlening)</a:t>
            </a:r>
            <a:endParaRPr lang="en-GB" dirty="0"/>
          </a:p>
        </p:txBody>
      </p:sp>
    </p:spTree>
    <p:extLst>
      <p:ext uri="{BB962C8B-B14F-4D97-AF65-F5344CB8AC3E}">
        <p14:creationId xmlns:p14="http://schemas.microsoft.com/office/powerpoint/2010/main" val="35771507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904778" y="1601416"/>
            <a:ext cx="20666438" cy="7272808"/>
          </a:xfrm>
        </p:spPr>
        <p:txBody>
          <a:bodyPr>
            <a:normAutofit/>
          </a:bodyPr>
          <a:lstStyle/>
          <a:p>
            <a:pPr marL="0" indent="0">
              <a:buNone/>
            </a:pPr>
            <a:endParaRPr lang="en-GB" sz="4400" dirty="0"/>
          </a:p>
          <a:p>
            <a:pPr lvl="0"/>
            <a:r>
              <a:rPr lang="nl-NL" sz="4400" dirty="0"/>
              <a:t>Kwaliteit van contact: wees transparant, beschikbaar en betrouwbaar</a:t>
            </a:r>
          </a:p>
          <a:p>
            <a:r>
              <a:rPr lang="nl-NL" sz="4400" dirty="0"/>
              <a:t>Veiligheid: vanuit holding en beschikbaarheid, niet vanuit dwang</a:t>
            </a:r>
          </a:p>
          <a:p>
            <a:pPr lvl="0"/>
            <a:r>
              <a:rPr lang="nl-NL" sz="4400" dirty="0"/>
              <a:t>Samenwerking met jongere en netwerk: welke risico’s zijn voor jou acceptabel en wanneer grijpen we in?</a:t>
            </a:r>
          </a:p>
          <a:p>
            <a:pPr lvl="0"/>
            <a:r>
              <a:rPr lang="nl-NL" sz="4400" dirty="0"/>
              <a:t>Gebruik van preventieve middelen: signaleringsplan, crisisplan, zelfbindingsverklaring</a:t>
            </a:r>
            <a:endParaRPr lang="en-GB" sz="4400" dirty="0"/>
          </a:p>
          <a:p>
            <a:pPr lvl="0"/>
            <a:r>
              <a:rPr lang="nl-NL" sz="4400" dirty="0"/>
              <a:t>Creativiteit: buiten de gebaande paden denken</a:t>
            </a:r>
            <a:endParaRPr lang="en-GB" sz="4400" dirty="0"/>
          </a:p>
        </p:txBody>
      </p:sp>
      <p:sp>
        <p:nvSpPr>
          <p:cNvPr id="4" name="Titel 3"/>
          <p:cNvSpPr>
            <a:spLocks noGrp="1"/>
          </p:cNvSpPr>
          <p:nvPr>
            <p:ph type="title"/>
          </p:nvPr>
        </p:nvSpPr>
        <p:spPr/>
        <p:txBody>
          <a:bodyPr>
            <a:normAutofit/>
          </a:bodyPr>
          <a:lstStyle/>
          <a:p>
            <a:r>
              <a:rPr lang="nl-NL" sz="8000" dirty="0"/>
              <a:t>Minder dwang, meer:</a:t>
            </a:r>
            <a:endParaRPr lang="en-GB" sz="8000" dirty="0"/>
          </a:p>
        </p:txBody>
      </p:sp>
    </p:spTree>
    <p:extLst>
      <p:ext uri="{BB962C8B-B14F-4D97-AF65-F5344CB8AC3E}">
        <p14:creationId xmlns:p14="http://schemas.microsoft.com/office/powerpoint/2010/main" val="20550749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000" y="1601417"/>
            <a:ext cx="16613341" cy="10882600"/>
          </a:xfrm>
          <a:prstGeom prst="rect">
            <a:avLst/>
          </a:prstGeom>
        </p:spPr>
      </p:pic>
      <p:sp>
        <p:nvSpPr>
          <p:cNvPr id="7" name="Tekstvak 6"/>
          <p:cNvSpPr txBox="1"/>
          <p:nvPr/>
        </p:nvSpPr>
        <p:spPr>
          <a:xfrm>
            <a:off x="11831960" y="2844109"/>
            <a:ext cx="6192688" cy="1338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1000"/>
              </a:spcBef>
              <a:spcAft>
                <a:spcPts val="0"/>
              </a:spcAft>
              <a:buClrTx/>
              <a:buSzTx/>
              <a:buFontTx/>
              <a:buNone/>
              <a:tabLst/>
            </a:pPr>
            <a:r>
              <a:rPr lang="nl-NL" sz="7200" b="1" dirty="0">
                <a:solidFill>
                  <a:schemeClr val="accent6">
                    <a:lumMod val="75000"/>
                  </a:schemeClr>
                </a:solidFill>
                <a:effectLst>
                  <a:outerShdw blurRad="38100" dist="38100" dir="2700000" algn="tl">
                    <a:srgbClr val="000000">
                      <a:alpha val="43137"/>
                    </a:srgbClr>
                  </a:outerShdw>
                </a:effectLst>
              </a:rPr>
              <a:t>Eigen regie</a:t>
            </a:r>
            <a:endParaRPr kumimoji="0" lang="nl-NL" sz="7200" b="1" i="0" u="none" strike="noStrike" cap="none" spc="0" normalizeH="0" baseline="0" dirty="0">
              <a:ln>
                <a:noFill/>
              </a:ln>
              <a:solidFill>
                <a:schemeClr val="accent6">
                  <a:lumMod val="75000"/>
                </a:schemeClr>
              </a:solidFill>
              <a:effectLst>
                <a:outerShdw blurRad="38100" dist="38100" dir="2700000" algn="tl">
                  <a:srgbClr val="000000">
                    <a:alpha val="43137"/>
                  </a:srgbClr>
                </a:outerShdw>
              </a:effectLst>
              <a:uFillTx/>
              <a:latin typeface="Calibri"/>
              <a:ea typeface="Calibri"/>
              <a:cs typeface="Calibri"/>
              <a:sym typeface="Calibri"/>
            </a:endParaRPr>
          </a:p>
        </p:txBody>
      </p:sp>
      <p:sp>
        <p:nvSpPr>
          <p:cNvPr id="8" name="Tekstvak 7"/>
          <p:cNvSpPr txBox="1"/>
          <p:nvPr/>
        </p:nvSpPr>
        <p:spPr>
          <a:xfrm>
            <a:off x="13363036" y="5972330"/>
            <a:ext cx="6192688" cy="969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1000"/>
              </a:spcBef>
              <a:spcAft>
                <a:spcPts val="0"/>
              </a:spcAft>
              <a:buClrTx/>
              <a:buSzTx/>
              <a:buFontTx/>
              <a:buNone/>
              <a:tabLst/>
            </a:pPr>
            <a:r>
              <a:rPr lang="nl-NL" b="1" dirty="0">
                <a:solidFill>
                  <a:schemeClr val="accent6">
                    <a:lumMod val="75000"/>
                  </a:schemeClr>
                </a:solidFill>
                <a:effectLst>
                  <a:outerShdw blurRad="38100" dist="38100" dir="2700000" algn="tl">
                    <a:srgbClr val="000000">
                      <a:alpha val="43137"/>
                    </a:srgbClr>
                  </a:outerShdw>
                </a:effectLst>
              </a:rPr>
              <a:t>S</a:t>
            </a:r>
            <a:r>
              <a:rPr kumimoji="0" lang="nl-NL" b="1" i="0" u="none" strike="noStrike" cap="none" spc="0" normalizeH="0" baseline="0" dirty="0">
                <a:ln>
                  <a:noFill/>
                </a:ln>
                <a:solidFill>
                  <a:schemeClr val="accent6">
                    <a:lumMod val="75000"/>
                  </a:schemeClr>
                </a:solidFill>
                <a:effectLst>
                  <a:outerShdw blurRad="38100" dist="38100" dir="2700000" algn="tl">
                    <a:srgbClr val="000000">
                      <a:alpha val="43137"/>
                    </a:srgbClr>
                  </a:outerShdw>
                </a:effectLst>
                <a:uFillTx/>
                <a:latin typeface="Calibri"/>
                <a:ea typeface="Calibri"/>
                <a:cs typeface="Calibri"/>
                <a:sym typeface="Calibri"/>
              </a:rPr>
              <a:t>amenwerking</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284" y="7509430"/>
            <a:ext cx="16632057" cy="5251713"/>
          </a:xfrm>
          <a:prstGeom prst="rect">
            <a:avLst/>
          </a:prstGeom>
        </p:spPr>
      </p:pic>
      <p:sp>
        <p:nvSpPr>
          <p:cNvPr id="9" name="Tekstvak 8"/>
          <p:cNvSpPr txBox="1"/>
          <p:nvPr/>
        </p:nvSpPr>
        <p:spPr>
          <a:xfrm>
            <a:off x="8879632" y="12091729"/>
            <a:ext cx="4918194" cy="13388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1000"/>
              </a:spcBef>
              <a:spcAft>
                <a:spcPts val="0"/>
              </a:spcAft>
              <a:buClrTx/>
              <a:buSzTx/>
              <a:buFontTx/>
              <a:buNone/>
              <a:tabLst/>
            </a:pPr>
            <a:r>
              <a:rPr kumimoji="0" lang="nl-NL" sz="7200" b="1" i="0" u="none" strike="noStrike" cap="none" spc="0" normalizeH="0" baseline="0" dirty="0">
                <a:ln>
                  <a:noFill/>
                </a:ln>
                <a:solidFill>
                  <a:schemeClr val="accent6">
                    <a:lumMod val="75000"/>
                  </a:schemeClr>
                </a:solidFill>
                <a:effectLst>
                  <a:outerShdw blurRad="38100" dist="38100" dir="2700000" algn="tl">
                    <a:srgbClr val="000000">
                      <a:alpha val="43137"/>
                    </a:srgbClr>
                  </a:outerShdw>
                </a:effectLst>
                <a:uFillTx/>
                <a:latin typeface="Calibri"/>
                <a:ea typeface="Calibri"/>
                <a:cs typeface="Calibri"/>
                <a:sym typeface="Calibri"/>
              </a:rPr>
              <a:t>  Veiligheid</a:t>
            </a:r>
            <a:r>
              <a:rPr kumimoji="0" lang="nl-NL" sz="7200" b="1" i="0" u="none" strike="noStrike" cap="none" spc="0" normalizeH="0" dirty="0">
                <a:ln>
                  <a:noFill/>
                </a:ln>
                <a:solidFill>
                  <a:schemeClr val="accent6">
                    <a:lumMod val="75000"/>
                  </a:schemeClr>
                </a:solidFill>
                <a:effectLst>
                  <a:outerShdw blurRad="38100" dist="38100" dir="2700000" algn="tl">
                    <a:srgbClr val="000000">
                      <a:alpha val="43137"/>
                    </a:srgbClr>
                  </a:outerShdw>
                </a:effectLst>
                <a:uFillTx/>
                <a:latin typeface="Calibri"/>
                <a:ea typeface="Calibri"/>
                <a:cs typeface="Calibri"/>
                <a:sym typeface="Calibri"/>
              </a:rPr>
              <a:t> </a:t>
            </a:r>
            <a:endParaRPr kumimoji="0" lang="nl-NL" sz="7200" b="1" i="0" u="none" strike="noStrike" cap="none" spc="0" normalizeH="0" baseline="0" dirty="0">
              <a:ln>
                <a:noFill/>
              </a:ln>
              <a:solidFill>
                <a:schemeClr val="accent6">
                  <a:lumMod val="75000"/>
                </a:schemeClr>
              </a:solidFill>
              <a:effectLst>
                <a:outerShdw blurRad="38100" dist="38100" dir="2700000" algn="tl">
                  <a:srgbClr val="000000">
                    <a:alpha val="43137"/>
                  </a:srgbClr>
                </a:outerShdw>
              </a:effectLst>
              <a:uFillTx/>
              <a:latin typeface="Calibri"/>
              <a:ea typeface="Calibri"/>
              <a:cs typeface="Calibri"/>
              <a:sym typeface="Calibri"/>
            </a:endParaRPr>
          </a:p>
        </p:txBody>
      </p:sp>
      <p:sp>
        <p:nvSpPr>
          <p:cNvPr id="10" name="Tijdelijke aanduiding voor tekst 1"/>
          <p:cNvSpPr>
            <a:spLocks noGrp="1"/>
          </p:cNvSpPr>
          <p:nvPr>
            <p:ph type="body" idx="1"/>
          </p:nvPr>
        </p:nvSpPr>
        <p:spPr>
          <a:xfrm>
            <a:off x="4625484" y="7172563"/>
            <a:ext cx="14905656" cy="6246622"/>
          </a:xfrm>
        </p:spPr>
        <p:txBody>
          <a:bodyPr/>
          <a:lstStyle/>
          <a:p>
            <a:pPr lvl="0"/>
            <a:r>
              <a:rPr lang="nl-NL" dirty="0"/>
              <a:t>24/7 bereikbaarheid FACT</a:t>
            </a:r>
            <a:endParaRPr lang="en-GB" dirty="0"/>
          </a:p>
          <a:p>
            <a:pPr lvl="0"/>
            <a:r>
              <a:rPr lang="nl-NL" dirty="0"/>
              <a:t>Laagdrempelige opvang buiten kantoortijden</a:t>
            </a:r>
          </a:p>
          <a:p>
            <a:pPr lvl="0"/>
            <a:r>
              <a:rPr lang="nl-NL" dirty="0"/>
              <a:t>Supportteam uit eigen netwerk (</a:t>
            </a:r>
            <a:r>
              <a:rPr lang="nl-NL" dirty="0" err="1"/>
              <a:t>Youth</a:t>
            </a:r>
            <a:r>
              <a:rPr lang="nl-NL" dirty="0"/>
              <a:t> </a:t>
            </a:r>
            <a:r>
              <a:rPr lang="nl-NL" dirty="0" err="1"/>
              <a:t>nominated</a:t>
            </a:r>
            <a:r>
              <a:rPr lang="nl-NL" dirty="0"/>
              <a:t> support teams)</a:t>
            </a:r>
            <a:endParaRPr lang="en-GB" dirty="0"/>
          </a:p>
          <a:p>
            <a:pPr marL="0" indent="0">
              <a:buNone/>
            </a:pPr>
            <a:endParaRPr lang="en-GB" dirty="0"/>
          </a:p>
        </p:txBody>
      </p:sp>
      <p:sp>
        <p:nvSpPr>
          <p:cNvPr id="11" name="Titel 3"/>
          <p:cNvSpPr>
            <a:spLocks noGrp="1"/>
          </p:cNvSpPr>
          <p:nvPr>
            <p:ph type="title"/>
          </p:nvPr>
        </p:nvSpPr>
        <p:spPr>
          <a:xfrm>
            <a:off x="1689100" y="876300"/>
            <a:ext cx="21005800" cy="2286000"/>
          </a:xfrm>
        </p:spPr>
        <p:txBody>
          <a:bodyPr>
            <a:normAutofit/>
          </a:bodyPr>
          <a:lstStyle/>
          <a:p>
            <a:r>
              <a:rPr lang="nl-NL" sz="8000" dirty="0"/>
              <a:t>Toekomst</a:t>
            </a:r>
            <a:endParaRPr lang="en-GB" sz="8000" dirty="0"/>
          </a:p>
        </p:txBody>
      </p:sp>
    </p:spTree>
    <p:extLst>
      <p:ext uri="{BB962C8B-B14F-4D97-AF65-F5344CB8AC3E}">
        <p14:creationId xmlns:p14="http://schemas.microsoft.com/office/powerpoint/2010/main" val="320548905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496" y="3136153"/>
            <a:ext cx="5616624" cy="8424936"/>
          </a:xfrm>
          <a:prstGeom prst="rect">
            <a:avLst/>
          </a:prstGeom>
        </p:spPr>
      </p:pic>
      <p:sp>
        <p:nvSpPr>
          <p:cNvPr id="9" name="Toelichting met afgeronde rechthoek 8"/>
          <p:cNvSpPr/>
          <p:nvPr/>
        </p:nvSpPr>
        <p:spPr>
          <a:xfrm>
            <a:off x="9883097" y="1889448"/>
            <a:ext cx="12891954" cy="4239458"/>
          </a:xfrm>
          <a:prstGeom prst="wedgeRoundRectCallout">
            <a:avLst>
              <a:gd name="adj1" fmla="val -58829"/>
              <a:gd name="adj2" fmla="val 63730"/>
              <a:gd name="adj3" fmla="val 16667"/>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r>
              <a:rPr lang="nl-NL" sz="4000" dirty="0"/>
              <a:t>“Probeer het niet te snel in te zetten. Probeer het eerst op een andere manier op te lossen. En als het niet anders kan dan vind ik het ok. Maar wees wel heel voorzichtig om het in te zetten omdat het heel traumatiserend kan zijn.”</a:t>
            </a:r>
            <a:endParaRPr lang="en-GB" sz="4000" dirty="0"/>
          </a:p>
          <a:p>
            <a:endParaRPr lang="en-GB" sz="3200" dirty="0"/>
          </a:p>
          <a:p>
            <a:endParaRPr lang="en-GB" sz="3200" dirty="0"/>
          </a:p>
        </p:txBody>
      </p:sp>
      <p:sp>
        <p:nvSpPr>
          <p:cNvPr id="8" name="Rechthoek 7"/>
          <p:cNvSpPr/>
          <p:nvPr/>
        </p:nvSpPr>
        <p:spPr>
          <a:xfrm>
            <a:off x="10391800" y="8946232"/>
            <a:ext cx="8998875" cy="3431709"/>
          </a:xfrm>
          <a:prstGeom prst="rect">
            <a:avLst/>
          </a:prstGeom>
        </p:spPr>
        <p:txBody>
          <a:bodyPr wrap="square">
            <a:spAutoFit/>
          </a:bodyPr>
          <a:lstStyle/>
          <a:p>
            <a:r>
              <a:rPr lang="nl-NL" dirty="0"/>
              <a:t>Vragen of contact:</a:t>
            </a:r>
          </a:p>
          <a:p>
            <a:r>
              <a:rPr lang="nl-NL" dirty="0"/>
              <a:t>Bas, </a:t>
            </a:r>
            <a:r>
              <a:rPr lang="nl-NL" dirty="0">
                <a:hlinkClick r:id="rId4"/>
              </a:rPr>
              <a:t>B.Bijsma@accare.nl</a:t>
            </a:r>
            <a:endParaRPr lang="nl-NL" dirty="0"/>
          </a:p>
          <a:p>
            <a:r>
              <a:rPr lang="nl-NL" dirty="0"/>
              <a:t>Nynke, </a:t>
            </a:r>
            <a:r>
              <a:rPr lang="nl-NL" dirty="0">
                <a:hlinkClick r:id="rId5"/>
              </a:rPr>
              <a:t>N.Frieswijk@accare.nl</a:t>
            </a:r>
            <a:endParaRPr lang="nl-NL" dirty="0"/>
          </a:p>
          <a:p>
            <a:endParaRPr lang="en-GB" dirty="0"/>
          </a:p>
        </p:txBody>
      </p:sp>
    </p:spTree>
    <p:extLst>
      <p:ext uri="{BB962C8B-B14F-4D97-AF65-F5344CB8AC3E}">
        <p14:creationId xmlns:p14="http://schemas.microsoft.com/office/powerpoint/2010/main" val="250539248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6944528" y="11341992"/>
            <a:ext cx="184731" cy="923330"/>
          </a:xfrm>
          <a:prstGeom prst="rect">
            <a:avLst/>
          </a:prstGeom>
        </p:spPr>
        <p:txBody>
          <a:bodyPr wrap="none">
            <a:spAutoFit/>
          </a:bodyPr>
          <a:lstStyle/>
          <a:p>
            <a:endParaRPr lang="nl-NL" sz="5400" i="1" dirty="0">
              <a:solidFill>
                <a:srgbClr val="002060"/>
              </a:solidFill>
              <a:latin typeface="+mj-lt"/>
            </a:endParaRPr>
          </a:p>
        </p:txBody>
      </p:sp>
      <p:sp>
        <p:nvSpPr>
          <p:cNvPr id="10" name="Titel 9"/>
          <p:cNvSpPr>
            <a:spLocks noGrp="1"/>
          </p:cNvSpPr>
          <p:nvPr>
            <p:ph type="title"/>
          </p:nvPr>
        </p:nvSpPr>
        <p:spPr>
          <a:xfrm>
            <a:off x="-121368" y="1280316"/>
            <a:ext cx="23857296" cy="2726036"/>
          </a:xfrm>
        </p:spPr>
        <p:txBody>
          <a:bodyPr>
            <a:normAutofit fontScale="90000"/>
          </a:bodyPr>
          <a:lstStyle/>
          <a:p>
            <a:r>
              <a:rPr lang="en-US" sz="16700" dirty="0"/>
              <a:t>Rot op, </a:t>
            </a:r>
            <a:r>
              <a:rPr lang="en-US" sz="16700" dirty="0" err="1"/>
              <a:t>blijf</a:t>
            </a:r>
            <a:r>
              <a:rPr lang="en-US" sz="16700" dirty="0"/>
              <a:t> </a:t>
            </a:r>
            <a:r>
              <a:rPr lang="en-US" sz="16700" dirty="0" err="1"/>
              <a:t>bij</a:t>
            </a:r>
            <a:r>
              <a:rPr lang="en-US" sz="16700" dirty="0"/>
              <a:t> me </a:t>
            </a:r>
            <a:br>
              <a:rPr lang="en-US" sz="8000" dirty="0"/>
            </a:br>
            <a:endParaRPr lang="nl-NL" sz="8000" dirty="0"/>
          </a:p>
        </p:txBody>
      </p:sp>
      <p:sp>
        <p:nvSpPr>
          <p:cNvPr id="13" name="Titel 9"/>
          <p:cNvSpPr txBox="1">
            <a:spLocks/>
          </p:cNvSpPr>
          <p:nvPr/>
        </p:nvSpPr>
        <p:spPr>
          <a:xfrm>
            <a:off x="13689210" y="4011117"/>
            <a:ext cx="9601744" cy="2664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r"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1pPr>
            <a:lvl2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2pPr>
            <a:lvl3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3pPr>
            <a:lvl4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4pPr>
            <a:lvl5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5pPr>
            <a:lvl6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6pPr>
            <a:lvl7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7pPr>
            <a:lvl8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8pPr>
            <a:lvl9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9pPr>
          </a:lstStyle>
          <a:p>
            <a:pPr hangingPunct="1"/>
            <a:endParaRPr lang="nl-NL" sz="6000" i="1" dirty="0"/>
          </a:p>
          <a:p>
            <a:pPr hangingPunct="1"/>
            <a:r>
              <a:rPr lang="nl-NL" sz="6000" i="1" dirty="0"/>
              <a:t>Bas Bijsma &amp; Nynke Frieswijk</a:t>
            </a:r>
          </a:p>
        </p:txBody>
      </p:sp>
      <p:sp>
        <p:nvSpPr>
          <p:cNvPr id="11" name="Titel 9"/>
          <p:cNvSpPr txBox="1">
            <a:spLocks/>
          </p:cNvSpPr>
          <p:nvPr/>
        </p:nvSpPr>
        <p:spPr>
          <a:xfrm>
            <a:off x="15144328" y="3329608"/>
            <a:ext cx="8136904" cy="1363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r"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1pPr>
            <a:lvl2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2pPr>
            <a:lvl3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3pPr>
            <a:lvl4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4pPr>
            <a:lvl5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5pPr>
            <a:lvl6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6pPr>
            <a:lvl7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7pPr>
            <a:lvl8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8pPr>
            <a:lvl9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9pPr>
          </a:lstStyle>
          <a:p>
            <a:pPr hangingPunct="1"/>
            <a:endParaRPr lang="nl-NL" sz="6000" i="1" dirty="0"/>
          </a:p>
        </p:txBody>
      </p:sp>
      <p:sp>
        <p:nvSpPr>
          <p:cNvPr id="14" name="Titel 9"/>
          <p:cNvSpPr txBox="1">
            <a:spLocks/>
          </p:cNvSpPr>
          <p:nvPr/>
        </p:nvSpPr>
        <p:spPr>
          <a:xfrm>
            <a:off x="6005150" y="1651013"/>
            <a:ext cx="17276082" cy="24055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r"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1pPr>
            <a:lvl2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2pPr>
            <a:lvl3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3pPr>
            <a:lvl4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4pPr>
            <a:lvl5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5pPr>
            <a:lvl6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6pPr>
            <a:lvl7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7pPr>
            <a:lvl8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8pPr>
            <a:lvl9pPr marL="0" marR="0" indent="0" algn="l" defTabSz="825500" rtl="0" latinLnBrk="0">
              <a:lnSpc>
                <a:spcPct val="100000"/>
              </a:lnSpc>
              <a:spcBef>
                <a:spcPts val="0"/>
              </a:spcBef>
              <a:spcAft>
                <a:spcPts val="0"/>
              </a:spcAft>
              <a:buClrTx/>
              <a:buSzTx/>
              <a:buFontTx/>
              <a:buNone/>
              <a:tabLst/>
              <a:defRPr sz="11200" b="0" i="0" u="none" strike="noStrike" cap="none" spc="0" baseline="0">
                <a:ln>
                  <a:noFill/>
                </a:ln>
                <a:solidFill>
                  <a:srgbClr val="243588"/>
                </a:solidFill>
                <a:uFillTx/>
                <a:latin typeface="+mn-lt"/>
                <a:ea typeface="+mn-ea"/>
                <a:cs typeface="+mn-cs"/>
                <a:sym typeface="Core Mellow 55 Medium"/>
              </a:defRPr>
            </a:lvl9pPr>
          </a:lstStyle>
          <a:p>
            <a:pPr hangingPunct="1"/>
            <a:r>
              <a:rPr lang="nl-NL" sz="6600" dirty="0"/>
              <a:t>Naar FACT jeugd zonder dwang</a:t>
            </a: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63" y="4006352"/>
            <a:ext cx="9771893" cy="6469355"/>
          </a:xfrm>
          <a:prstGeom prst="rect">
            <a:avLst/>
          </a:prstGeom>
        </p:spPr>
      </p:pic>
      <p:pic>
        <p:nvPicPr>
          <p:cNvPr id="9" name="30871CA1-5C4E-47BF-9563-36137ADC3BF2" descr="cid:12FB7718-4BB7-4E37-BCCB-AEAEC3BC0EAD@dizain.private"/>
          <p:cNvPicPr/>
          <p:nvPr/>
        </p:nvPicPr>
        <p:blipFill>
          <a:blip r:embed="rId4">
            <a:extLst>
              <a:ext uri="{28A0092B-C50C-407E-A947-70E740481C1C}">
                <a14:useLocalDpi xmlns:a14="http://schemas.microsoft.com/office/drawing/2010/main" val="0"/>
              </a:ext>
            </a:extLst>
          </a:blip>
          <a:srcRect/>
          <a:stretch>
            <a:fillRect/>
          </a:stretch>
        </p:blipFill>
        <p:spPr bwMode="auto">
          <a:xfrm>
            <a:off x="15144328" y="7794104"/>
            <a:ext cx="7848872" cy="4471219"/>
          </a:xfrm>
          <a:prstGeom prst="rect">
            <a:avLst/>
          </a:prstGeom>
          <a:noFill/>
          <a:ln>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2480032" y="774048"/>
            <a:ext cx="11161240" cy="11017224"/>
          </a:xfrm>
        </p:spPr>
        <p:txBody>
          <a:bodyPr/>
          <a:lstStyle/>
          <a:p>
            <a:r>
              <a:rPr lang="nl-NL" dirty="0"/>
              <a:t>Multi-problematiek: Psychiatrie </a:t>
            </a:r>
            <a:r>
              <a:rPr lang="nl-NL" dirty="0" err="1"/>
              <a:t>èn</a:t>
            </a:r>
            <a:r>
              <a:rPr lang="nl-NL" dirty="0"/>
              <a:t> verslaving </a:t>
            </a:r>
            <a:r>
              <a:rPr lang="nl-NL" dirty="0" err="1"/>
              <a:t>èn</a:t>
            </a:r>
            <a:r>
              <a:rPr lang="nl-NL" dirty="0"/>
              <a:t> LVB </a:t>
            </a:r>
            <a:r>
              <a:rPr lang="nl-NL" dirty="0" err="1"/>
              <a:t>èn</a:t>
            </a:r>
            <a:r>
              <a:rPr lang="nl-NL" dirty="0"/>
              <a:t> gedragsproblemen </a:t>
            </a:r>
            <a:r>
              <a:rPr lang="nl-NL" dirty="0" err="1"/>
              <a:t>èn</a:t>
            </a:r>
            <a:r>
              <a:rPr lang="nl-NL" dirty="0"/>
              <a:t> systeemproblematiek</a:t>
            </a:r>
          </a:p>
          <a:p>
            <a:r>
              <a:rPr lang="nl-NL" dirty="0"/>
              <a:t>Stagnatie van ontwikkeling op meerdere levensgebieden*</a:t>
            </a:r>
          </a:p>
          <a:p>
            <a:pPr lvl="0"/>
            <a:r>
              <a:rPr lang="nl-NL" dirty="0"/>
              <a:t>Negatieve ervaringen met hulpverlening</a:t>
            </a:r>
          </a:p>
          <a:p>
            <a:pPr lvl="0"/>
            <a:r>
              <a:rPr lang="nl-NL" dirty="0"/>
              <a:t>Gebrek aan continuïteit zorg: 18-/18+</a:t>
            </a:r>
          </a:p>
          <a:p>
            <a:pPr marL="0" lvl="0" indent="0">
              <a:buNone/>
            </a:pPr>
            <a:endParaRPr lang="nl-NL" dirty="0"/>
          </a:p>
        </p:txBody>
      </p:sp>
      <p:sp>
        <p:nvSpPr>
          <p:cNvPr id="4" name="Titel 3"/>
          <p:cNvSpPr>
            <a:spLocks noGrp="1"/>
          </p:cNvSpPr>
          <p:nvPr>
            <p:ph type="title"/>
          </p:nvPr>
        </p:nvSpPr>
        <p:spPr/>
        <p:txBody>
          <a:bodyPr>
            <a:normAutofit/>
          </a:bodyPr>
          <a:lstStyle/>
          <a:p>
            <a:r>
              <a:rPr lang="nl-NL" sz="8000" dirty="0"/>
              <a:t>Wat maakt FACT jongeren crisisgevoelig?</a:t>
            </a:r>
            <a:endParaRPr lang="en-GB" sz="8000"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824" y="2753544"/>
            <a:ext cx="10440559" cy="9216784"/>
          </a:xfrm>
          <a:prstGeom prst="rect">
            <a:avLst/>
          </a:prstGeom>
        </p:spPr>
      </p:pic>
      <p:sp>
        <p:nvSpPr>
          <p:cNvPr id="8" name="Tekstvak 7"/>
          <p:cNvSpPr txBox="1"/>
          <p:nvPr/>
        </p:nvSpPr>
        <p:spPr>
          <a:xfrm>
            <a:off x="7511480" y="5750383"/>
            <a:ext cx="3685423" cy="24468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1000"/>
              </a:spcBef>
              <a:spcAft>
                <a:spcPts val="0"/>
              </a:spcAft>
              <a:buClrTx/>
              <a:buSzTx/>
              <a:buFontTx/>
              <a:buNone/>
              <a:tabLst/>
            </a:pPr>
            <a:r>
              <a:rPr lang="nl-NL" sz="7200" b="1" dirty="0">
                <a:solidFill>
                  <a:schemeClr val="accent6">
                    <a:lumMod val="75000"/>
                  </a:schemeClr>
                </a:solidFill>
                <a:effectLst>
                  <a:outerShdw blurRad="38100" dist="38100" dir="2700000" algn="tl">
                    <a:srgbClr val="000000">
                      <a:alpha val="43137"/>
                    </a:srgbClr>
                  </a:outerShdw>
                </a:effectLst>
              </a:rPr>
              <a:t>Child care</a:t>
            </a:r>
            <a:endParaRPr kumimoji="0" lang="nl-NL" sz="7200" b="1" i="0" u="none" strike="noStrike" cap="none" spc="0" normalizeH="0" baseline="0" dirty="0">
              <a:ln>
                <a:noFill/>
              </a:ln>
              <a:solidFill>
                <a:schemeClr val="accent6">
                  <a:lumMod val="75000"/>
                </a:schemeClr>
              </a:solidFill>
              <a:effectLst>
                <a:outerShdw blurRad="38100" dist="38100" dir="2700000" algn="tl">
                  <a:srgbClr val="000000">
                    <a:alpha val="43137"/>
                  </a:srgbClr>
                </a:outerShdw>
              </a:effectLst>
              <a:uFillTx/>
              <a:latin typeface="Calibri"/>
              <a:ea typeface="Calibri"/>
              <a:cs typeface="Calibri"/>
              <a:sym typeface="Calibri"/>
            </a:endParaRPr>
          </a:p>
        </p:txBody>
      </p:sp>
      <p:sp>
        <p:nvSpPr>
          <p:cNvPr id="11" name="Tekstvak 10"/>
          <p:cNvSpPr txBox="1"/>
          <p:nvPr/>
        </p:nvSpPr>
        <p:spPr>
          <a:xfrm>
            <a:off x="1606824" y="9657831"/>
            <a:ext cx="3024336" cy="24468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1000"/>
              </a:spcBef>
              <a:spcAft>
                <a:spcPts val="0"/>
              </a:spcAft>
              <a:buClrTx/>
              <a:buSzTx/>
              <a:buFontTx/>
              <a:buNone/>
              <a:tabLst/>
            </a:pPr>
            <a:r>
              <a:rPr lang="nl-NL" sz="7200" b="1" dirty="0">
                <a:solidFill>
                  <a:schemeClr val="accent6">
                    <a:lumMod val="75000"/>
                  </a:schemeClr>
                </a:solidFill>
                <a:effectLst>
                  <a:outerShdw blurRad="38100" dist="38100" dir="2700000" algn="tl">
                    <a:srgbClr val="000000">
                      <a:alpha val="43137"/>
                    </a:srgbClr>
                  </a:outerShdw>
                </a:effectLst>
              </a:rPr>
              <a:t>Adult care</a:t>
            </a:r>
            <a:endParaRPr kumimoji="0" lang="nl-NL" sz="7200" b="1" i="0" u="none" strike="noStrike" cap="none" spc="0" normalizeH="0" baseline="0" dirty="0">
              <a:ln>
                <a:noFill/>
              </a:ln>
              <a:solidFill>
                <a:schemeClr val="accent6">
                  <a:lumMod val="75000"/>
                </a:schemeClr>
              </a:solidFill>
              <a:effectLst>
                <a:outerShdw blurRad="38100" dist="38100" dir="2700000" algn="tl">
                  <a:srgbClr val="000000">
                    <a:alpha val="43137"/>
                  </a:srgbClr>
                </a:outerShdw>
              </a:effectLst>
              <a:uFillTx/>
              <a:latin typeface="Calibri"/>
              <a:ea typeface="Calibri"/>
              <a:cs typeface="Calibri"/>
              <a:sym typeface="Calibri"/>
            </a:endParaRPr>
          </a:p>
        </p:txBody>
      </p:sp>
      <p:sp>
        <p:nvSpPr>
          <p:cNvPr id="9" name="Tijdelijke aanduiding voor tekst 1"/>
          <p:cNvSpPr txBox="1">
            <a:spLocks/>
          </p:cNvSpPr>
          <p:nvPr/>
        </p:nvSpPr>
        <p:spPr>
          <a:xfrm>
            <a:off x="13056096" y="9180620"/>
            <a:ext cx="10873208" cy="2610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63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1pPr>
            <a:lvl2pPr marL="127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2pPr>
            <a:lvl3pPr marL="190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3pPr>
            <a:lvl4pPr marL="254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4pPr>
            <a:lvl5pPr marL="317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5pPr>
            <a:lvl6pPr marL="381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6pPr>
            <a:lvl7pPr marL="444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7pPr>
            <a:lvl8pPr marL="508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8pPr>
            <a:lvl9pPr marL="571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9pPr>
          </a:lstStyle>
          <a:p>
            <a:pPr hangingPunct="1"/>
            <a:endParaRPr lang="nl-NL" dirty="0"/>
          </a:p>
        </p:txBody>
      </p:sp>
      <p:sp>
        <p:nvSpPr>
          <p:cNvPr id="3" name="Tekstvak 2"/>
          <p:cNvSpPr txBox="1"/>
          <p:nvPr/>
        </p:nvSpPr>
        <p:spPr>
          <a:xfrm>
            <a:off x="14064208" y="9759224"/>
            <a:ext cx="10081120" cy="15286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i="1" dirty="0"/>
              <a:t>*Broersen, Frieswijk, Kroon, Vermulst &amp; Creemers (2020)</a:t>
            </a:r>
            <a:endParaRPr lang="en-GB" sz="2400" dirty="0"/>
          </a:p>
          <a:p>
            <a:pPr marL="0" marR="0" indent="0" algn="l" defTabSz="825500" rtl="0" fontAlgn="auto" latinLnBrk="0" hangingPunct="0">
              <a:lnSpc>
                <a:spcPct val="100000"/>
              </a:lnSpc>
              <a:spcBef>
                <a:spcPts val="1000"/>
              </a:spcBef>
              <a:spcAft>
                <a:spcPts val="0"/>
              </a:spcAft>
              <a:buClrTx/>
              <a:buSzTx/>
              <a:buFontTx/>
              <a:buNone/>
              <a:tabLst/>
            </a:pPr>
            <a:endParaRPr kumimoji="0" lang="en-GB" sz="4800" b="0" i="0" u="none" strike="noStrike" cap="none" spc="0" normalizeH="0" baseline="0" dirty="0">
              <a:ln>
                <a:noFill/>
              </a:ln>
              <a:solidFill>
                <a:srgbClr val="222222"/>
              </a:solidFill>
              <a:effectLst/>
              <a:uFillTx/>
              <a:latin typeface="Calibri"/>
              <a:ea typeface="Calibri"/>
              <a:cs typeface="Calibri"/>
              <a:sym typeface="Calibri"/>
            </a:endParaRPr>
          </a:p>
        </p:txBody>
      </p:sp>
    </p:spTree>
    <p:extLst>
      <p:ext uri="{BB962C8B-B14F-4D97-AF65-F5344CB8AC3E}">
        <p14:creationId xmlns:p14="http://schemas.microsoft.com/office/powerpoint/2010/main" val="40953199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48" y="2601338"/>
            <a:ext cx="9505056" cy="1020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NYFR00\AppData\Local\Microsoft\Windows\INetCache\Content.Outlook\V9THFEEL\ELK_logoFACT_fc_limoen_20-0-100-0_p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28" y="11970568"/>
            <a:ext cx="2324100" cy="1581150"/>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ekst 1"/>
          <p:cNvSpPr>
            <a:spLocks noGrp="1"/>
          </p:cNvSpPr>
          <p:nvPr>
            <p:ph type="body" idx="1"/>
          </p:nvPr>
        </p:nvSpPr>
        <p:spPr>
          <a:xfrm>
            <a:off x="1678832" y="1385392"/>
            <a:ext cx="11305256" cy="8058505"/>
          </a:xfrm>
        </p:spPr>
        <p:txBody>
          <a:bodyPr/>
          <a:lstStyle/>
          <a:p>
            <a:pPr lvl="0"/>
            <a:r>
              <a:rPr lang="nl-NL" dirty="0"/>
              <a:t>Signalerings- en crisisplan jongere</a:t>
            </a:r>
            <a:endParaRPr lang="en-GB" dirty="0"/>
          </a:p>
          <a:p>
            <a:pPr lvl="0"/>
            <a:r>
              <a:rPr lang="nl-NL" dirty="0"/>
              <a:t>Ouders/ Sociaal netwerk</a:t>
            </a:r>
            <a:endParaRPr lang="en-GB" dirty="0"/>
          </a:p>
          <a:p>
            <a:pPr lvl="0"/>
            <a:r>
              <a:rPr lang="nl-NL" dirty="0"/>
              <a:t>BOR/TOR</a:t>
            </a:r>
            <a:endParaRPr lang="en-GB" dirty="0"/>
          </a:p>
          <a:p>
            <a:pPr lvl="0"/>
            <a:r>
              <a:rPr lang="nl-NL" dirty="0"/>
              <a:t>Samenwerking met ketenpartners (jeugdzorg, huisvesting)</a:t>
            </a:r>
            <a:endParaRPr lang="en-GB" dirty="0"/>
          </a:p>
          <a:p>
            <a:endParaRPr lang="en-GB" dirty="0"/>
          </a:p>
        </p:txBody>
      </p:sp>
      <p:sp>
        <p:nvSpPr>
          <p:cNvPr id="4" name="Titel 3"/>
          <p:cNvSpPr>
            <a:spLocks noGrp="1"/>
          </p:cNvSpPr>
          <p:nvPr>
            <p:ph type="title"/>
          </p:nvPr>
        </p:nvSpPr>
        <p:spPr/>
        <p:txBody>
          <a:bodyPr>
            <a:normAutofit/>
          </a:bodyPr>
          <a:lstStyle/>
          <a:p>
            <a:r>
              <a:rPr lang="nl-NL" sz="8000" dirty="0"/>
              <a:t>Crisis-voorkomende maatregelen</a:t>
            </a:r>
            <a:endParaRPr lang="en-GB" sz="8000" dirty="0"/>
          </a:p>
        </p:txBody>
      </p:sp>
      <p:pic>
        <p:nvPicPr>
          <p:cNvPr id="1028" name="Picture 4" descr="C:\Users\NYFR00\AppData\Local\Microsoft\Windows\INetCache\IE\2R5E50PM\Langes_Tannen_Helgolandzimm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31094" y="2969567"/>
            <a:ext cx="5009978" cy="33316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YFR00\AppData\Local\Microsoft\Windows\INetCache\IE\2R5E50PM\T65-telephone-top-view[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78706" y="10170368"/>
            <a:ext cx="3880467" cy="286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571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NYFR00\AppData\Local\Microsoft\Windows\INetCache\Content.Outlook\V9THFEEL\ELK_logoFACT_fc_limoen_20-0-100-0_p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28" y="11970568"/>
            <a:ext cx="2324100" cy="158115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a:xfrm>
            <a:off x="1678832" y="1889448"/>
            <a:ext cx="21005800" cy="1517204"/>
          </a:xfrm>
        </p:spPr>
        <p:txBody>
          <a:bodyPr>
            <a:normAutofit fontScale="90000"/>
          </a:bodyPr>
          <a:lstStyle/>
          <a:p>
            <a:r>
              <a:rPr lang="nl-NL" sz="8900" dirty="0"/>
              <a:t>WVGGZ</a:t>
            </a:r>
            <a:br>
              <a:rPr lang="nl-NL" sz="8000" dirty="0"/>
            </a:br>
            <a:r>
              <a:rPr lang="nl-NL" sz="3600" i="1" dirty="0"/>
              <a:t>vanaf 1-1-2020</a:t>
            </a:r>
            <a:br>
              <a:rPr lang="nl-NL" sz="3600" i="1" dirty="0"/>
            </a:br>
            <a:r>
              <a:rPr lang="nl-NL" sz="8000" dirty="0"/>
              <a:t> </a:t>
            </a:r>
            <a:endParaRPr lang="en-GB" sz="8000" dirty="0"/>
          </a:p>
        </p:txBody>
      </p:sp>
      <p:graphicFrame>
        <p:nvGraphicFramePr>
          <p:cNvPr id="2" name="Grafiek 1"/>
          <p:cNvGraphicFramePr/>
          <p:nvPr>
            <p:extLst>
              <p:ext uri="{D42A27DB-BD31-4B8C-83A1-F6EECF244321}">
                <p14:modId xmlns:p14="http://schemas.microsoft.com/office/powerpoint/2010/main" val="3313341830"/>
              </p:ext>
            </p:extLst>
          </p:nvPr>
        </p:nvGraphicFramePr>
        <p:xfrm>
          <a:off x="3293267" y="1313384"/>
          <a:ext cx="9505056" cy="74888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ek 6"/>
          <p:cNvGraphicFramePr/>
          <p:nvPr>
            <p:extLst>
              <p:ext uri="{D42A27DB-BD31-4B8C-83A1-F6EECF244321}">
                <p14:modId xmlns:p14="http://schemas.microsoft.com/office/powerpoint/2010/main" val="4084019843"/>
              </p:ext>
            </p:extLst>
          </p:nvPr>
        </p:nvGraphicFramePr>
        <p:xfrm>
          <a:off x="13200112" y="1745432"/>
          <a:ext cx="9073008" cy="62646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fiek 7"/>
          <p:cNvGraphicFramePr/>
          <p:nvPr>
            <p:extLst>
              <p:ext uri="{D42A27DB-BD31-4B8C-83A1-F6EECF244321}">
                <p14:modId xmlns:p14="http://schemas.microsoft.com/office/powerpoint/2010/main" val="3076358846"/>
              </p:ext>
            </p:extLst>
          </p:nvPr>
        </p:nvGraphicFramePr>
        <p:xfrm>
          <a:off x="3623048" y="7506072"/>
          <a:ext cx="9289032" cy="52550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afiek 8"/>
          <p:cNvGraphicFramePr/>
          <p:nvPr>
            <p:extLst>
              <p:ext uri="{D42A27DB-BD31-4B8C-83A1-F6EECF244321}">
                <p14:modId xmlns:p14="http://schemas.microsoft.com/office/powerpoint/2010/main" val="2664033434"/>
              </p:ext>
            </p:extLst>
          </p:nvPr>
        </p:nvGraphicFramePr>
        <p:xfrm>
          <a:off x="12768064" y="7434064"/>
          <a:ext cx="9865096" cy="5831135"/>
        </p:xfrm>
        <a:graphic>
          <a:graphicData uri="http://schemas.openxmlformats.org/drawingml/2006/chart">
            <c:chart xmlns:c="http://schemas.openxmlformats.org/drawingml/2006/chart" xmlns:r="http://schemas.openxmlformats.org/officeDocument/2006/relationships" r:id="rId7"/>
          </a:graphicData>
        </a:graphic>
      </p:graphicFrame>
      <p:sp>
        <p:nvSpPr>
          <p:cNvPr id="3" name="Tekstvak 2"/>
          <p:cNvSpPr txBox="1"/>
          <p:nvPr/>
        </p:nvSpPr>
        <p:spPr>
          <a:xfrm rot="20036296">
            <a:off x="3396031" y="7287679"/>
            <a:ext cx="3168352" cy="1338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1000"/>
              </a:spcBef>
              <a:spcAft>
                <a:spcPts val="0"/>
              </a:spcAft>
              <a:buClrTx/>
              <a:buSzTx/>
              <a:buFontTx/>
              <a:buNone/>
              <a:tabLst/>
            </a:pPr>
            <a:r>
              <a:rPr kumimoji="0" lang="nl-NL" sz="7200" b="1" i="0" u="none" strike="noStrike" cap="none" spc="0" normalizeH="0" baseline="0" dirty="0">
                <a:ln>
                  <a:noFill/>
                </a:ln>
                <a:solidFill>
                  <a:schemeClr val="accent6">
                    <a:lumMod val="75000"/>
                  </a:schemeClr>
                </a:solidFill>
                <a:effectLst/>
                <a:uFillTx/>
                <a:latin typeface="Calibri"/>
                <a:ea typeface="Calibri"/>
                <a:cs typeface="Calibri"/>
                <a:sym typeface="Calibri"/>
              </a:rPr>
              <a:t>Accare</a:t>
            </a:r>
            <a:endParaRPr kumimoji="0" lang="en-GB" sz="7200" b="1" i="0" u="none" strike="noStrike" cap="none" spc="0" normalizeH="0" baseline="0" dirty="0">
              <a:ln>
                <a:noFill/>
              </a:ln>
              <a:solidFill>
                <a:schemeClr val="accent6">
                  <a:lumMod val="75000"/>
                </a:schemeClr>
              </a:solidFill>
              <a:effectLst/>
              <a:uFillTx/>
              <a:latin typeface="Calibri"/>
              <a:ea typeface="Calibri"/>
              <a:cs typeface="Calibri"/>
              <a:sym typeface="Calibri"/>
            </a:endParaRPr>
          </a:p>
        </p:txBody>
      </p:sp>
      <p:sp>
        <p:nvSpPr>
          <p:cNvPr id="10" name="Tekstvak 9"/>
          <p:cNvSpPr txBox="1"/>
          <p:nvPr/>
        </p:nvSpPr>
        <p:spPr>
          <a:xfrm rot="20036296">
            <a:off x="11578395" y="6800923"/>
            <a:ext cx="4655154" cy="25750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1000"/>
              </a:spcBef>
              <a:spcAft>
                <a:spcPts val="0"/>
              </a:spcAft>
              <a:buClrTx/>
              <a:buSzTx/>
              <a:buFontTx/>
              <a:buNone/>
              <a:tabLst/>
            </a:pPr>
            <a:r>
              <a:rPr lang="nl-NL" sz="7200" b="1" dirty="0">
                <a:solidFill>
                  <a:schemeClr val="accent6">
                    <a:lumMod val="75000"/>
                  </a:schemeClr>
                </a:solidFill>
              </a:rPr>
              <a:t>FACT jeugd</a:t>
            </a:r>
          </a:p>
          <a:p>
            <a:pPr marL="0" marR="0" indent="0" algn="ctr" defTabSz="825500" rtl="0" fontAlgn="auto" latinLnBrk="0" hangingPunct="0">
              <a:lnSpc>
                <a:spcPct val="100000"/>
              </a:lnSpc>
              <a:spcBef>
                <a:spcPts val="1000"/>
              </a:spcBef>
              <a:spcAft>
                <a:spcPts val="0"/>
              </a:spcAft>
              <a:buClrTx/>
              <a:buSzTx/>
              <a:buFontTx/>
              <a:buNone/>
              <a:tabLst/>
            </a:pPr>
            <a:r>
              <a:rPr kumimoji="0" lang="nl-NL" sz="7200" b="1" i="0" u="none" strike="noStrike" cap="none" spc="0" normalizeH="0" baseline="0" dirty="0">
                <a:ln>
                  <a:noFill/>
                </a:ln>
                <a:solidFill>
                  <a:schemeClr val="accent6">
                    <a:lumMod val="75000"/>
                  </a:schemeClr>
                </a:solidFill>
                <a:effectLst/>
                <a:uFillTx/>
                <a:latin typeface="Calibri"/>
                <a:ea typeface="Calibri"/>
                <a:cs typeface="Calibri"/>
                <a:sym typeface="Calibri"/>
              </a:rPr>
              <a:t>050</a:t>
            </a:r>
            <a:endParaRPr kumimoji="0" lang="en-GB" sz="7200" b="1" i="0" u="none" strike="noStrike" cap="none" spc="0" normalizeH="0" baseline="0" dirty="0">
              <a:ln>
                <a:noFill/>
              </a:ln>
              <a:solidFill>
                <a:schemeClr val="accent6">
                  <a:lumMod val="75000"/>
                </a:schemeClr>
              </a:solidFill>
              <a:effectLst/>
              <a:uFillTx/>
              <a:latin typeface="Calibri"/>
              <a:ea typeface="Calibri"/>
              <a:cs typeface="Calibri"/>
              <a:sym typeface="Calibri"/>
            </a:endParaRPr>
          </a:p>
        </p:txBody>
      </p:sp>
    </p:spTree>
    <p:extLst>
      <p:ext uri="{BB962C8B-B14F-4D97-AF65-F5344CB8AC3E}">
        <p14:creationId xmlns:p14="http://schemas.microsoft.com/office/powerpoint/2010/main" val="13020548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8000" dirty="0"/>
              <a:t>Plaatsing gesloten jeugdzorg 2019</a:t>
            </a:r>
            <a:endParaRPr lang="en-GB" sz="8000" dirty="0"/>
          </a:p>
        </p:txBody>
      </p:sp>
      <p:sp>
        <p:nvSpPr>
          <p:cNvPr id="3" name="Tijdelijke aanduiding voor tekst 2"/>
          <p:cNvSpPr>
            <a:spLocks noGrp="1"/>
          </p:cNvSpPr>
          <p:nvPr>
            <p:ph type="body" idx="1"/>
          </p:nvPr>
        </p:nvSpPr>
        <p:spPr/>
        <p:txBody>
          <a:bodyPr/>
          <a:lstStyle/>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4000" i="1" dirty="0"/>
              <a:t>Jeugdzorg Nederland, Mei 2020</a:t>
            </a:r>
            <a:endParaRPr lang="en-GB" sz="4000" i="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896" y="3893810"/>
            <a:ext cx="19802199" cy="550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al 1"/>
          <p:cNvSpPr/>
          <p:nvPr/>
        </p:nvSpPr>
        <p:spPr>
          <a:xfrm>
            <a:off x="17136876" y="8514184"/>
            <a:ext cx="2218715" cy="888460"/>
          </a:xfrm>
          <a:prstGeom prst="ellipse">
            <a:avLst/>
          </a:prstGeom>
          <a:noFill/>
          <a:ln w="1016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PIJL-OMHOOG 4"/>
          <p:cNvSpPr/>
          <p:nvPr/>
        </p:nvSpPr>
        <p:spPr>
          <a:xfrm rot="2535164">
            <a:off x="16374897" y="9196281"/>
            <a:ext cx="792088" cy="1788018"/>
          </a:xfrm>
          <a:prstGeom prst="upArrow">
            <a:avLst>
              <a:gd name="adj1" fmla="val 12415"/>
              <a:gd name="adj2" fmla="val 50000"/>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4370917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896" y="1251439"/>
            <a:ext cx="17189405" cy="11145388"/>
          </a:xfrm>
          <a:prstGeom prst="rect">
            <a:avLst/>
          </a:prstGeom>
        </p:spPr>
      </p:pic>
      <p:sp>
        <p:nvSpPr>
          <p:cNvPr id="7" name="Tekstvak 6"/>
          <p:cNvSpPr txBox="1"/>
          <p:nvPr/>
        </p:nvSpPr>
        <p:spPr>
          <a:xfrm>
            <a:off x="11183888" y="2865374"/>
            <a:ext cx="6192688" cy="1338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1000"/>
              </a:spcBef>
              <a:spcAft>
                <a:spcPts val="0"/>
              </a:spcAft>
              <a:buClrTx/>
              <a:buSzTx/>
              <a:buFontTx/>
              <a:buNone/>
              <a:tabLst/>
            </a:pPr>
            <a:r>
              <a:rPr lang="nl-NL" sz="7200" b="1" dirty="0">
                <a:solidFill>
                  <a:schemeClr val="accent6">
                    <a:lumMod val="75000"/>
                  </a:schemeClr>
                </a:solidFill>
                <a:effectLst>
                  <a:outerShdw blurRad="38100" dist="38100" dir="2700000" algn="tl">
                    <a:srgbClr val="000000">
                      <a:alpha val="43137"/>
                    </a:srgbClr>
                  </a:outerShdw>
                </a:effectLst>
              </a:rPr>
              <a:t>Eigen regie</a:t>
            </a:r>
            <a:endParaRPr kumimoji="0" lang="nl-NL" sz="7200" b="1" i="0" u="none" strike="noStrike" cap="none" spc="0" normalizeH="0" baseline="0" dirty="0">
              <a:ln>
                <a:noFill/>
              </a:ln>
              <a:solidFill>
                <a:schemeClr val="accent6">
                  <a:lumMod val="75000"/>
                </a:schemeClr>
              </a:solidFill>
              <a:effectLst>
                <a:outerShdw blurRad="38100" dist="38100" dir="2700000" algn="tl">
                  <a:srgbClr val="000000">
                    <a:alpha val="43137"/>
                  </a:srgbClr>
                </a:outerShdw>
              </a:effectLst>
              <a:uFillTx/>
              <a:latin typeface="Calibri"/>
              <a:ea typeface="Calibri"/>
              <a:cs typeface="Calibri"/>
              <a:sym typeface="Calibri"/>
            </a:endParaRPr>
          </a:p>
        </p:txBody>
      </p:sp>
      <p:sp>
        <p:nvSpPr>
          <p:cNvPr id="8" name="Tekstvak 7"/>
          <p:cNvSpPr txBox="1"/>
          <p:nvPr/>
        </p:nvSpPr>
        <p:spPr>
          <a:xfrm>
            <a:off x="12625661" y="5972330"/>
            <a:ext cx="6192688" cy="969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1000"/>
              </a:spcBef>
              <a:spcAft>
                <a:spcPts val="0"/>
              </a:spcAft>
              <a:buClrTx/>
              <a:buSzTx/>
              <a:buFontTx/>
              <a:buNone/>
              <a:tabLst/>
            </a:pPr>
            <a:r>
              <a:rPr lang="nl-NL" b="1" dirty="0">
                <a:solidFill>
                  <a:schemeClr val="accent6">
                    <a:lumMod val="75000"/>
                  </a:schemeClr>
                </a:solidFill>
                <a:effectLst>
                  <a:outerShdw blurRad="38100" dist="38100" dir="2700000" algn="tl">
                    <a:srgbClr val="000000">
                      <a:alpha val="43137"/>
                    </a:srgbClr>
                  </a:outerShdw>
                </a:effectLst>
              </a:rPr>
              <a:t>S</a:t>
            </a:r>
            <a:r>
              <a:rPr kumimoji="0" lang="nl-NL" b="1" i="0" u="none" strike="noStrike" cap="none" spc="0" normalizeH="0" baseline="0" dirty="0">
                <a:ln>
                  <a:noFill/>
                </a:ln>
                <a:solidFill>
                  <a:schemeClr val="accent6">
                    <a:lumMod val="75000"/>
                  </a:schemeClr>
                </a:solidFill>
                <a:effectLst>
                  <a:outerShdw blurRad="38100" dist="38100" dir="2700000" algn="tl">
                    <a:srgbClr val="000000">
                      <a:alpha val="43137"/>
                    </a:srgbClr>
                  </a:outerShdw>
                </a:effectLst>
                <a:uFillTx/>
                <a:latin typeface="Calibri"/>
                <a:ea typeface="Calibri"/>
                <a:cs typeface="Calibri"/>
                <a:sym typeface="Calibri"/>
              </a:rPr>
              <a:t>amenwerking</a:t>
            </a:r>
          </a:p>
        </p:txBody>
      </p:sp>
      <p:sp>
        <p:nvSpPr>
          <p:cNvPr id="9" name="Tekstvak 8"/>
          <p:cNvSpPr txBox="1"/>
          <p:nvPr/>
        </p:nvSpPr>
        <p:spPr>
          <a:xfrm>
            <a:off x="9023648" y="10673452"/>
            <a:ext cx="4918194" cy="13388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1000"/>
              </a:spcBef>
              <a:spcAft>
                <a:spcPts val="0"/>
              </a:spcAft>
              <a:buClrTx/>
              <a:buSzTx/>
              <a:buFontTx/>
              <a:buNone/>
              <a:tabLst/>
            </a:pPr>
            <a:r>
              <a:rPr kumimoji="0" lang="nl-NL" sz="7200" b="1" i="0" u="none" strike="noStrike" cap="none" spc="0" normalizeH="0" baseline="0" dirty="0">
                <a:ln>
                  <a:noFill/>
                </a:ln>
                <a:solidFill>
                  <a:schemeClr val="accent6">
                    <a:lumMod val="75000"/>
                  </a:schemeClr>
                </a:solidFill>
                <a:effectLst>
                  <a:outerShdw blurRad="38100" dist="38100" dir="2700000" algn="tl">
                    <a:srgbClr val="000000">
                      <a:alpha val="43137"/>
                    </a:srgbClr>
                  </a:outerShdw>
                </a:effectLst>
                <a:uFillTx/>
                <a:latin typeface="Calibri"/>
                <a:ea typeface="Calibri"/>
                <a:cs typeface="Calibri"/>
                <a:sym typeface="Calibri"/>
              </a:rPr>
              <a:t>  Veiligheid</a:t>
            </a:r>
            <a:r>
              <a:rPr kumimoji="0" lang="nl-NL" sz="7200" b="1" i="0" u="none" strike="noStrike" cap="none" spc="0" normalizeH="0" dirty="0">
                <a:ln>
                  <a:noFill/>
                </a:ln>
                <a:solidFill>
                  <a:schemeClr val="accent6">
                    <a:lumMod val="75000"/>
                  </a:schemeClr>
                </a:solidFill>
                <a:effectLst>
                  <a:outerShdw blurRad="38100" dist="38100" dir="2700000" algn="tl">
                    <a:srgbClr val="000000">
                      <a:alpha val="43137"/>
                    </a:srgbClr>
                  </a:outerShdw>
                </a:effectLst>
                <a:uFillTx/>
                <a:latin typeface="Calibri"/>
                <a:ea typeface="Calibri"/>
                <a:cs typeface="Calibri"/>
                <a:sym typeface="Calibri"/>
              </a:rPr>
              <a:t> </a:t>
            </a:r>
            <a:endParaRPr kumimoji="0" lang="nl-NL" sz="7200" b="1" i="0" u="none" strike="noStrike" cap="none" spc="0" normalizeH="0" baseline="0" dirty="0">
              <a:ln>
                <a:noFill/>
              </a:ln>
              <a:solidFill>
                <a:schemeClr val="accent6">
                  <a:lumMod val="75000"/>
                </a:schemeClr>
              </a:solidFill>
              <a:effectLst>
                <a:outerShdw blurRad="38100" dist="38100" dir="2700000" algn="tl">
                  <a:srgbClr val="000000">
                    <a:alpha val="43137"/>
                  </a:srgbClr>
                </a:outerShdw>
              </a:effectLst>
              <a:uFillTx/>
              <a:latin typeface="Calibri"/>
              <a:ea typeface="Calibri"/>
              <a:cs typeface="Calibri"/>
              <a:sym typeface="Calibri"/>
            </a:endParaRPr>
          </a:p>
        </p:txBody>
      </p:sp>
    </p:spTree>
    <p:extLst>
      <p:ext uri="{BB962C8B-B14F-4D97-AF65-F5344CB8AC3E}">
        <p14:creationId xmlns:p14="http://schemas.microsoft.com/office/powerpoint/2010/main" val="426811349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txBox="1">
            <a:spLocks/>
          </p:cNvSpPr>
          <p:nvPr/>
        </p:nvSpPr>
        <p:spPr>
          <a:xfrm>
            <a:off x="1747542" y="4337720"/>
            <a:ext cx="20522280" cy="6762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63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1pPr>
            <a:lvl2pPr marL="127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2pPr>
            <a:lvl3pPr marL="190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3pPr>
            <a:lvl4pPr marL="254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4pPr>
            <a:lvl5pPr marL="317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5pPr>
            <a:lvl6pPr marL="381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6pPr>
            <a:lvl7pPr marL="444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7pPr>
            <a:lvl8pPr marL="508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8pPr>
            <a:lvl9pPr marL="571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9pPr>
          </a:lstStyle>
          <a:p>
            <a:pPr hangingPunct="1"/>
            <a:endParaRPr lang="nl-NL" dirty="0"/>
          </a:p>
          <a:p>
            <a:pPr marL="0" indent="0" hangingPunct="1">
              <a:buFontTx/>
              <a:buNone/>
            </a:pPr>
            <a:endParaRPr lang="nl-NL" dirty="0"/>
          </a:p>
          <a:p>
            <a:pPr marL="0" indent="0" hangingPunct="1">
              <a:buFontTx/>
              <a:buNone/>
            </a:pPr>
            <a:endParaRPr lang="en-GB" dirty="0"/>
          </a:p>
        </p:txBody>
      </p:sp>
      <p:sp>
        <p:nvSpPr>
          <p:cNvPr id="7" name="Tijdelijke aanduiding voor tekst 1"/>
          <p:cNvSpPr txBox="1">
            <a:spLocks/>
          </p:cNvSpPr>
          <p:nvPr/>
        </p:nvSpPr>
        <p:spPr>
          <a:xfrm>
            <a:off x="1747542" y="4985792"/>
            <a:ext cx="20522280" cy="6762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63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1pPr>
            <a:lvl2pPr marL="127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2pPr>
            <a:lvl3pPr marL="190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3pPr>
            <a:lvl4pPr marL="254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4pPr>
            <a:lvl5pPr marL="317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5pPr>
            <a:lvl6pPr marL="381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6pPr>
            <a:lvl7pPr marL="444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7pPr>
            <a:lvl8pPr marL="508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8pPr>
            <a:lvl9pPr marL="571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9pPr>
          </a:lstStyle>
          <a:p>
            <a:pPr hangingPunct="1"/>
            <a:endParaRPr lang="nl-NL" dirty="0"/>
          </a:p>
          <a:p>
            <a:pPr marL="0" indent="0" hangingPunct="1">
              <a:buFontTx/>
              <a:buNone/>
            </a:pPr>
            <a:endParaRPr lang="nl-NL" dirty="0"/>
          </a:p>
          <a:p>
            <a:pPr marL="0" indent="0" hangingPunct="1">
              <a:buFontTx/>
              <a:buNone/>
            </a:pPr>
            <a:endParaRPr lang="en-GB"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096" y="7434064"/>
            <a:ext cx="3353920" cy="5030880"/>
          </a:xfrm>
          <a:prstGeom prst="rect">
            <a:avLst/>
          </a:prstGeom>
        </p:spPr>
      </p:pic>
      <p:sp>
        <p:nvSpPr>
          <p:cNvPr id="9" name="Ovale toelichting 8"/>
          <p:cNvSpPr/>
          <p:nvPr/>
        </p:nvSpPr>
        <p:spPr>
          <a:xfrm>
            <a:off x="8094557" y="1673424"/>
            <a:ext cx="14185576" cy="7638782"/>
          </a:xfrm>
          <a:prstGeom prst="wedgeEllipseCallout">
            <a:avLst>
              <a:gd name="adj1" fmla="val -53521"/>
              <a:gd name="adj2" fmla="val 49411"/>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nl-NL" sz="3200" dirty="0"/>
          </a:p>
          <a:p>
            <a:r>
              <a:rPr lang="nl-NL" sz="4400" dirty="0"/>
              <a:t>“Bij dwang denk ik aan mijn trauma’s. Separeren en platspuiten en dat soort dingen. Dat ze een scheurhemd bij je aandoen, je op bed uitkleden, naakt in een kamer zetten en een hemd over je kop trekken. Terwijl er mannen bij zijn.”</a:t>
            </a:r>
            <a:endParaRPr lang="en-GB" sz="4400" dirty="0"/>
          </a:p>
          <a:p>
            <a:r>
              <a:rPr lang="nl-NL" sz="3200" dirty="0"/>
              <a:t> </a:t>
            </a:r>
            <a:endParaRPr lang="en-GB" sz="3200" dirty="0"/>
          </a:p>
        </p:txBody>
      </p:sp>
    </p:spTree>
    <p:extLst>
      <p:ext uri="{BB962C8B-B14F-4D97-AF65-F5344CB8AC3E}">
        <p14:creationId xmlns:p14="http://schemas.microsoft.com/office/powerpoint/2010/main" val="42385226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txBox="1">
            <a:spLocks/>
          </p:cNvSpPr>
          <p:nvPr/>
        </p:nvSpPr>
        <p:spPr>
          <a:xfrm>
            <a:off x="1747542" y="4337720"/>
            <a:ext cx="20522280" cy="6762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63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1pPr>
            <a:lvl2pPr marL="127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2pPr>
            <a:lvl3pPr marL="190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3pPr>
            <a:lvl4pPr marL="254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4pPr>
            <a:lvl5pPr marL="317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5pPr>
            <a:lvl6pPr marL="381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6pPr>
            <a:lvl7pPr marL="444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7pPr>
            <a:lvl8pPr marL="508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8pPr>
            <a:lvl9pPr marL="571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9pPr>
          </a:lstStyle>
          <a:p>
            <a:pPr hangingPunct="1"/>
            <a:endParaRPr lang="nl-NL" dirty="0"/>
          </a:p>
          <a:p>
            <a:pPr marL="0" indent="0" hangingPunct="1">
              <a:buFontTx/>
              <a:buNone/>
            </a:pPr>
            <a:endParaRPr lang="nl-NL" dirty="0"/>
          </a:p>
          <a:p>
            <a:pPr marL="0" indent="0" hangingPunct="1">
              <a:buFontTx/>
              <a:buNone/>
            </a:pPr>
            <a:endParaRPr lang="en-GB" dirty="0"/>
          </a:p>
        </p:txBody>
      </p:sp>
      <p:sp>
        <p:nvSpPr>
          <p:cNvPr id="7" name="Tijdelijke aanduiding voor tekst 1"/>
          <p:cNvSpPr txBox="1">
            <a:spLocks/>
          </p:cNvSpPr>
          <p:nvPr/>
        </p:nvSpPr>
        <p:spPr>
          <a:xfrm>
            <a:off x="1747542" y="4985792"/>
            <a:ext cx="20522280" cy="6762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63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1pPr>
            <a:lvl2pPr marL="127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2pPr>
            <a:lvl3pPr marL="190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3pPr>
            <a:lvl4pPr marL="254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4pPr>
            <a:lvl5pPr marL="317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5pPr>
            <a:lvl6pPr marL="381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6pPr>
            <a:lvl7pPr marL="444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7pPr>
            <a:lvl8pPr marL="5080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8pPr>
            <a:lvl9pPr marL="5715000" marR="0" indent="-635000" algn="l" defTabSz="825500" rtl="0" latinLnBrk="0">
              <a:lnSpc>
                <a:spcPct val="100000"/>
              </a:lnSpc>
              <a:spcBef>
                <a:spcPts val="1000"/>
              </a:spcBef>
              <a:spcAft>
                <a:spcPts val="0"/>
              </a:spcAft>
              <a:buClrTx/>
              <a:buSzPct val="125000"/>
              <a:buFontTx/>
              <a:buChar char="•"/>
              <a:tabLst/>
              <a:defRPr sz="4800" b="0" i="0" u="none" strike="noStrike" cap="none" spc="0" baseline="0">
                <a:ln>
                  <a:noFill/>
                </a:ln>
                <a:solidFill>
                  <a:srgbClr val="222222"/>
                </a:solidFill>
                <a:uFillTx/>
                <a:latin typeface="Calibri"/>
                <a:ea typeface="Calibri"/>
                <a:cs typeface="Calibri"/>
                <a:sym typeface="Calibri"/>
              </a:defRPr>
            </a:lvl9pPr>
          </a:lstStyle>
          <a:p>
            <a:pPr hangingPunct="1"/>
            <a:endParaRPr lang="nl-NL" dirty="0"/>
          </a:p>
          <a:p>
            <a:pPr marL="0" indent="0" hangingPunct="1">
              <a:buFontTx/>
              <a:buNone/>
            </a:pPr>
            <a:endParaRPr lang="nl-NL" dirty="0"/>
          </a:p>
          <a:p>
            <a:pPr marL="0" indent="0" hangingPunct="1">
              <a:buFontTx/>
              <a:buNone/>
            </a:pPr>
            <a:endParaRPr lang="en-GB"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096" y="7434064"/>
            <a:ext cx="3353920" cy="5030880"/>
          </a:xfrm>
          <a:prstGeom prst="rect">
            <a:avLst/>
          </a:prstGeom>
        </p:spPr>
      </p:pic>
      <p:sp>
        <p:nvSpPr>
          <p:cNvPr id="10" name="Ovale toelichting 9"/>
          <p:cNvSpPr/>
          <p:nvPr/>
        </p:nvSpPr>
        <p:spPr>
          <a:xfrm>
            <a:off x="8951640" y="1080806"/>
            <a:ext cx="12097343" cy="6340406"/>
          </a:xfrm>
          <a:prstGeom prst="wedgeEllipseCallout">
            <a:avLst>
              <a:gd name="adj1" fmla="val -62137"/>
              <a:gd name="adj2" fmla="val 64211"/>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r>
              <a:rPr lang="nl-NL" sz="4400" dirty="0"/>
              <a:t>“Dwang is geen veiligheid, het is schijnveiligheid. Of je nu thuis bent of in de kliniek. Je kunt thuis jezelf ophangen maar in de kliniek ook. Dat kan overal.”</a:t>
            </a:r>
            <a:endParaRPr lang="en-GB" sz="4400" dirty="0"/>
          </a:p>
          <a:p>
            <a:endParaRPr lang="en-GB" sz="1600" dirty="0"/>
          </a:p>
          <a:p>
            <a:r>
              <a:rPr lang="nl-NL" sz="3200" dirty="0"/>
              <a:t> </a:t>
            </a:r>
            <a:endParaRPr lang="en-GB" sz="3200" dirty="0"/>
          </a:p>
        </p:txBody>
      </p:sp>
    </p:spTree>
    <p:extLst>
      <p:ext uri="{BB962C8B-B14F-4D97-AF65-F5344CB8AC3E}">
        <p14:creationId xmlns:p14="http://schemas.microsoft.com/office/powerpoint/2010/main" val="2705267976"/>
      </p:ext>
    </p:extLst>
  </p:cSld>
  <p:clrMapOvr>
    <a:masterClrMapping/>
  </p:clrMapOvr>
  <p:transition spd="med"/>
</p:sld>
</file>

<file path=ppt/theme/theme1.xml><?xml version="1.0" encoding="utf-8"?>
<a:theme xmlns:a="http://schemas.openxmlformats.org/drawingml/2006/main" name="White">
  <a:themeElements>
    <a:clrScheme name="White">
      <a:dk1>
        <a:srgbClr val="222222"/>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ore Mellow 55 Medium"/>
        <a:ea typeface="Core Mellow 55 Medium"/>
        <a:cs typeface="Core Mellow 55 Medium"/>
      </a:majorFont>
      <a:minorFont>
        <a:latin typeface="Core Mellow 55 Medium"/>
        <a:ea typeface="Core Mellow 55 Medium"/>
        <a:cs typeface="Core Mellow 55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1000"/>
          </a:spcBef>
          <a:spcAft>
            <a:spcPts val="0"/>
          </a:spcAft>
          <a:buClrTx/>
          <a:buSzTx/>
          <a:buFontTx/>
          <a:buNone/>
          <a:tabLst/>
          <a:defRPr kumimoji="0" sz="4800" b="0" i="0" u="none" strike="noStrike" cap="none" spc="0" normalizeH="0" baseline="0">
            <a:ln>
              <a:noFill/>
            </a:ln>
            <a:solidFill>
              <a:srgbClr val="222222"/>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ore Mellow 55 Medium"/>
        <a:ea typeface="Core Mellow 55 Medium"/>
        <a:cs typeface="Core Mellow 55 Medium"/>
      </a:majorFont>
      <a:minorFont>
        <a:latin typeface="Core Mellow 55 Medium"/>
        <a:ea typeface="Core Mellow 55 Medium"/>
        <a:cs typeface="Core Mellow 55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1000"/>
          </a:spcBef>
          <a:spcAft>
            <a:spcPts val="0"/>
          </a:spcAft>
          <a:buClrTx/>
          <a:buSzTx/>
          <a:buFontTx/>
          <a:buNone/>
          <a:tabLst/>
          <a:defRPr kumimoji="0" sz="4800" b="0" i="0" u="none" strike="noStrike" cap="none" spc="0" normalizeH="0" baseline="0">
            <a:ln>
              <a:noFill/>
            </a:ln>
            <a:solidFill>
              <a:srgbClr val="222222"/>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3075</TotalTime>
  <Words>1222</Words>
  <Application>Microsoft Macintosh PowerPoint</Application>
  <PresentationFormat>Aangepast</PresentationFormat>
  <Paragraphs>107</Paragraphs>
  <Slides>14</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Arial</vt:lpstr>
      <vt:lpstr>Calibri</vt:lpstr>
      <vt:lpstr>Core Mellow 35 Light</vt:lpstr>
      <vt:lpstr>Core Mellow 55 Medium</vt:lpstr>
      <vt:lpstr>Helvetica Neue</vt:lpstr>
      <vt:lpstr>Helvetica Neue Light</vt:lpstr>
      <vt:lpstr>Helvetica Neue Medium</vt:lpstr>
      <vt:lpstr>White</vt:lpstr>
      <vt:lpstr>PowerPoint-presentatie</vt:lpstr>
      <vt:lpstr>Rot op, blijf bij me  </vt:lpstr>
      <vt:lpstr>Wat maakt FACT jongeren crisisgevoelig?</vt:lpstr>
      <vt:lpstr>Crisis-voorkomende maatregelen</vt:lpstr>
      <vt:lpstr>WVGGZ vanaf 1-1-2020  </vt:lpstr>
      <vt:lpstr>Plaatsing gesloten jeugdzorg 2019</vt:lpstr>
      <vt:lpstr>PowerPoint-presentatie</vt:lpstr>
      <vt:lpstr>PowerPoint-presentatie</vt:lpstr>
      <vt:lpstr>PowerPoint-presentatie</vt:lpstr>
      <vt:lpstr>PowerPoint-presentatie</vt:lpstr>
      <vt:lpstr>Gevolgen dwang</vt:lpstr>
      <vt:lpstr>Minder dwang, meer:</vt:lpstr>
      <vt:lpstr>Toekomst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Eissens, Heleen</dc:creator>
  <cp:lastModifiedBy>Karin Bonouvrie</cp:lastModifiedBy>
  <cp:revision>341</cp:revision>
  <cp:lastPrinted>2019-08-23T12:08:44Z</cp:lastPrinted>
  <dcterms:modified xsi:type="dcterms:W3CDTF">2020-10-07T13:24:56Z</dcterms:modified>
</cp:coreProperties>
</file>