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4"/>
  </p:sldMasterIdLst>
  <p:notesMasterIdLst>
    <p:notesMasterId r:id="rId28"/>
  </p:notesMasterIdLst>
  <p:sldIdLst>
    <p:sldId id="257" r:id="rId5"/>
    <p:sldId id="321" r:id="rId6"/>
    <p:sldId id="264" r:id="rId7"/>
    <p:sldId id="269" r:id="rId8"/>
    <p:sldId id="268" r:id="rId9"/>
    <p:sldId id="270" r:id="rId10"/>
    <p:sldId id="280" r:id="rId11"/>
    <p:sldId id="311" r:id="rId12"/>
    <p:sldId id="301" r:id="rId13"/>
    <p:sldId id="302" r:id="rId14"/>
    <p:sldId id="303" r:id="rId15"/>
    <p:sldId id="304" r:id="rId16"/>
    <p:sldId id="318" r:id="rId17"/>
    <p:sldId id="316" r:id="rId18"/>
    <p:sldId id="317" r:id="rId19"/>
    <p:sldId id="315" r:id="rId20"/>
    <p:sldId id="312" r:id="rId21"/>
    <p:sldId id="314" r:id="rId22"/>
    <p:sldId id="309" r:id="rId23"/>
    <p:sldId id="307" r:id="rId24"/>
    <p:sldId id="308" r:id="rId25"/>
    <p:sldId id="319" r:id="rId26"/>
    <p:sldId id="320" r:id="rId2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kus van der Burgh" initials="MvdB" lastIdx="1" clrIdx="0">
    <p:extLst>
      <p:ext uri="{19B8F6BF-5375-455C-9EA6-DF929625EA0E}">
        <p15:presenceInfo xmlns:p15="http://schemas.microsoft.com/office/powerpoint/2012/main" userId="S::m.vanderburgh@akwaggz.nl::2868bea4-49f8-487f-ac11-fea5cd16fe0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3EE"/>
    <a:srgbClr val="62F898"/>
    <a:srgbClr val="6464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66190" autoAdjust="0"/>
  </p:normalViewPr>
  <p:slideViewPr>
    <p:cSldViewPr snapToGrid="0" showGuides="1">
      <p:cViewPr varScale="1">
        <p:scale>
          <a:sx n="82" d="100"/>
          <a:sy n="82" d="100"/>
        </p:scale>
        <p:origin x="2280" y="17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738A5F-6C76-48CA-B657-AD467426219D}" type="doc">
      <dgm:prSet loTypeId="urn:microsoft.com/office/officeart/2005/8/layout/pyramid2" loCatId="list" qsTypeId="urn:microsoft.com/office/officeart/2005/8/quickstyle/simple1" qsCatId="simple" csTypeId="urn:microsoft.com/office/officeart/2005/8/colors/accent1_2" csCatId="accent1" phldr="1"/>
      <dgm:spPr/>
    </dgm:pt>
    <dgm:pt modelId="{80999E54-F25C-48CB-A024-B315D3E8B6B9}">
      <dgm:prSet phldrT="[Tekst]"/>
      <dgm:spPr/>
      <dgm:t>
        <a:bodyPr/>
        <a:lstStyle/>
        <a:p>
          <a:r>
            <a:rPr lang="nl-NL" dirty="0" err="1"/>
            <a:t>Wvggz</a:t>
          </a:r>
          <a:r>
            <a:rPr lang="nl-NL" dirty="0"/>
            <a:t> (</a:t>
          </a:r>
          <a:r>
            <a:rPr lang="nl-NL" dirty="0" err="1"/>
            <a:t>Ultimum</a:t>
          </a:r>
          <a:r>
            <a:rPr lang="nl-NL" dirty="0"/>
            <a:t> </a:t>
          </a:r>
          <a:r>
            <a:rPr lang="nl-NL" dirty="0" err="1"/>
            <a:t>Remedium</a:t>
          </a:r>
          <a:r>
            <a:rPr lang="nl-NL" dirty="0"/>
            <a:t>)</a:t>
          </a:r>
        </a:p>
      </dgm:t>
    </dgm:pt>
    <dgm:pt modelId="{64806332-2251-4619-9150-001BFE3340B3}" type="parTrans" cxnId="{070E873C-9439-4DCC-BAC8-42651C7C611E}">
      <dgm:prSet/>
      <dgm:spPr/>
      <dgm:t>
        <a:bodyPr/>
        <a:lstStyle/>
        <a:p>
          <a:endParaRPr lang="nl-NL"/>
        </a:p>
      </dgm:t>
    </dgm:pt>
    <dgm:pt modelId="{2DC30B3F-EE6C-4036-B22B-FD2AE4F2361C}" type="sibTrans" cxnId="{070E873C-9439-4DCC-BAC8-42651C7C611E}">
      <dgm:prSet/>
      <dgm:spPr/>
      <dgm:t>
        <a:bodyPr/>
        <a:lstStyle/>
        <a:p>
          <a:endParaRPr lang="nl-NL"/>
        </a:p>
      </dgm:t>
    </dgm:pt>
    <dgm:pt modelId="{F90DDC95-F931-426D-BC26-0F64A13D35EA}">
      <dgm:prSet phldrT="[Tekst]"/>
      <dgm:spPr/>
      <dgm:t>
        <a:bodyPr/>
        <a:lstStyle/>
        <a:p>
          <a:r>
            <a:rPr lang="nl-NL" dirty="0"/>
            <a:t>Verleiden – bemoeizorg – drang </a:t>
          </a:r>
        </a:p>
      </dgm:t>
    </dgm:pt>
    <dgm:pt modelId="{E66825B9-7C6A-41F8-B1D6-E73031AE1C73}" type="parTrans" cxnId="{5BDE9B1A-EB0B-4CEE-B87A-BA416FAFB166}">
      <dgm:prSet/>
      <dgm:spPr/>
      <dgm:t>
        <a:bodyPr/>
        <a:lstStyle/>
        <a:p>
          <a:endParaRPr lang="nl-NL"/>
        </a:p>
      </dgm:t>
    </dgm:pt>
    <dgm:pt modelId="{D0F47802-EEE7-4670-A93C-1219CA1548D2}" type="sibTrans" cxnId="{5BDE9B1A-EB0B-4CEE-B87A-BA416FAFB166}">
      <dgm:prSet/>
      <dgm:spPr/>
      <dgm:t>
        <a:bodyPr/>
        <a:lstStyle/>
        <a:p>
          <a:endParaRPr lang="nl-NL"/>
        </a:p>
      </dgm:t>
    </dgm:pt>
    <dgm:pt modelId="{F1711950-3D9D-4E0C-B0F4-07C3A6003529}">
      <dgm:prSet phldrT="[Tekst]"/>
      <dgm:spPr/>
      <dgm:t>
        <a:bodyPr/>
        <a:lstStyle/>
        <a:p>
          <a:r>
            <a:rPr lang="nl-NL" dirty="0"/>
            <a:t>Behandeling/zorg: (o.a. preventie van dwang)</a:t>
          </a:r>
        </a:p>
      </dgm:t>
    </dgm:pt>
    <dgm:pt modelId="{A7F90353-BB89-407B-B964-EF02F2AF75AA}" type="parTrans" cxnId="{8E4FD266-C79A-4597-8AB8-7A38B65E6637}">
      <dgm:prSet/>
      <dgm:spPr/>
      <dgm:t>
        <a:bodyPr/>
        <a:lstStyle/>
        <a:p>
          <a:endParaRPr lang="nl-NL"/>
        </a:p>
      </dgm:t>
    </dgm:pt>
    <dgm:pt modelId="{26990471-BDBE-4266-A6C8-50430F6FB139}" type="sibTrans" cxnId="{8E4FD266-C79A-4597-8AB8-7A38B65E6637}">
      <dgm:prSet/>
      <dgm:spPr/>
      <dgm:t>
        <a:bodyPr/>
        <a:lstStyle/>
        <a:p>
          <a:endParaRPr lang="nl-NL"/>
        </a:p>
      </dgm:t>
    </dgm:pt>
    <dgm:pt modelId="{6566B63C-C047-4CB9-8374-BB14DACC7730}" type="pres">
      <dgm:prSet presAssocID="{F5738A5F-6C76-48CA-B657-AD467426219D}" presName="compositeShape" presStyleCnt="0">
        <dgm:presLayoutVars>
          <dgm:dir/>
          <dgm:resizeHandles/>
        </dgm:presLayoutVars>
      </dgm:prSet>
      <dgm:spPr/>
    </dgm:pt>
    <dgm:pt modelId="{2EBAB8C1-A748-495D-B4B0-0E7B6E2209F4}" type="pres">
      <dgm:prSet presAssocID="{F5738A5F-6C76-48CA-B657-AD467426219D}" presName="pyramid" presStyleLbl="node1" presStyleIdx="0" presStyleCnt="1" custScaleY="80272" custLinFactNeighborX="-9328"/>
      <dgm:spPr/>
    </dgm:pt>
    <dgm:pt modelId="{252D7D72-41ED-45B9-AE02-BBE61A362256}" type="pres">
      <dgm:prSet presAssocID="{F5738A5F-6C76-48CA-B657-AD467426219D}" presName="theList" presStyleCnt="0"/>
      <dgm:spPr/>
    </dgm:pt>
    <dgm:pt modelId="{FA8FA4C8-82CA-49A8-856D-9DD0A35B4D48}" type="pres">
      <dgm:prSet presAssocID="{80999E54-F25C-48CB-A024-B315D3E8B6B9}" presName="aNode" presStyleLbl="fgAcc1" presStyleIdx="0" presStyleCnt="3" custScaleX="68333" custScaleY="48315" custLinFactY="11487" custLinFactNeighborX="-53621" custLinFactNeighborY="100000">
        <dgm:presLayoutVars>
          <dgm:bulletEnabled val="1"/>
        </dgm:presLayoutVars>
      </dgm:prSet>
      <dgm:spPr/>
    </dgm:pt>
    <dgm:pt modelId="{3F385482-0EAE-4508-BBEB-A2CA47671368}" type="pres">
      <dgm:prSet presAssocID="{80999E54-F25C-48CB-A024-B315D3E8B6B9}" presName="aSpace" presStyleCnt="0"/>
      <dgm:spPr/>
    </dgm:pt>
    <dgm:pt modelId="{839C0CF2-9690-4BE7-8049-8598D0C2FA1B}" type="pres">
      <dgm:prSet presAssocID="{F90DDC95-F931-426D-BC26-0F64A13D35EA}" presName="aNode" presStyleLbl="fgAcc1" presStyleIdx="1" presStyleCnt="3" custScaleX="58818" custScaleY="50324" custLinFactY="6717" custLinFactNeighborX="-56297" custLinFactNeighborY="100000">
        <dgm:presLayoutVars>
          <dgm:bulletEnabled val="1"/>
        </dgm:presLayoutVars>
      </dgm:prSet>
      <dgm:spPr/>
    </dgm:pt>
    <dgm:pt modelId="{0A0C95BE-F4B4-4630-9D17-89F5A9A8B4AB}" type="pres">
      <dgm:prSet presAssocID="{F90DDC95-F931-426D-BC26-0F64A13D35EA}" presName="aSpace" presStyleCnt="0"/>
      <dgm:spPr/>
    </dgm:pt>
    <dgm:pt modelId="{31609714-F218-41D0-A85F-6AE2CD8FF7E1}" type="pres">
      <dgm:prSet presAssocID="{F1711950-3D9D-4E0C-B0F4-07C3A6003529}" presName="aNode" presStyleLbl="fgAcc1" presStyleIdx="2" presStyleCnt="3" custScaleX="135559" custScaleY="32543" custLinFactY="312" custLinFactNeighborX="-55333" custLinFactNeighborY="100000">
        <dgm:presLayoutVars>
          <dgm:bulletEnabled val="1"/>
        </dgm:presLayoutVars>
      </dgm:prSet>
      <dgm:spPr/>
    </dgm:pt>
    <dgm:pt modelId="{9B950F67-82DB-497E-A9BB-53046A440963}" type="pres">
      <dgm:prSet presAssocID="{F1711950-3D9D-4E0C-B0F4-07C3A6003529}" presName="aSpace" presStyleCnt="0"/>
      <dgm:spPr/>
    </dgm:pt>
  </dgm:ptLst>
  <dgm:cxnLst>
    <dgm:cxn modelId="{5BDE9B1A-EB0B-4CEE-B87A-BA416FAFB166}" srcId="{F5738A5F-6C76-48CA-B657-AD467426219D}" destId="{F90DDC95-F931-426D-BC26-0F64A13D35EA}" srcOrd="1" destOrd="0" parTransId="{E66825B9-7C6A-41F8-B1D6-E73031AE1C73}" sibTransId="{D0F47802-EEE7-4670-A93C-1219CA1548D2}"/>
    <dgm:cxn modelId="{070E873C-9439-4DCC-BAC8-42651C7C611E}" srcId="{F5738A5F-6C76-48CA-B657-AD467426219D}" destId="{80999E54-F25C-48CB-A024-B315D3E8B6B9}" srcOrd="0" destOrd="0" parTransId="{64806332-2251-4619-9150-001BFE3340B3}" sibTransId="{2DC30B3F-EE6C-4036-B22B-FD2AE4F2361C}"/>
    <dgm:cxn modelId="{F6CFCD41-BF02-4175-9693-AFFF6060CACA}" type="presOf" srcId="{80999E54-F25C-48CB-A024-B315D3E8B6B9}" destId="{FA8FA4C8-82CA-49A8-856D-9DD0A35B4D48}" srcOrd="0" destOrd="0" presId="urn:microsoft.com/office/officeart/2005/8/layout/pyramid2"/>
    <dgm:cxn modelId="{8E4FD266-C79A-4597-8AB8-7A38B65E6637}" srcId="{F5738A5F-6C76-48CA-B657-AD467426219D}" destId="{F1711950-3D9D-4E0C-B0F4-07C3A6003529}" srcOrd="2" destOrd="0" parTransId="{A7F90353-BB89-407B-B964-EF02F2AF75AA}" sibTransId="{26990471-BDBE-4266-A6C8-50430F6FB139}"/>
    <dgm:cxn modelId="{15BD846A-B4C1-456B-B69A-9A8C40A5B59A}" type="presOf" srcId="{F90DDC95-F931-426D-BC26-0F64A13D35EA}" destId="{839C0CF2-9690-4BE7-8049-8598D0C2FA1B}" srcOrd="0" destOrd="0" presId="urn:microsoft.com/office/officeart/2005/8/layout/pyramid2"/>
    <dgm:cxn modelId="{FCFA8B9C-9E93-468F-AFF7-C7FB28F06E0F}" type="presOf" srcId="{F5738A5F-6C76-48CA-B657-AD467426219D}" destId="{6566B63C-C047-4CB9-8374-BB14DACC7730}" srcOrd="0" destOrd="0" presId="urn:microsoft.com/office/officeart/2005/8/layout/pyramid2"/>
    <dgm:cxn modelId="{EF1B06AC-8FF7-49DB-91CE-354C16FE95F6}" type="presOf" srcId="{F1711950-3D9D-4E0C-B0F4-07C3A6003529}" destId="{31609714-F218-41D0-A85F-6AE2CD8FF7E1}" srcOrd="0" destOrd="0" presId="urn:microsoft.com/office/officeart/2005/8/layout/pyramid2"/>
    <dgm:cxn modelId="{DB0AFA3F-D750-4AFE-9307-F5B507E6E058}" type="presParOf" srcId="{6566B63C-C047-4CB9-8374-BB14DACC7730}" destId="{2EBAB8C1-A748-495D-B4B0-0E7B6E2209F4}" srcOrd="0" destOrd="0" presId="urn:microsoft.com/office/officeart/2005/8/layout/pyramid2"/>
    <dgm:cxn modelId="{BD58032E-1FD2-48B0-B444-A321FD5426DE}" type="presParOf" srcId="{6566B63C-C047-4CB9-8374-BB14DACC7730}" destId="{252D7D72-41ED-45B9-AE02-BBE61A362256}" srcOrd="1" destOrd="0" presId="urn:microsoft.com/office/officeart/2005/8/layout/pyramid2"/>
    <dgm:cxn modelId="{3228630B-90BE-45F1-BB35-32E8BD0FE03B}" type="presParOf" srcId="{252D7D72-41ED-45B9-AE02-BBE61A362256}" destId="{FA8FA4C8-82CA-49A8-856D-9DD0A35B4D48}" srcOrd="0" destOrd="0" presId="urn:microsoft.com/office/officeart/2005/8/layout/pyramid2"/>
    <dgm:cxn modelId="{424C91BF-340F-4D30-B8BE-E108D4DD5C33}" type="presParOf" srcId="{252D7D72-41ED-45B9-AE02-BBE61A362256}" destId="{3F385482-0EAE-4508-BBEB-A2CA47671368}" srcOrd="1" destOrd="0" presId="urn:microsoft.com/office/officeart/2005/8/layout/pyramid2"/>
    <dgm:cxn modelId="{24A8B54A-E1C2-43C7-8D2E-69D69618824F}" type="presParOf" srcId="{252D7D72-41ED-45B9-AE02-BBE61A362256}" destId="{839C0CF2-9690-4BE7-8049-8598D0C2FA1B}" srcOrd="2" destOrd="0" presId="urn:microsoft.com/office/officeart/2005/8/layout/pyramid2"/>
    <dgm:cxn modelId="{1D2B9739-8CE7-4438-8907-56A3E0A5A2D3}" type="presParOf" srcId="{252D7D72-41ED-45B9-AE02-BBE61A362256}" destId="{0A0C95BE-F4B4-4630-9D17-89F5A9A8B4AB}" srcOrd="3" destOrd="0" presId="urn:microsoft.com/office/officeart/2005/8/layout/pyramid2"/>
    <dgm:cxn modelId="{802CE7AA-C93C-4ABF-BCF6-37CD771D68E5}" type="presParOf" srcId="{252D7D72-41ED-45B9-AE02-BBE61A362256}" destId="{31609714-F218-41D0-A85F-6AE2CD8FF7E1}" srcOrd="4" destOrd="0" presId="urn:microsoft.com/office/officeart/2005/8/layout/pyramid2"/>
    <dgm:cxn modelId="{FB032103-C549-4045-8F1D-CEC86EBAF387}" type="presParOf" srcId="{252D7D72-41ED-45B9-AE02-BBE61A362256}" destId="{9B950F67-82DB-497E-A9BB-53046A440963}" srcOrd="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BAB8C1-A748-495D-B4B0-0E7B6E2209F4}">
      <dsp:nvSpPr>
        <dsp:cNvPr id="0" name=""/>
        <dsp:cNvSpPr/>
      </dsp:nvSpPr>
      <dsp:spPr>
        <a:xfrm>
          <a:off x="0" y="605485"/>
          <a:ext cx="6138333" cy="4927362"/>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8FA4C8-82CA-49A8-856D-9DD0A35B4D48}">
      <dsp:nvSpPr>
        <dsp:cNvPr id="0" name=""/>
        <dsp:cNvSpPr/>
      </dsp:nvSpPr>
      <dsp:spPr>
        <a:xfrm>
          <a:off x="1741241" y="1312314"/>
          <a:ext cx="2726429" cy="140640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nl-NL" sz="2500" kern="1200" dirty="0" err="1"/>
            <a:t>Wvggz</a:t>
          </a:r>
          <a:r>
            <a:rPr lang="nl-NL" sz="2500" kern="1200" dirty="0"/>
            <a:t> (</a:t>
          </a:r>
          <a:r>
            <a:rPr lang="nl-NL" sz="2500" kern="1200" dirty="0" err="1"/>
            <a:t>Ultimum</a:t>
          </a:r>
          <a:r>
            <a:rPr lang="nl-NL" sz="2500" kern="1200" dirty="0"/>
            <a:t> </a:t>
          </a:r>
          <a:r>
            <a:rPr lang="nl-NL" sz="2500" kern="1200" dirty="0" err="1"/>
            <a:t>Remedium</a:t>
          </a:r>
          <a:r>
            <a:rPr lang="nl-NL" sz="2500" kern="1200" dirty="0"/>
            <a:t>)</a:t>
          </a:r>
        </a:p>
      </dsp:txBody>
      <dsp:txXfrm>
        <a:off x="1809896" y="1380969"/>
        <a:ext cx="2589119" cy="1269097"/>
      </dsp:txXfrm>
    </dsp:sp>
    <dsp:sp modelId="{839C0CF2-9690-4BE7-8049-8598D0C2FA1B}">
      <dsp:nvSpPr>
        <dsp:cNvPr id="0" name=""/>
        <dsp:cNvSpPr/>
      </dsp:nvSpPr>
      <dsp:spPr>
        <a:xfrm>
          <a:off x="1824291" y="2943735"/>
          <a:ext cx="2346789" cy="146488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nl-NL" sz="2500" kern="1200" dirty="0"/>
            <a:t>Verleiden – bemoeizorg – drang </a:t>
          </a:r>
        </a:p>
      </dsp:txBody>
      <dsp:txXfrm>
        <a:off x="1895801" y="3015245"/>
        <a:ext cx="2203769" cy="1321867"/>
      </dsp:txXfrm>
    </dsp:sp>
    <dsp:sp modelId="{31609714-F218-41D0-A85F-6AE2CD8FF7E1}">
      <dsp:nvSpPr>
        <dsp:cNvPr id="0" name=""/>
        <dsp:cNvSpPr/>
      </dsp:nvSpPr>
      <dsp:spPr>
        <a:xfrm>
          <a:off x="331803" y="4586043"/>
          <a:ext cx="5408690" cy="947298"/>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nl-NL" sz="2500" kern="1200" dirty="0"/>
            <a:t>Behandeling/zorg: (o.a. preventie van dwang)</a:t>
          </a:r>
        </a:p>
      </dsp:txBody>
      <dsp:txXfrm>
        <a:off x="378046" y="4632286"/>
        <a:ext cx="5316204" cy="854812"/>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C9DDFE-3B49-47A5-9E60-E51AF0FCE9B1}" type="datetimeFigureOut">
              <a:rPr lang="nl-NL" smtClean="0"/>
              <a:pPr/>
              <a:t>13-10-2020</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9F4504-D5B3-4EB3-8F85-0BA21B07584D}" type="slidenum">
              <a:rPr lang="nl-NL" smtClean="0"/>
              <a:pPr/>
              <a:t>‹nr.›</a:t>
            </a:fld>
            <a:endParaRPr lang="nl-NL"/>
          </a:p>
        </p:txBody>
      </p:sp>
    </p:spTree>
    <p:extLst>
      <p:ext uri="{BB962C8B-B14F-4D97-AF65-F5344CB8AC3E}">
        <p14:creationId xmlns:p14="http://schemas.microsoft.com/office/powerpoint/2010/main" val="2585022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Voorstel om de benaming om te draaien: </a:t>
            </a:r>
          </a:p>
          <a:p>
            <a:endParaRPr lang="nl-NL" dirty="0"/>
          </a:p>
          <a:p>
            <a:r>
              <a:rPr lang="nl-NL" dirty="0"/>
              <a:t>‘’Drang en Dwang’’ </a:t>
            </a:r>
          </a:p>
          <a:p>
            <a:endParaRPr lang="nl-NL" dirty="0"/>
          </a:p>
          <a:p>
            <a:r>
              <a:rPr lang="nl-NL" dirty="0"/>
              <a:t>Gaan we bespreken </a:t>
            </a:r>
          </a:p>
          <a:p>
            <a:endParaRPr lang="nl-NL" dirty="0"/>
          </a:p>
        </p:txBody>
      </p:sp>
      <p:sp>
        <p:nvSpPr>
          <p:cNvPr id="4" name="Tijdelijke aanduiding voor dianummer 3"/>
          <p:cNvSpPr>
            <a:spLocks noGrp="1"/>
          </p:cNvSpPr>
          <p:nvPr>
            <p:ph type="sldNum" sz="quarter" idx="10"/>
          </p:nvPr>
        </p:nvSpPr>
        <p:spPr/>
        <p:txBody>
          <a:bodyPr/>
          <a:lstStyle/>
          <a:p>
            <a:fld id="{8C9F4504-D5B3-4EB3-8F85-0BA21B07584D}" type="slidenum">
              <a:rPr lang="nl-NL" smtClean="0"/>
              <a:pPr/>
              <a:t>1</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Niels dia, Markus processtappen</a:t>
            </a:r>
          </a:p>
          <a:p>
            <a:endParaRPr lang="nl-NL" dirty="0"/>
          </a:p>
          <a:p>
            <a:r>
              <a:rPr lang="nl-NL" dirty="0"/>
              <a:t>0) rol van Akwa</a:t>
            </a:r>
          </a:p>
          <a:p>
            <a:r>
              <a:rPr lang="nl-NL" dirty="0"/>
              <a:t>1) omschrijven wat goede zorg is</a:t>
            </a:r>
          </a:p>
          <a:p>
            <a:r>
              <a:rPr lang="nl-NL" dirty="0"/>
              <a:t>2) commentaarfase </a:t>
            </a:r>
          </a:p>
          <a:p>
            <a:r>
              <a:rPr lang="nl-NL" dirty="0"/>
              <a:t>3) verzoek om autorisatie door alle veldpartijen, = professionele standaard</a:t>
            </a:r>
          </a:p>
          <a:p>
            <a:r>
              <a:rPr lang="nl-NL" dirty="0"/>
              <a:t>4) In samenwerking met financiers en aanbieders de uitvoerbaarheid toetsen</a:t>
            </a:r>
          </a:p>
          <a:p>
            <a:r>
              <a:rPr lang="nl-NL" dirty="0"/>
              <a:t>5) Maken van een implementatieplan</a:t>
            </a:r>
          </a:p>
          <a:p>
            <a:r>
              <a:rPr lang="nl-NL" dirty="0"/>
              <a:t>6) Aanbieden aan register met handtekening van beroepsverenigingen, MIND, Branche verenigingen en financiers </a:t>
            </a:r>
          </a:p>
          <a:p>
            <a:endParaRPr lang="nl-NL" dirty="0"/>
          </a:p>
        </p:txBody>
      </p:sp>
      <p:sp>
        <p:nvSpPr>
          <p:cNvPr id="4" name="Tijdelijke aanduiding voor dianummer 3"/>
          <p:cNvSpPr>
            <a:spLocks noGrp="1"/>
          </p:cNvSpPr>
          <p:nvPr>
            <p:ph type="sldNum" sz="quarter" idx="5"/>
          </p:nvPr>
        </p:nvSpPr>
        <p:spPr/>
        <p:txBody>
          <a:bodyPr/>
          <a:lstStyle/>
          <a:p>
            <a:fld id="{8C9F4504-D5B3-4EB3-8F85-0BA21B07584D}" type="slidenum">
              <a:rPr lang="nl-NL" smtClean="0"/>
              <a:pPr/>
              <a:t>3</a:t>
            </a:fld>
            <a:endParaRPr lang="nl-NL"/>
          </a:p>
        </p:txBody>
      </p:sp>
    </p:spTree>
    <p:extLst>
      <p:ext uri="{BB962C8B-B14F-4D97-AF65-F5344CB8AC3E}">
        <p14:creationId xmlns:p14="http://schemas.microsoft.com/office/powerpoint/2010/main" val="1219835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Markus</a:t>
            </a:r>
          </a:p>
          <a:p>
            <a:endParaRPr lang="nl-NL" dirty="0"/>
          </a:p>
          <a:p>
            <a:r>
              <a:rPr lang="nl-NL" dirty="0"/>
              <a:t>NVP ziet af van deelname, wel consultatie</a:t>
            </a:r>
          </a:p>
          <a:p>
            <a:r>
              <a:rPr lang="nl-NL" dirty="0" err="1"/>
              <a:t>FvB</a:t>
            </a:r>
            <a:r>
              <a:rPr lang="nl-NL" dirty="0"/>
              <a:t> idem</a:t>
            </a:r>
          </a:p>
          <a:p>
            <a:r>
              <a:rPr lang="nl-NL" dirty="0"/>
              <a:t>POH-GGZ idem</a:t>
            </a:r>
          </a:p>
        </p:txBody>
      </p:sp>
      <p:sp>
        <p:nvSpPr>
          <p:cNvPr id="4" name="Tijdelijke aanduiding voor dianummer 3"/>
          <p:cNvSpPr>
            <a:spLocks noGrp="1"/>
          </p:cNvSpPr>
          <p:nvPr>
            <p:ph type="sldNum" sz="quarter" idx="5"/>
          </p:nvPr>
        </p:nvSpPr>
        <p:spPr/>
        <p:txBody>
          <a:bodyPr/>
          <a:lstStyle/>
          <a:p>
            <a:fld id="{8C9F4504-D5B3-4EB3-8F85-0BA21B07584D}" type="slidenum">
              <a:rPr lang="nl-NL" smtClean="0"/>
              <a:pPr/>
              <a:t>4</a:t>
            </a:fld>
            <a:endParaRPr lang="nl-NL"/>
          </a:p>
        </p:txBody>
      </p:sp>
    </p:spTree>
    <p:extLst>
      <p:ext uri="{BB962C8B-B14F-4D97-AF65-F5344CB8AC3E}">
        <p14:creationId xmlns:p14="http://schemas.microsoft.com/office/powerpoint/2010/main" val="558338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Niels neemt over</a:t>
            </a:r>
          </a:p>
        </p:txBody>
      </p:sp>
      <p:sp>
        <p:nvSpPr>
          <p:cNvPr id="4" name="Tijdelijke aanduiding voor dianummer 3"/>
          <p:cNvSpPr>
            <a:spLocks noGrp="1"/>
          </p:cNvSpPr>
          <p:nvPr>
            <p:ph type="sldNum" sz="quarter" idx="5"/>
          </p:nvPr>
        </p:nvSpPr>
        <p:spPr/>
        <p:txBody>
          <a:bodyPr/>
          <a:lstStyle/>
          <a:p>
            <a:fld id="{8C9F4504-D5B3-4EB3-8F85-0BA21B07584D}" type="slidenum">
              <a:rPr lang="nl-NL" smtClean="0"/>
              <a:pPr/>
              <a:t>6</a:t>
            </a:fld>
            <a:endParaRPr lang="nl-NL"/>
          </a:p>
        </p:txBody>
      </p:sp>
    </p:spTree>
    <p:extLst>
      <p:ext uri="{BB962C8B-B14F-4D97-AF65-F5344CB8AC3E}">
        <p14:creationId xmlns:p14="http://schemas.microsoft.com/office/powerpoint/2010/main" val="13055401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C9F4504-D5B3-4EB3-8F85-0BA21B07584D}" type="slidenum">
              <a:rPr lang="nl-NL" smtClean="0"/>
              <a:pPr/>
              <a:t>7</a:t>
            </a:fld>
            <a:endParaRPr lang="nl-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nl-NL" sz="1200" b="0" i="0" u="none" strike="noStrike" cap="none" smtClean="0">
                <a:solidFill>
                  <a:schemeClr val="dk1"/>
                </a:solidFill>
                <a:latin typeface="Calibri"/>
                <a:ea typeface="Calibri"/>
                <a:cs typeface="Calibri"/>
                <a:sym typeface="Calibri"/>
              </a:rPr>
              <a:pPr marL="0" marR="0" lvl="0" indent="0" algn="r" rtl="0">
                <a:spcBef>
                  <a:spcPts val="0"/>
                </a:spcBef>
                <a:spcAft>
                  <a:spcPts val="0"/>
                </a:spcAft>
                <a:buNone/>
              </a:pPr>
              <a:t>14</a:t>
            </a:fld>
            <a:endParaRPr lang="nl-NL"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C9F4504-D5B3-4EB3-8F85-0BA21B07584D}" type="slidenum">
              <a:rPr lang="nl-NL" smtClean="0"/>
              <a:pPr/>
              <a:t>15</a:t>
            </a:fld>
            <a:endParaRPr lang="nl-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8C9F4504-D5B3-4EB3-8F85-0BA21B07584D}" type="slidenum">
              <a:rPr lang="nl-NL" smtClean="0"/>
              <a:pPr/>
              <a:t>16</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eldia">
    <p:spTree>
      <p:nvGrpSpPr>
        <p:cNvPr id="1" name=""/>
        <p:cNvGrpSpPr/>
        <p:nvPr/>
      </p:nvGrpSpPr>
      <p:grpSpPr>
        <a:xfrm>
          <a:off x="0" y="0"/>
          <a:ext cx="0" cy="0"/>
          <a:chOff x="0" y="0"/>
          <a:chExt cx="0" cy="0"/>
        </a:xfrm>
      </p:grpSpPr>
      <p:sp>
        <p:nvSpPr>
          <p:cNvPr id="7" name="Rechthoek 6">
            <a:extLst>
              <a:ext uri="{FF2B5EF4-FFF2-40B4-BE49-F238E27FC236}">
                <a16:creationId xmlns:a16="http://schemas.microsoft.com/office/drawing/2014/main" id="{20D32EB9-2470-45B4-AC2A-F4FD0EBFDAF1}"/>
              </a:ext>
            </a:extLst>
          </p:cNvPr>
          <p:cNvSpPr/>
          <p:nvPr userDrawn="1"/>
        </p:nvSpPr>
        <p:spPr>
          <a:xfrm>
            <a:off x="1" y="4270075"/>
            <a:ext cx="12192000" cy="2587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Rechthoek 3">
            <a:extLst>
              <a:ext uri="{FF2B5EF4-FFF2-40B4-BE49-F238E27FC236}">
                <a16:creationId xmlns:a16="http://schemas.microsoft.com/office/drawing/2014/main" id="{3883238F-560E-47F1-B0A7-22E18C7B3B25}"/>
              </a:ext>
            </a:extLst>
          </p:cNvPr>
          <p:cNvSpPr/>
          <p:nvPr userDrawn="1"/>
        </p:nvSpPr>
        <p:spPr>
          <a:xfrm>
            <a:off x="0" y="0"/>
            <a:ext cx="12192000" cy="4278702"/>
          </a:xfrm>
          <a:prstGeom prst="rect">
            <a:avLst/>
          </a:prstGeom>
          <a:solidFill>
            <a:srgbClr val="62F8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 name="Afbeelding 2">
            <a:extLst>
              <a:ext uri="{FF2B5EF4-FFF2-40B4-BE49-F238E27FC236}">
                <a16:creationId xmlns:a16="http://schemas.microsoft.com/office/drawing/2014/main" id="{1FA88A45-36A0-4219-BF8C-EBA6E7BE9B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39972" y="4672354"/>
            <a:ext cx="3708000" cy="1485817"/>
          </a:xfrm>
          <a:prstGeom prst="rect">
            <a:avLst/>
          </a:prstGeom>
        </p:spPr>
      </p:pic>
      <p:sp>
        <p:nvSpPr>
          <p:cNvPr id="6" name="Tijdelijke aanduiding voor tekst 5">
            <a:extLst>
              <a:ext uri="{FF2B5EF4-FFF2-40B4-BE49-F238E27FC236}">
                <a16:creationId xmlns:a16="http://schemas.microsoft.com/office/drawing/2014/main" id="{86DA5342-CA34-40E6-9F58-66243D3F59F2}"/>
              </a:ext>
            </a:extLst>
          </p:cNvPr>
          <p:cNvSpPr>
            <a:spLocks noGrp="1"/>
          </p:cNvSpPr>
          <p:nvPr>
            <p:ph type="body" sz="quarter" idx="10" hasCustomPrompt="1"/>
          </p:nvPr>
        </p:nvSpPr>
        <p:spPr>
          <a:xfrm>
            <a:off x="1057275" y="1228725"/>
            <a:ext cx="10839450" cy="2609850"/>
          </a:xfrm>
          <a:prstGeom prst="rect">
            <a:avLst/>
          </a:prstGeom>
        </p:spPr>
        <p:txBody>
          <a:bodyPr anchor="b" anchorCtr="0"/>
          <a:lstStyle>
            <a:lvl1pPr marL="0" indent="0">
              <a:lnSpc>
                <a:spcPts val="9000"/>
              </a:lnSpc>
              <a:spcBef>
                <a:spcPts val="0"/>
              </a:spcBef>
              <a:buNone/>
              <a:defRPr sz="9000" b="1">
                <a:solidFill>
                  <a:schemeClr val="accent1"/>
                </a:solidFill>
              </a:defRPr>
            </a:lvl1pPr>
            <a:lvl2pPr marL="457200" indent="0">
              <a:buNone/>
              <a:defRPr sz="9000"/>
            </a:lvl2pPr>
          </a:lstStyle>
          <a:p>
            <a:pPr lvl="0"/>
            <a:r>
              <a:rPr lang="nl-NL" dirty="0"/>
              <a:t>Titel van de presentatie</a:t>
            </a:r>
          </a:p>
        </p:txBody>
      </p:sp>
      <p:sp>
        <p:nvSpPr>
          <p:cNvPr id="10" name="Tijdelijke aanduiding voor tekst 9">
            <a:extLst>
              <a:ext uri="{FF2B5EF4-FFF2-40B4-BE49-F238E27FC236}">
                <a16:creationId xmlns:a16="http://schemas.microsoft.com/office/drawing/2014/main" id="{750FDE9E-252B-47ED-9B6B-F293461F5046}"/>
              </a:ext>
            </a:extLst>
          </p:cNvPr>
          <p:cNvSpPr>
            <a:spLocks noGrp="1"/>
          </p:cNvSpPr>
          <p:nvPr>
            <p:ph type="body" sz="quarter" idx="11" hasCustomPrompt="1"/>
          </p:nvPr>
        </p:nvSpPr>
        <p:spPr>
          <a:xfrm>
            <a:off x="1047750" y="4581525"/>
            <a:ext cx="5514975" cy="657225"/>
          </a:xfrm>
          <a:prstGeom prst="rect">
            <a:avLst/>
          </a:prstGeom>
        </p:spPr>
        <p:txBody>
          <a:bodyPr/>
          <a:lstStyle>
            <a:lvl1pPr marL="0" indent="0">
              <a:buNone/>
              <a:defRPr sz="3600" spc="-50" baseline="0">
                <a:solidFill>
                  <a:srgbClr val="646464"/>
                </a:solidFill>
              </a:defRPr>
            </a:lvl1pPr>
            <a:lvl2pPr marL="457200" indent="0">
              <a:buNone/>
              <a:defRPr/>
            </a:lvl2pPr>
          </a:lstStyle>
          <a:p>
            <a:pPr lvl="0"/>
            <a:r>
              <a:rPr lang="nl-NL" dirty="0"/>
              <a:t>Spreker Achternaam</a:t>
            </a:r>
          </a:p>
        </p:txBody>
      </p:sp>
      <p:sp>
        <p:nvSpPr>
          <p:cNvPr id="11" name="Tijdelijke aanduiding voor tekst 9">
            <a:extLst>
              <a:ext uri="{FF2B5EF4-FFF2-40B4-BE49-F238E27FC236}">
                <a16:creationId xmlns:a16="http://schemas.microsoft.com/office/drawing/2014/main" id="{F6B423A3-0660-4046-BBF4-A51361EAC940}"/>
              </a:ext>
            </a:extLst>
          </p:cNvPr>
          <p:cNvSpPr>
            <a:spLocks noGrp="1"/>
          </p:cNvSpPr>
          <p:nvPr>
            <p:ph type="body" sz="quarter" idx="12" hasCustomPrompt="1"/>
          </p:nvPr>
        </p:nvSpPr>
        <p:spPr>
          <a:xfrm>
            <a:off x="1057275" y="5876925"/>
            <a:ext cx="5562600" cy="352425"/>
          </a:xfrm>
          <a:prstGeom prst="rect">
            <a:avLst/>
          </a:prstGeom>
        </p:spPr>
        <p:txBody>
          <a:bodyPr/>
          <a:lstStyle>
            <a:lvl1pPr marL="0" indent="0">
              <a:buNone/>
              <a:defRPr sz="1600" spc="-50" baseline="0">
                <a:solidFill>
                  <a:srgbClr val="646464"/>
                </a:solidFill>
              </a:defRPr>
            </a:lvl1pPr>
            <a:lvl2pPr marL="457200" indent="0">
              <a:buNone/>
              <a:defRPr/>
            </a:lvl2pPr>
          </a:lstStyle>
          <a:p>
            <a:pPr lvl="0"/>
            <a:r>
              <a:rPr lang="nl-NL" dirty="0"/>
              <a:t>Datum </a:t>
            </a:r>
          </a:p>
        </p:txBody>
      </p:sp>
    </p:spTree>
    <p:extLst>
      <p:ext uri="{BB962C8B-B14F-4D97-AF65-F5344CB8AC3E}">
        <p14:creationId xmlns:p14="http://schemas.microsoft.com/office/powerpoint/2010/main" val="3442448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tekst">
    <p:bg>
      <p:bgPr>
        <a:solidFill>
          <a:srgbClr val="F5F3EE"/>
        </a:solid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B214B823-D212-41A4-A4B5-A731E89061D5}"/>
              </a:ext>
            </a:extLst>
          </p:cNvPr>
          <p:cNvSpPr/>
          <p:nvPr userDrawn="1"/>
        </p:nvSpPr>
        <p:spPr>
          <a:xfrm>
            <a:off x="371474" y="561975"/>
            <a:ext cx="11449051" cy="590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 name="Afbeelding 9">
            <a:extLst>
              <a:ext uri="{FF2B5EF4-FFF2-40B4-BE49-F238E27FC236}">
                <a16:creationId xmlns:a16="http://schemas.microsoft.com/office/drawing/2014/main" id="{F84C678E-D6A3-45C9-ACBF-FB129B448D8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7288" y="5378626"/>
            <a:ext cx="1152000" cy="723167"/>
          </a:xfrm>
          <a:prstGeom prst="rect">
            <a:avLst/>
          </a:prstGeom>
        </p:spPr>
      </p:pic>
      <p:sp>
        <p:nvSpPr>
          <p:cNvPr id="6" name="Tijdelijke aanduiding voor tekst 9">
            <a:extLst>
              <a:ext uri="{FF2B5EF4-FFF2-40B4-BE49-F238E27FC236}">
                <a16:creationId xmlns:a16="http://schemas.microsoft.com/office/drawing/2014/main" id="{A4F047EA-6DC1-4D20-89D7-5341D7B1EB02}"/>
              </a:ext>
            </a:extLst>
          </p:cNvPr>
          <p:cNvSpPr>
            <a:spLocks noGrp="1"/>
          </p:cNvSpPr>
          <p:nvPr>
            <p:ph type="body" sz="quarter" idx="12" hasCustomPrompt="1"/>
          </p:nvPr>
        </p:nvSpPr>
        <p:spPr>
          <a:xfrm>
            <a:off x="5451894" y="166237"/>
            <a:ext cx="6447346" cy="256457"/>
          </a:xfrm>
          <a:prstGeom prst="rect">
            <a:avLst/>
          </a:prstGeom>
        </p:spPr>
        <p:txBody>
          <a:bodyPr/>
          <a:lstStyle>
            <a:lvl1pPr marL="0" indent="0" algn="r">
              <a:buNone/>
              <a:defRPr sz="1100" spc="-50" baseline="0">
                <a:solidFill>
                  <a:srgbClr val="646464"/>
                </a:solidFill>
              </a:defRPr>
            </a:lvl1pPr>
            <a:lvl2pPr marL="457200" indent="0">
              <a:buNone/>
              <a:defRPr/>
            </a:lvl2pPr>
          </a:lstStyle>
          <a:p>
            <a:pPr lvl="0"/>
            <a:r>
              <a:rPr lang="nl-NL" dirty="0"/>
              <a:t>Titel - datum</a:t>
            </a:r>
          </a:p>
        </p:txBody>
      </p:sp>
      <p:sp>
        <p:nvSpPr>
          <p:cNvPr id="7" name="Tijdelijke aanduiding voor tekst 5">
            <a:extLst>
              <a:ext uri="{FF2B5EF4-FFF2-40B4-BE49-F238E27FC236}">
                <a16:creationId xmlns:a16="http://schemas.microsoft.com/office/drawing/2014/main" id="{7A35814A-EF1F-448E-AE17-C66D4B8750A3}"/>
              </a:ext>
            </a:extLst>
          </p:cNvPr>
          <p:cNvSpPr>
            <a:spLocks noGrp="1"/>
          </p:cNvSpPr>
          <p:nvPr>
            <p:ph type="body" sz="quarter" idx="10" hasCustomPrompt="1"/>
          </p:nvPr>
        </p:nvSpPr>
        <p:spPr>
          <a:xfrm>
            <a:off x="1048649" y="978561"/>
            <a:ext cx="10088053" cy="1014143"/>
          </a:xfrm>
          <a:prstGeom prst="rect">
            <a:avLst/>
          </a:prstGeom>
        </p:spPr>
        <p:txBody>
          <a:bodyPr/>
          <a:lstStyle>
            <a:lvl1pPr marL="0" indent="0">
              <a:lnSpc>
                <a:spcPts val="9000"/>
              </a:lnSpc>
              <a:spcBef>
                <a:spcPts val="0"/>
              </a:spcBef>
              <a:buNone/>
              <a:defRPr sz="6000" b="1">
                <a:solidFill>
                  <a:schemeClr val="accent1"/>
                </a:solidFill>
              </a:defRPr>
            </a:lvl1pPr>
            <a:lvl2pPr marL="457200" indent="0">
              <a:buNone/>
              <a:defRPr sz="9000"/>
            </a:lvl2pPr>
          </a:lstStyle>
          <a:p>
            <a:pPr lvl="0"/>
            <a:r>
              <a:rPr lang="nl-NL" dirty="0"/>
              <a:t>Header 1</a:t>
            </a:r>
          </a:p>
        </p:txBody>
      </p:sp>
      <p:sp>
        <p:nvSpPr>
          <p:cNvPr id="11" name="Tijdelijke aanduiding voor tekst 9">
            <a:extLst>
              <a:ext uri="{FF2B5EF4-FFF2-40B4-BE49-F238E27FC236}">
                <a16:creationId xmlns:a16="http://schemas.microsoft.com/office/drawing/2014/main" id="{C2B12CD1-D21A-49C7-B867-F26A6B24B341}"/>
              </a:ext>
            </a:extLst>
          </p:cNvPr>
          <p:cNvSpPr>
            <a:spLocks noGrp="1"/>
          </p:cNvSpPr>
          <p:nvPr>
            <p:ph type="body" sz="quarter" idx="11"/>
          </p:nvPr>
        </p:nvSpPr>
        <p:spPr>
          <a:xfrm>
            <a:off x="1785669" y="2225615"/>
            <a:ext cx="9359659" cy="3036498"/>
          </a:xfrm>
          <a:prstGeom prst="rect">
            <a:avLst/>
          </a:prstGeom>
        </p:spPr>
        <p:txBody>
          <a:bodyPr/>
          <a:lstStyle>
            <a:lvl1pPr marL="504000" indent="-504000">
              <a:lnSpc>
                <a:spcPts val="2400"/>
              </a:lnSpc>
              <a:spcBef>
                <a:spcPts val="0"/>
              </a:spcBef>
              <a:buFontTx/>
              <a:buBlip>
                <a:blip r:embed="rId3"/>
              </a:buBlip>
              <a:defRPr sz="2400" spc="-50" baseline="0">
                <a:solidFill>
                  <a:srgbClr val="646464"/>
                </a:solidFill>
              </a:defRPr>
            </a:lvl1pPr>
            <a:lvl2pPr marL="457200" indent="0">
              <a:buNone/>
              <a:defRPr/>
            </a:lvl2pPr>
          </a:lstStyle>
          <a:p>
            <a:pPr lvl="0"/>
            <a:r>
              <a:rPr lang="nl-NL"/>
              <a:t>Klikken om de tekststijl van het model te bewerken</a:t>
            </a:r>
          </a:p>
        </p:txBody>
      </p:sp>
    </p:spTree>
    <p:extLst>
      <p:ext uri="{BB962C8B-B14F-4D97-AF65-F5344CB8AC3E}">
        <p14:creationId xmlns:p14="http://schemas.microsoft.com/office/powerpoint/2010/main" val="4224223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el en tekst">
    <p:bg>
      <p:bgPr>
        <a:solidFill>
          <a:srgbClr val="F5F3EE"/>
        </a:solidFill>
        <a:effectLst/>
      </p:bgPr>
    </p:bg>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4F249DCC-F244-4F3C-8324-69F0BE93EB36}"/>
              </a:ext>
            </a:extLst>
          </p:cNvPr>
          <p:cNvSpPr/>
          <p:nvPr userDrawn="1"/>
        </p:nvSpPr>
        <p:spPr>
          <a:xfrm>
            <a:off x="371474" y="561975"/>
            <a:ext cx="11449051" cy="590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a:extLst>
              <a:ext uri="{FF2B5EF4-FFF2-40B4-BE49-F238E27FC236}">
                <a16:creationId xmlns:a16="http://schemas.microsoft.com/office/drawing/2014/main" id="{8EC80E37-C254-435C-ADE9-9678EF7A001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67288" y="5378626"/>
            <a:ext cx="1152000" cy="723167"/>
          </a:xfrm>
          <a:prstGeom prst="rect">
            <a:avLst/>
          </a:prstGeom>
        </p:spPr>
      </p:pic>
      <p:sp>
        <p:nvSpPr>
          <p:cNvPr id="7" name="Tijdelijke aanduiding voor tekst 9">
            <a:extLst>
              <a:ext uri="{FF2B5EF4-FFF2-40B4-BE49-F238E27FC236}">
                <a16:creationId xmlns:a16="http://schemas.microsoft.com/office/drawing/2014/main" id="{D04BF674-13FE-4617-B554-0473BA73DD92}"/>
              </a:ext>
            </a:extLst>
          </p:cNvPr>
          <p:cNvSpPr>
            <a:spLocks noGrp="1"/>
          </p:cNvSpPr>
          <p:nvPr>
            <p:ph type="body" sz="quarter" idx="12" hasCustomPrompt="1"/>
          </p:nvPr>
        </p:nvSpPr>
        <p:spPr>
          <a:xfrm>
            <a:off x="5451894" y="166237"/>
            <a:ext cx="6447346" cy="256457"/>
          </a:xfrm>
          <a:prstGeom prst="rect">
            <a:avLst/>
          </a:prstGeom>
        </p:spPr>
        <p:txBody>
          <a:bodyPr/>
          <a:lstStyle>
            <a:lvl1pPr marL="0" indent="0" algn="r">
              <a:buNone/>
              <a:defRPr sz="1100" spc="-50" baseline="0">
                <a:solidFill>
                  <a:srgbClr val="646464"/>
                </a:solidFill>
              </a:defRPr>
            </a:lvl1pPr>
            <a:lvl2pPr marL="457200" indent="0">
              <a:buNone/>
              <a:defRPr/>
            </a:lvl2pPr>
          </a:lstStyle>
          <a:p>
            <a:pPr lvl="0"/>
            <a:r>
              <a:rPr lang="nl-NL" dirty="0"/>
              <a:t>Titel - datum</a:t>
            </a:r>
          </a:p>
        </p:txBody>
      </p:sp>
      <p:sp>
        <p:nvSpPr>
          <p:cNvPr id="10" name="Tijdelijke aanduiding voor tekst 5">
            <a:extLst>
              <a:ext uri="{FF2B5EF4-FFF2-40B4-BE49-F238E27FC236}">
                <a16:creationId xmlns:a16="http://schemas.microsoft.com/office/drawing/2014/main" id="{D69976C1-8BE2-4465-8AAD-59D5BF64110C}"/>
              </a:ext>
            </a:extLst>
          </p:cNvPr>
          <p:cNvSpPr>
            <a:spLocks noGrp="1"/>
          </p:cNvSpPr>
          <p:nvPr>
            <p:ph type="body" sz="quarter" idx="10" hasCustomPrompt="1"/>
          </p:nvPr>
        </p:nvSpPr>
        <p:spPr>
          <a:xfrm>
            <a:off x="1048649" y="849168"/>
            <a:ext cx="10088053" cy="1152164"/>
          </a:xfrm>
          <a:prstGeom prst="rect">
            <a:avLst/>
          </a:prstGeom>
        </p:spPr>
        <p:txBody>
          <a:bodyPr/>
          <a:lstStyle>
            <a:lvl1pPr marL="0" indent="0">
              <a:lnSpc>
                <a:spcPts val="9000"/>
              </a:lnSpc>
              <a:spcBef>
                <a:spcPts val="0"/>
              </a:spcBef>
              <a:buNone/>
              <a:defRPr sz="4500" b="1">
                <a:solidFill>
                  <a:schemeClr val="accent1"/>
                </a:solidFill>
              </a:defRPr>
            </a:lvl1pPr>
            <a:lvl2pPr marL="457200" indent="0">
              <a:buNone/>
              <a:defRPr sz="9000"/>
            </a:lvl2pPr>
          </a:lstStyle>
          <a:p>
            <a:pPr lvl="0"/>
            <a:r>
              <a:rPr lang="nl-NL" dirty="0"/>
              <a:t>Header 2</a:t>
            </a:r>
          </a:p>
        </p:txBody>
      </p:sp>
      <p:sp>
        <p:nvSpPr>
          <p:cNvPr id="3" name="Tijdelijke aanduiding voor tekst 2">
            <a:extLst>
              <a:ext uri="{FF2B5EF4-FFF2-40B4-BE49-F238E27FC236}">
                <a16:creationId xmlns:a16="http://schemas.microsoft.com/office/drawing/2014/main" id="{2902C7BD-65E4-4BAC-A129-4C71B8E562D2}"/>
              </a:ext>
            </a:extLst>
          </p:cNvPr>
          <p:cNvSpPr>
            <a:spLocks noGrp="1"/>
          </p:cNvSpPr>
          <p:nvPr>
            <p:ph type="body" sz="quarter" idx="13"/>
          </p:nvPr>
        </p:nvSpPr>
        <p:spPr>
          <a:xfrm>
            <a:off x="1043796" y="2078968"/>
            <a:ext cx="10110159" cy="3200396"/>
          </a:xfrm>
          <a:prstGeom prst="rect">
            <a:avLst/>
          </a:prstGeom>
        </p:spPr>
        <p:txBody>
          <a:bodyPr/>
          <a:lstStyle>
            <a:lvl1pPr marL="0" indent="0">
              <a:lnSpc>
                <a:spcPts val="3600"/>
              </a:lnSpc>
              <a:spcBef>
                <a:spcPts val="0"/>
              </a:spcBef>
              <a:buNone/>
              <a:defRPr sz="3500">
                <a:solidFill>
                  <a:srgbClr val="646464"/>
                </a:solidFill>
              </a:defRPr>
            </a:lvl1pPr>
          </a:lstStyle>
          <a:p>
            <a:pPr lvl="0"/>
            <a:r>
              <a:rPr lang="nl-NL"/>
              <a:t>Klikken om de tekststijl van het model te bewerken</a:t>
            </a:r>
          </a:p>
          <a:p>
            <a:pPr lvl="1"/>
            <a:r>
              <a:rPr lang="nl-NL"/>
              <a:t>Tweede niveau</a:t>
            </a:r>
          </a:p>
        </p:txBody>
      </p:sp>
    </p:spTree>
    <p:extLst>
      <p:ext uri="{BB962C8B-B14F-4D97-AF65-F5344CB8AC3E}">
        <p14:creationId xmlns:p14="http://schemas.microsoft.com/office/powerpoint/2010/main" val="3610902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ilm">
    <p:bg>
      <p:bgPr>
        <a:solidFill>
          <a:srgbClr val="F5F3EE"/>
        </a:solid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60A49376-0461-4663-97E9-951C668C6D71}"/>
              </a:ext>
            </a:extLst>
          </p:cNvPr>
          <p:cNvSpPr/>
          <p:nvPr userDrawn="1"/>
        </p:nvSpPr>
        <p:spPr>
          <a:xfrm>
            <a:off x="371474" y="381000"/>
            <a:ext cx="11449051" cy="6084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tekst 9">
            <a:extLst>
              <a:ext uri="{FF2B5EF4-FFF2-40B4-BE49-F238E27FC236}">
                <a16:creationId xmlns:a16="http://schemas.microsoft.com/office/drawing/2014/main" id="{A84ED300-B3C2-466F-8DA7-E1DD2FAEEF7A}"/>
              </a:ext>
            </a:extLst>
          </p:cNvPr>
          <p:cNvSpPr>
            <a:spLocks noGrp="1"/>
          </p:cNvSpPr>
          <p:nvPr>
            <p:ph type="body" sz="quarter" idx="12" hasCustomPrompt="1"/>
          </p:nvPr>
        </p:nvSpPr>
        <p:spPr>
          <a:xfrm>
            <a:off x="1943099" y="5876925"/>
            <a:ext cx="4638675" cy="352425"/>
          </a:xfrm>
          <a:prstGeom prst="rect">
            <a:avLst/>
          </a:prstGeom>
        </p:spPr>
        <p:txBody>
          <a:bodyPr/>
          <a:lstStyle>
            <a:lvl1pPr marL="0" indent="0">
              <a:buNone/>
              <a:defRPr sz="1600" spc="-50" baseline="0">
                <a:solidFill>
                  <a:srgbClr val="646464"/>
                </a:solidFill>
              </a:defRPr>
            </a:lvl1pPr>
            <a:lvl2pPr marL="457200" indent="0">
              <a:buNone/>
              <a:defRPr/>
            </a:lvl2pPr>
          </a:lstStyle>
          <a:p>
            <a:pPr lvl="0"/>
            <a:r>
              <a:rPr lang="nl-NL" dirty="0"/>
              <a:t>Optioneel onderschrift </a:t>
            </a:r>
          </a:p>
        </p:txBody>
      </p:sp>
      <p:sp>
        <p:nvSpPr>
          <p:cNvPr id="5" name="Tijdelijke aanduiding voor media 4">
            <a:extLst>
              <a:ext uri="{FF2B5EF4-FFF2-40B4-BE49-F238E27FC236}">
                <a16:creationId xmlns:a16="http://schemas.microsoft.com/office/drawing/2014/main" id="{AF371988-DE21-4991-ADD5-08E1770F56F8}"/>
              </a:ext>
            </a:extLst>
          </p:cNvPr>
          <p:cNvSpPr>
            <a:spLocks noGrp="1"/>
          </p:cNvSpPr>
          <p:nvPr>
            <p:ph type="media" sz="quarter" idx="13"/>
          </p:nvPr>
        </p:nvSpPr>
        <p:spPr>
          <a:xfrm>
            <a:off x="2028825" y="1133474"/>
            <a:ext cx="8100000" cy="4572000"/>
          </a:xfrm>
          <a:prstGeom prst="rect">
            <a:avLst/>
          </a:prstGeom>
          <a:solidFill>
            <a:schemeClr val="bg1"/>
          </a:solidFill>
        </p:spPr>
        <p:txBody>
          <a:bodyPr/>
          <a:lstStyle>
            <a:lvl1pPr marL="0" indent="0">
              <a:buNone/>
              <a:defRPr>
                <a:solidFill>
                  <a:srgbClr val="646464"/>
                </a:solidFill>
              </a:defRPr>
            </a:lvl1pPr>
          </a:lstStyle>
          <a:p>
            <a:r>
              <a:rPr lang="nl-NL"/>
              <a:t>Klik op het pictogram als u media wilt toevoegen</a:t>
            </a:r>
            <a:endParaRPr lang="nl-NL" dirty="0"/>
          </a:p>
        </p:txBody>
      </p:sp>
    </p:spTree>
    <p:extLst>
      <p:ext uri="{BB962C8B-B14F-4D97-AF65-F5344CB8AC3E}">
        <p14:creationId xmlns:p14="http://schemas.microsoft.com/office/powerpoint/2010/main" val="1515637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eeld groot">
    <p:bg>
      <p:bgPr>
        <a:solidFill>
          <a:srgbClr val="F5F3EE"/>
        </a:solidFill>
        <a:effectLst/>
      </p:bgPr>
    </p:bg>
    <p:spTree>
      <p:nvGrpSpPr>
        <p:cNvPr id="1" name=""/>
        <p:cNvGrpSpPr/>
        <p:nvPr/>
      </p:nvGrpSpPr>
      <p:grpSpPr>
        <a:xfrm>
          <a:off x="0" y="0"/>
          <a:ext cx="0" cy="0"/>
          <a:chOff x="0" y="0"/>
          <a:chExt cx="0" cy="0"/>
        </a:xfrm>
      </p:grpSpPr>
      <p:sp>
        <p:nvSpPr>
          <p:cNvPr id="3" name="Tijdelijke aanduiding voor afbeelding 2">
            <a:extLst>
              <a:ext uri="{FF2B5EF4-FFF2-40B4-BE49-F238E27FC236}">
                <a16:creationId xmlns:a16="http://schemas.microsoft.com/office/drawing/2014/main" id="{9BD8A56D-F0C4-4165-9A8A-D357FC19F100}"/>
              </a:ext>
            </a:extLst>
          </p:cNvPr>
          <p:cNvSpPr>
            <a:spLocks noGrp="1"/>
          </p:cNvSpPr>
          <p:nvPr>
            <p:ph type="pic" sz="quarter" idx="10"/>
          </p:nvPr>
        </p:nvSpPr>
        <p:spPr>
          <a:xfrm>
            <a:off x="370800" y="561600"/>
            <a:ext cx="11448000" cy="5904000"/>
          </a:xfrm>
          <a:prstGeom prst="rect">
            <a:avLst/>
          </a:prstGeom>
        </p:spPr>
        <p:txBody>
          <a:bodyPr/>
          <a:lstStyle>
            <a:lvl1pPr marL="0" indent="0">
              <a:buNone/>
              <a:defRPr>
                <a:solidFill>
                  <a:srgbClr val="646464"/>
                </a:solidFill>
              </a:defRPr>
            </a:lvl1pPr>
          </a:lstStyle>
          <a:p>
            <a:r>
              <a:rPr lang="nl-NL"/>
              <a:t>Klik op het pictogram als u een afbeelding wilt toevoegen</a:t>
            </a:r>
            <a:endParaRPr lang="nl-NL" dirty="0"/>
          </a:p>
        </p:txBody>
      </p:sp>
    </p:spTree>
    <p:extLst>
      <p:ext uri="{BB962C8B-B14F-4D97-AF65-F5344CB8AC3E}">
        <p14:creationId xmlns:p14="http://schemas.microsoft.com/office/powerpoint/2010/main" val="1561704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enadrukking">
    <p:bg>
      <p:bgPr>
        <a:solidFill>
          <a:srgbClr val="F5F3EE"/>
        </a:solidFill>
        <a:effectLst/>
      </p:bgPr>
    </p:bg>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0EE35CDE-0D4B-42B8-830B-A23EA093E4D5}"/>
              </a:ext>
            </a:extLst>
          </p:cNvPr>
          <p:cNvSpPr/>
          <p:nvPr userDrawn="1"/>
        </p:nvSpPr>
        <p:spPr>
          <a:xfrm>
            <a:off x="371474" y="561975"/>
            <a:ext cx="11449051" cy="590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jdelijke aanduiding voor tekst 5">
            <a:extLst>
              <a:ext uri="{FF2B5EF4-FFF2-40B4-BE49-F238E27FC236}">
                <a16:creationId xmlns:a16="http://schemas.microsoft.com/office/drawing/2014/main" id="{343E21E5-882A-426A-B6E5-B78D6CCF36FE}"/>
              </a:ext>
            </a:extLst>
          </p:cNvPr>
          <p:cNvSpPr>
            <a:spLocks noGrp="1"/>
          </p:cNvSpPr>
          <p:nvPr>
            <p:ph type="body" sz="quarter" idx="10"/>
          </p:nvPr>
        </p:nvSpPr>
        <p:spPr>
          <a:xfrm>
            <a:off x="1047750" y="2324100"/>
            <a:ext cx="10077450" cy="1914525"/>
          </a:xfrm>
          <a:prstGeom prst="rect">
            <a:avLst/>
          </a:prstGeom>
        </p:spPr>
        <p:txBody>
          <a:bodyPr anchor="b" anchorCtr="0"/>
          <a:lstStyle>
            <a:lvl1pPr marL="0" indent="0">
              <a:lnSpc>
                <a:spcPts val="4700"/>
              </a:lnSpc>
              <a:spcBef>
                <a:spcPts val="0"/>
              </a:spcBef>
              <a:buNone/>
              <a:defRPr sz="4600" b="1">
                <a:solidFill>
                  <a:schemeClr val="accent1"/>
                </a:solidFill>
              </a:defRPr>
            </a:lvl1pPr>
            <a:lvl2pPr marL="457200" indent="0">
              <a:buNone/>
              <a:defRPr sz="9000"/>
            </a:lvl2pPr>
          </a:lstStyle>
          <a:p>
            <a:pPr lvl="0"/>
            <a:r>
              <a:rPr lang="nl-NL"/>
              <a:t>Klikken om de tekststijl van het model te bewerken</a:t>
            </a:r>
          </a:p>
        </p:txBody>
      </p:sp>
      <p:sp>
        <p:nvSpPr>
          <p:cNvPr id="5" name="Tijdelijke aanduiding voor tekst 9">
            <a:extLst>
              <a:ext uri="{FF2B5EF4-FFF2-40B4-BE49-F238E27FC236}">
                <a16:creationId xmlns:a16="http://schemas.microsoft.com/office/drawing/2014/main" id="{F87E2A3B-D2AC-4B2A-9C3C-C0D028261648}"/>
              </a:ext>
            </a:extLst>
          </p:cNvPr>
          <p:cNvSpPr>
            <a:spLocks noGrp="1"/>
          </p:cNvSpPr>
          <p:nvPr>
            <p:ph type="body" sz="quarter" idx="11"/>
          </p:nvPr>
        </p:nvSpPr>
        <p:spPr>
          <a:xfrm>
            <a:off x="1038225" y="4362450"/>
            <a:ext cx="10125075" cy="1914525"/>
          </a:xfrm>
          <a:prstGeom prst="rect">
            <a:avLst/>
          </a:prstGeom>
        </p:spPr>
        <p:txBody>
          <a:bodyPr/>
          <a:lstStyle>
            <a:lvl1pPr marL="504000" indent="-504000">
              <a:lnSpc>
                <a:spcPts val="2400"/>
              </a:lnSpc>
              <a:spcBef>
                <a:spcPts val="0"/>
              </a:spcBef>
              <a:buFontTx/>
              <a:buBlip>
                <a:blip r:embed="rId2"/>
              </a:buBlip>
              <a:defRPr sz="2400" spc="-50" baseline="0">
                <a:solidFill>
                  <a:schemeClr val="accent1"/>
                </a:solidFill>
              </a:defRPr>
            </a:lvl1pPr>
            <a:lvl2pPr marL="457200" indent="0">
              <a:buNone/>
              <a:defRPr/>
            </a:lvl2pPr>
          </a:lstStyle>
          <a:p>
            <a:pPr lvl="0"/>
            <a:r>
              <a:rPr lang="nl-NL"/>
              <a:t>Klikken om de tekststijl van het model te bewerken</a:t>
            </a:r>
          </a:p>
        </p:txBody>
      </p:sp>
    </p:spTree>
    <p:extLst>
      <p:ext uri="{BB962C8B-B14F-4D97-AF65-F5344CB8AC3E}">
        <p14:creationId xmlns:p14="http://schemas.microsoft.com/office/powerpoint/2010/main" val="3381315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19"/>
            <a:ext cx="9603275" cy="1049235"/>
          </a:xfrm>
          <a:prstGeom prst="rect">
            <a:avLst/>
          </a:prstGeom>
        </p:spPr>
        <p:txBody>
          <a:bodyPr/>
          <a:lstStyle/>
          <a:p>
            <a:r>
              <a:rPr lang="nl-NL"/>
              <a:t>Klik om stijl te bewerken</a:t>
            </a:r>
            <a:endParaRPr lang="en-US" dirty="0"/>
          </a:p>
        </p:txBody>
      </p:sp>
      <p:sp>
        <p:nvSpPr>
          <p:cNvPr id="3" name="Content Placeholder 2"/>
          <p:cNvSpPr>
            <a:spLocks noGrp="1"/>
          </p:cNvSpPr>
          <p:nvPr>
            <p:ph idx="1"/>
          </p:nvPr>
        </p:nvSpPr>
        <p:spPr>
          <a:xfrm>
            <a:off x="1451579" y="2015732"/>
            <a:ext cx="9603275" cy="3450613"/>
          </a:xfrm>
          <a:prstGeom prst="rect">
            <a:avLst/>
          </a:prstGeom>
        </p:spPr>
        <p:txBody>
          <a:bodyPr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7554138" y="330370"/>
            <a:ext cx="3500715" cy="309201"/>
          </a:xfrm>
          <a:prstGeom prst="rect">
            <a:avLst/>
          </a:prstGeom>
        </p:spPr>
        <p:txBody>
          <a:bodyPr/>
          <a:lstStyle/>
          <a:p>
            <a:fld id="{04BFA4F4-8A6B-4181-86F5-4E052E3E9950}" type="datetimeFigureOut">
              <a:rPr lang="nl-NL" smtClean="0"/>
              <a:pPr/>
              <a:t>13-10-2020</a:t>
            </a:fld>
            <a:endParaRPr lang="nl-NL"/>
          </a:p>
        </p:txBody>
      </p:sp>
      <p:sp>
        <p:nvSpPr>
          <p:cNvPr id="5" name="Footer Placeholder 4"/>
          <p:cNvSpPr>
            <a:spLocks noGrp="1"/>
          </p:cNvSpPr>
          <p:nvPr>
            <p:ph type="ftr" sz="quarter" idx="11"/>
          </p:nvPr>
        </p:nvSpPr>
        <p:spPr>
          <a:xfrm>
            <a:off x="1451579" y="329307"/>
            <a:ext cx="5938836" cy="309201"/>
          </a:xfrm>
          <a:prstGeom prst="rect">
            <a:avLst/>
          </a:prstGeom>
        </p:spPr>
        <p:txBody>
          <a:bodyPr/>
          <a:lstStyle/>
          <a:p>
            <a:endParaRPr lang="nl-NL"/>
          </a:p>
        </p:txBody>
      </p:sp>
      <p:sp>
        <p:nvSpPr>
          <p:cNvPr id="6" name="Slide Number Placeholder 5"/>
          <p:cNvSpPr>
            <a:spLocks noGrp="1"/>
          </p:cNvSpPr>
          <p:nvPr>
            <p:ph type="sldNum" sz="quarter" idx="12"/>
          </p:nvPr>
        </p:nvSpPr>
        <p:spPr>
          <a:xfrm>
            <a:off x="480060" y="798973"/>
            <a:ext cx="811019" cy="503578"/>
          </a:xfrm>
          <a:prstGeom prst="rect">
            <a:avLst/>
          </a:prstGeom>
        </p:spPr>
        <p:txBody>
          <a:bodyPr/>
          <a:lstStyle/>
          <a:p>
            <a:fld id="{21624DB6-EBA6-4528-9F35-5ACB26817D0E}" type="slidenum">
              <a:rPr lang="nl-NL" smtClean="0"/>
              <a:pPr/>
              <a:t>‹nr.›</a:t>
            </a:fld>
            <a:endParaRPr lang="nl-NL"/>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7900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Titeldia">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a:prstGeom prst="rect">
            <a:avLst/>
          </a:prstGeom>
        </p:spPr>
        <p:txBody>
          <a:bodyPr bIns="0" anchor="b">
            <a:normAutofit/>
          </a:bodyPr>
          <a:lstStyle>
            <a:lvl1pPr algn="l">
              <a:defRPr sz="6600"/>
            </a:lvl1pPr>
          </a:lstStyle>
          <a:p>
            <a:r>
              <a:rPr lang="nl-NL"/>
              <a:t>Klik om stijl te bewerken</a:t>
            </a:r>
            <a:endParaRPr lang="en-US" dirty="0"/>
          </a:p>
        </p:txBody>
      </p:sp>
      <p:sp>
        <p:nvSpPr>
          <p:cNvPr id="3" name="Subtitle 2"/>
          <p:cNvSpPr>
            <a:spLocks noGrp="1"/>
          </p:cNvSpPr>
          <p:nvPr>
            <p:ph type="subTitle" idx="1"/>
          </p:nvPr>
        </p:nvSpPr>
        <p:spPr>
          <a:xfrm>
            <a:off x="2417780" y="3531204"/>
            <a:ext cx="8637072" cy="977621"/>
          </a:xfrm>
          <a:prstGeom prst="rect">
            <a:avLst/>
          </a:prstGeo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7554138" y="330370"/>
            <a:ext cx="3500715" cy="309201"/>
          </a:xfrm>
          <a:prstGeom prst="rect">
            <a:avLst/>
          </a:prstGeom>
        </p:spPr>
        <p:txBody>
          <a:bodyPr/>
          <a:lstStyle/>
          <a:p>
            <a:fld id="{04BFA4F4-8A6B-4181-86F5-4E052E3E9950}" type="datetimeFigureOut">
              <a:rPr lang="nl-NL" smtClean="0"/>
              <a:pPr/>
              <a:t>13-10-2020</a:t>
            </a:fld>
            <a:endParaRPr lang="nl-NL"/>
          </a:p>
        </p:txBody>
      </p:sp>
      <p:sp>
        <p:nvSpPr>
          <p:cNvPr id="5" name="Footer Placeholder 4"/>
          <p:cNvSpPr>
            <a:spLocks noGrp="1"/>
          </p:cNvSpPr>
          <p:nvPr>
            <p:ph type="ftr" sz="quarter" idx="11"/>
          </p:nvPr>
        </p:nvSpPr>
        <p:spPr>
          <a:xfrm>
            <a:off x="2416500" y="329307"/>
            <a:ext cx="4973915" cy="309201"/>
          </a:xfrm>
          <a:prstGeom prst="rect">
            <a:avLst/>
          </a:prstGeom>
        </p:spPr>
        <p:txBody>
          <a:bodyPr/>
          <a:lstStyle/>
          <a:p>
            <a:endParaRPr lang="nl-NL"/>
          </a:p>
        </p:txBody>
      </p:sp>
      <p:sp>
        <p:nvSpPr>
          <p:cNvPr id="6" name="Slide Number Placeholder 5"/>
          <p:cNvSpPr>
            <a:spLocks noGrp="1"/>
          </p:cNvSpPr>
          <p:nvPr>
            <p:ph type="sldNum" sz="quarter" idx="12"/>
          </p:nvPr>
        </p:nvSpPr>
        <p:spPr>
          <a:xfrm>
            <a:off x="1437664" y="798973"/>
            <a:ext cx="811019" cy="503578"/>
          </a:xfrm>
          <a:prstGeom prst="rect">
            <a:avLst/>
          </a:prstGeom>
        </p:spPr>
        <p:txBody>
          <a:bodyPr/>
          <a:lstStyle/>
          <a:p>
            <a:fld id="{21624DB6-EBA6-4528-9F35-5ACB26817D0E}" type="slidenum">
              <a:rPr lang="nl-NL" smtClean="0"/>
              <a:pPr/>
              <a:t>‹nr.›</a:t>
            </a:fld>
            <a:endParaRPr lang="nl-NL"/>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02347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Leeg" type="blank">
  <p:cSld name="Leeg">
    <p:spTree>
      <p:nvGrpSpPr>
        <p:cNvPr id="1" name="Shape 21"/>
        <p:cNvGrpSpPr/>
        <p:nvPr/>
      </p:nvGrpSpPr>
      <p:grpSpPr>
        <a:xfrm>
          <a:off x="0" y="0"/>
          <a:ext cx="0" cy="0"/>
          <a:chOff x="0" y="0"/>
          <a:chExt cx="0" cy="0"/>
        </a:xfrm>
      </p:grpSpPr>
      <p:sp>
        <p:nvSpPr>
          <p:cNvPr id="22" name="Google Shape;22;p3"/>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3"/>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Calibri"/>
                <a:ea typeface="Calibri"/>
                <a:cs typeface="Calibri"/>
                <a:sym typeface="Calibri"/>
              </a:defRPr>
            </a:lvl1pPr>
            <a:lvl2pPr marL="0" marR="0" lvl="1" indent="0" algn="r">
              <a:spcBef>
                <a:spcPts val="0"/>
              </a:spcBef>
              <a:spcAft>
                <a:spcPts val="0"/>
              </a:spcAft>
              <a:buNone/>
              <a:defRPr sz="1200" b="0" i="0" u="none" strike="noStrike" cap="none">
                <a:solidFill>
                  <a:srgbClr val="888888"/>
                </a:solidFill>
                <a:latin typeface="Calibri"/>
                <a:ea typeface="Calibri"/>
                <a:cs typeface="Calibri"/>
                <a:sym typeface="Calibri"/>
              </a:defRPr>
            </a:lvl2pPr>
            <a:lvl3pPr marL="0" marR="0" lvl="2" indent="0" algn="r">
              <a:spcBef>
                <a:spcPts val="0"/>
              </a:spcBef>
              <a:spcAft>
                <a:spcPts val="0"/>
              </a:spcAft>
              <a:buNone/>
              <a:defRPr sz="1200" b="0" i="0" u="none" strike="noStrike" cap="none">
                <a:solidFill>
                  <a:srgbClr val="888888"/>
                </a:solidFill>
                <a:latin typeface="Calibri"/>
                <a:ea typeface="Calibri"/>
                <a:cs typeface="Calibri"/>
                <a:sym typeface="Calibri"/>
              </a:defRPr>
            </a:lvl3pPr>
            <a:lvl4pPr marL="0" marR="0" lvl="3" indent="0" algn="r">
              <a:spcBef>
                <a:spcPts val="0"/>
              </a:spcBef>
              <a:spcAft>
                <a:spcPts val="0"/>
              </a:spcAft>
              <a:buNone/>
              <a:defRPr sz="1200" b="0" i="0" u="none" strike="noStrike" cap="none">
                <a:solidFill>
                  <a:srgbClr val="888888"/>
                </a:solidFill>
                <a:latin typeface="Calibri"/>
                <a:ea typeface="Calibri"/>
                <a:cs typeface="Calibri"/>
                <a:sym typeface="Calibri"/>
              </a:defRPr>
            </a:lvl4pPr>
            <a:lvl5pPr marL="0" marR="0" lvl="4" indent="0" algn="r">
              <a:spcBef>
                <a:spcPts val="0"/>
              </a:spcBef>
              <a:spcAft>
                <a:spcPts val="0"/>
              </a:spcAft>
              <a:buNone/>
              <a:defRPr sz="1200" b="0" i="0" u="none" strike="noStrike" cap="none">
                <a:solidFill>
                  <a:srgbClr val="888888"/>
                </a:solidFill>
                <a:latin typeface="Calibri"/>
                <a:ea typeface="Calibri"/>
                <a:cs typeface="Calibri"/>
                <a:sym typeface="Calibri"/>
              </a:defRPr>
            </a:lvl5pPr>
            <a:lvl6pPr marL="0" marR="0" lvl="5" indent="0" algn="r">
              <a:spcBef>
                <a:spcPts val="0"/>
              </a:spcBef>
              <a:spcAft>
                <a:spcPts val="0"/>
              </a:spcAft>
              <a:buNone/>
              <a:defRPr sz="1200" b="0" i="0" u="none" strike="noStrike" cap="none">
                <a:solidFill>
                  <a:srgbClr val="888888"/>
                </a:solidFill>
                <a:latin typeface="Calibri"/>
                <a:ea typeface="Calibri"/>
                <a:cs typeface="Calibri"/>
                <a:sym typeface="Calibri"/>
              </a:defRPr>
            </a:lvl6pPr>
            <a:lvl7pPr marL="0" marR="0" lvl="6" indent="0" algn="r">
              <a:spcBef>
                <a:spcPts val="0"/>
              </a:spcBef>
              <a:spcAft>
                <a:spcPts val="0"/>
              </a:spcAft>
              <a:buNone/>
              <a:defRPr sz="1200" b="0" i="0" u="none" strike="noStrike" cap="none">
                <a:solidFill>
                  <a:srgbClr val="888888"/>
                </a:solidFill>
                <a:latin typeface="Calibri"/>
                <a:ea typeface="Calibri"/>
                <a:cs typeface="Calibri"/>
                <a:sym typeface="Calibri"/>
              </a:defRPr>
            </a:lvl7pPr>
            <a:lvl8pPr marL="0" marR="0" lvl="7" indent="0" algn="r">
              <a:spcBef>
                <a:spcPts val="0"/>
              </a:spcBef>
              <a:spcAft>
                <a:spcPts val="0"/>
              </a:spcAft>
              <a:buNone/>
              <a:defRPr sz="1200" b="0" i="0" u="none" strike="noStrike" cap="none">
                <a:solidFill>
                  <a:srgbClr val="888888"/>
                </a:solidFill>
                <a:latin typeface="Calibri"/>
                <a:ea typeface="Calibri"/>
                <a:cs typeface="Calibri"/>
                <a:sym typeface="Calibri"/>
              </a:defRPr>
            </a:lvl8pPr>
            <a:lvl9pPr marL="0" marR="0" lvl="8" indent="0" algn="r">
              <a:spcBef>
                <a:spcPts val="0"/>
              </a:spcBef>
              <a:spcAft>
                <a:spcPts val="0"/>
              </a:spcAft>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l-NL"/>
              <a:pPr marL="0" lvl="0" indent="0" algn="r" rtl="0">
                <a:spcBef>
                  <a:spcPts val="0"/>
                </a:spcBef>
                <a:spcAft>
                  <a:spcPts val="0"/>
                </a:spcAft>
                <a:buNone/>
              </a:pPr>
              <a:t>‹nr.›</a:t>
            </a:fld>
            <a:endParaRPr/>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02243586"/>
      </p:ext>
    </p:extLst>
  </p:cSld>
  <p:clrMap bg1="lt1" tx1="dk1" bg2="lt2" tx2="dk2" accent1="accent1" accent2="accent2" accent3="accent3" accent4="accent4" accent5="accent5" accent6="accent6" hlink="hlink" folHlink="folHlink"/>
  <p:sldLayoutIdLst>
    <p:sldLayoutId id="2147483667" r:id="rId1"/>
    <p:sldLayoutId id="2147483650" r:id="rId2"/>
    <p:sldLayoutId id="2147483651" r:id="rId3"/>
    <p:sldLayoutId id="2147483652" r:id="rId4"/>
    <p:sldLayoutId id="2147483653" r:id="rId5"/>
    <p:sldLayoutId id="2147483654" r:id="rId6"/>
    <p:sldLayoutId id="2147483668" r:id="rId7"/>
    <p:sldLayoutId id="2147483669" r:id="rId8"/>
    <p:sldLayoutId id="2147483670" r:id="rId9"/>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59B215A-A261-4CA1-BE56-0BF6D53EBC3F}"/>
              </a:ext>
            </a:extLst>
          </p:cNvPr>
          <p:cNvSpPr>
            <a:spLocks noGrp="1"/>
          </p:cNvSpPr>
          <p:nvPr>
            <p:ph type="body" sz="quarter" idx="10"/>
          </p:nvPr>
        </p:nvSpPr>
        <p:spPr/>
        <p:txBody>
          <a:bodyPr anchor="b" anchorCtr="0"/>
          <a:lstStyle/>
          <a:p>
            <a:r>
              <a:rPr lang="nl-NL" sz="4800" dirty="0"/>
              <a:t>Herziening </a:t>
            </a:r>
          </a:p>
          <a:p>
            <a:r>
              <a:rPr lang="nl-NL" sz="4800" dirty="0"/>
              <a:t>Generieke module dwang &amp; drang</a:t>
            </a:r>
          </a:p>
          <a:p>
            <a:r>
              <a:rPr lang="nl-NL" sz="3600" dirty="0"/>
              <a:t>In consultatie via beroepsverenigingen en MIND</a:t>
            </a:r>
          </a:p>
        </p:txBody>
      </p:sp>
    </p:spTree>
    <p:extLst>
      <p:ext uri="{BB962C8B-B14F-4D97-AF65-F5344CB8AC3E}">
        <p14:creationId xmlns:p14="http://schemas.microsoft.com/office/powerpoint/2010/main" val="3119804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AA6AF2-D67F-4E59-8906-5C5AE7B05DF8}"/>
              </a:ext>
            </a:extLst>
          </p:cNvPr>
          <p:cNvSpPr>
            <a:spLocks noGrp="1"/>
          </p:cNvSpPr>
          <p:nvPr>
            <p:ph type="title"/>
          </p:nvPr>
        </p:nvSpPr>
        <p:spPr/>
        <p:txBody>
          <a:bodyPr/>
          <a:lstStyle/>
          <a:p>
            <a:r>
              <a:rPr lang="nl-NL" dirty="0"/>
              <a:t>Uitkomsten globaal</a:t>
            </a:r>
          </a:p>
        </p:txBody>
      </p:sp>
      <p:graphicFrame>
        <p:nvGraphicFramePr>
          <p:cNvPr id="4" name="Tijdelijke aanduiding voor inhoud 3">
            <a:extLst>
              <a:ext uri="{FF2B5EF4-FFF2-40B4-BE49-F238E27FC236}">
                <a16:creationId xmlns:a16="http://schemas.microsoft.com/office/drawing/2014/main" id="{02B444E1-4B03-4523-B380-927C703A6931}"/>
              </a:ext>
            </a:extLst>
          </p:cNvPr>
          <p:cNvGraphicFramePr>
            <a:graphicFrameLocks noGrp="1"/>
          </p:cNvGraphicFramePr>
          <p:nvPr>
            <p:ph idx="1"/>
            <p:extLst>
              <p:ext uri="{D42A27DB-BD31-4B8C-83A1-F6EECF244321}">
                <p14:modId xmlns:p14="http://schemas.microsoft.com/office/powerpoint/2010/main" val="2656714411"/>
              </p:ext>
            </p:extLst>
          </p:nvPr>
        </p:nvGraphicFramePr>
        <p:xfrm>
          <a:off x="832600" y="1532332"/>
          <a:ext cx="9316075" cy="3746053"/>
        </p:xfrm>
        <a:graphic>
          <a:graphicData uri="http://schemas.openxmlformats.org/drawingml/2006/table">
            <a:tbl>
              <a:tblPr firstRow="1" bandRow="1">
                <a:tableStyleId>{5C22544A-7EE6-4342-B048-85BDC9FD1C3A}</a:tableStyleId>
              </a:tblPr>
              <a:tblGrid>
                <a:gridCol w="3864738">
                  <a:extLst>
                    <a:ext uri="{9D8B030D-6E8A-4147-A177-3AD203B41FA5}">
                      <a16:colId xmlns:a16="http://schemas.microsoft.com/office/drawing/2014/main" val="1168735868"/>
                    </a:ext>
                  </a:extLst>
                </a:gridCol>
                <a:gridCol w="1159325">
                  <a:extLst>
                    <a:ext uri="{9D8B030D-6E8A-4147-A177-3AD203B41FA5}">
                      <a16:colId xmlns:a16="http://schemas.microsoft.com/office/drawing/2014/main" val="3704756753"/>
                    </a:ext>
                  </a:extLst>
                </a:gridCol>
                <a:gridCol w="1579846">
                  <a:extLst>
                    <a:ext uri="{9D8B030D-6E8A-4147-A177-3AD203B41FA5}">
                      <a16:colId xmlns:a16="http://schemas.microsoft.com/office/drawing/2014/main" val="1532225393"/>
                    </a:ext>
                  </a:extLst>
                </a:gridCol>
                <a:gridCol w="1225876">
                  <a:extLst>
                    <a:ext uri="{9D8B030D-6E8A-4147-A177-3AD203B41FA5}">
                      <a16:colId xmlns:a16="http://schemas.microsoft.com/office/drawing/2014/main" val="1418590265"/>
                    </a:ext>
                  </a:extLst>
                </a:gridCol>
                <a:gridCol w="1486290">
                  <a:extLst>
                    <a:ext uri="{9D8B030D-6E8A-4147-A177-3AD203B41FA5}">
                      <a16:colId xmlns:a16="http://schemas.microsoft.com/office/drawing/2014/main" val="2816209724"/>
                    </a:ext>
                  </a:extLst>
                </a:gridCol>
              </a:tblGrid>
              <a:tr h="688122">
                <a:tc>
                  <a:txBody>
                    <a:bodyPr/>
                    <a:lstStyle/>
                    <a:p>
                      <a:pPr algn="l">
                        <a:lnSpc>
                          <a:spcPct val="107000"/>
                        </a:lnSpc>
                      </a:pPr>
                      <a:endParaRPr lang="nl-NL" sz="1400" dirty="0">
                        <a:effectLst/>
                        <a:latin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dirty="0">
                          <a:effectLst/>
                        </a:rPr>
                        <a:t>Client</a:t>
                      </a:r>
                    </a:p>
                    <a:p>
                      <a:pPr algn="l">
                        <a:lnSpc>
                          <a:spcPct val="200000"/>
                        </a:lnSpc>
                        <a:spcAft>
                          <a:spcPts val="800"/>
                        </a:spcAft>
                      </a:pPr>
                      <a:r>
                        <a:rPr lang="nl-NL" sz="1400" dirty="0" err="1">
                          <a:effectLst/>
                        </a:rPr>
                        <a:t>with</a:t>
                      </a:r>
                      <a:r>
                        <a:rPr lang="nl-NL" sz="1400" dirty="0">
                          <a:effectLst/>
                        </a:rPr>
                        <a:t> </a:t>
                      </a:r>
                      <a:r>
                        <a:rPr lang="nl-NL" sz="1400" dirty="0" err="1">
                          <a:effectLst/>
                        </a:rPr>
                        <a:t>experience</a:t>
                      </a:r>
                      <a:r>
                        <a:rPr lang="nl-NL" sz="1400" dirty="0">
                          <a:effectLst/>
                        </a:rPr>
                        <a:t>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dirty="0">
                          <a:effectLst/>
                        </a:rPr>
                        <a:t>Client without </a:t>
                      </a:r>
                      <a:r>
                        <a:rPr lang="nl-NL" sz="1400" dirty="0" err="1">
                          <a:effectLst/>
                        </a:rPr>
                        <a:t>experience</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Significant other with experience</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Significant other without experience</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extLst>
                  <a:ext uri="{0D108BD9-81ED-4DB2-BD59-A6C34878D82A}">
                    <a16:rowId xmlns:a16="http://schemas.microsoft.com/office/drawing/2014/main" val="3507351258"/>
                  </a:ext>
                </a:extLst>
              </a:tr>
              <a:tr h="241426">
                <a:tc>
                  <a:txBody>
                    <a:bodyPr/>
                    <a:lstStyle/>
                    <a:p>
                      <a:pPr algn="l">
                        <a:lnSpc>
                          <a:spcPct val="200000"/>
                        </a:lnSpc>
                        <a:spcAft>
                          <a:spcPts val="800"/>
                        </a:spcAft>
                      </a:pPr>
                      <a:r>
                        <a:rPr lang="nl-NL" sz="1400">
                          <a:effectLst/>
                        </a:rPr>
                        <a:t>N</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220</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404</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383</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148</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extLst>
                  <a:ext uri="{0D108BD9-81ED-4DB2-BD59-A6C34878D82A}">
                    <a16:rowId xmlns:a16="http://schemas.microsoft.com/office/drawing/2014/main" val="3677941015"/>
                  </a:ext>
                </a:extLst>
              </a:tr>
              <a:tr h="1016423">
                <a:tc>
                  <a:txBody>
                    <a:bodyPr/>
                    <a:lstStyle/>
                    <a:p>
                      <a:pPr algn="l">
                        <a:lnSpc>
                          <a:spcPct val="200000"/>
                        </a:lnSpc>
                        <a:spcAft>
                          <a:spcPts val="800"/>
                        </a:spcAft>
                      </a:pPr>
                      <a:r>
                        <a:rPr lang="nl-NL" sz="1400" dirty="0" err="1">
                          <a:effectLst/>
                        </a:rPr>
                        <a:t>Where</a:t>
                      </a:r>
                      <a:r>
                        <a:rPr lang="nl-NL" sz="1400" dirty="0">
                          <a:effectLst/>
                        </a:rPr>
                        <a:t> </a:t>
                      </a:r>
                      <a:r>
                        <a:rPr lang="nl-NL" sz="1400" dirty="0" err="1">
                          <a:effectLst/>
                        </a:rPr>
                        <a:t>would</a:t>
                      </a:r>
                      <a:r>
                        <a:rPr lang="nl-NL" sz="1400" dirty="0">
                          <a:effectLst/>
                        </a:rPr>
                        <a:t> </a:t>
                      </a:r>
                      <a:r>
                        <a:rPr lang="nl-NL" sz="1400" dirty="0" err="1">
                          <a:effectLst/>
                        </a:rPr>
                        <a:t>you</a:t>
                      </a:r>
                      <a:r>
                        <a:rPr lang="nl-NL" sz="1400" dirty="0">
                          <a:effectLst/>
                        </a:rPr>
                        <a:t> </a:t>
                      </a:r>
                      <a:r>
                        <a:rPr lang="nl-NL" sz="1400" dirty="0" err="1">
                          <a:effectLst/>
                        </a:rPr>
                        <a:t>prefer</a:t>
                      </a:r>
                      <a:r>
                        <a:rPr lang="nl-NL" sz="1400" dirty="0">
                          <a:effectLst/>
                        </a:rPr>
                        <a:t> to  </a:t>
                      </a:r>
                      <a:r>
                        <a:rPr lang="nl-NL" sz="1400" dirty="0" err="1">
                          <a:effectLst/>
                        </a:rPr>
                        <a:t>to</a:t>
                      </a:r>
                      <a:r>
                        <a:rPr lang="nl-NL" sz="1400" dirty="0">
                          <a:effectLst/>
                        </a:rPr>
                        <a:t> </a:t>
                      </a:r>
                      <a:r>
                        <a:rPr lang="nl-NL" sz="1400" dirty="0" err="1">
                          <a:effectLst/>
                        </a:rPr>
                        <a:t>receive</a:t>
                      </a:r>
                      <a:r>
                        <a:rPr lang="nl-NL" sz="1400" dirty="0">
                          <a:effectLst/>
                        </a:rPr>
                        <a:t> </a:t>
                      </a:r>
                      <a:r>
                        <a:rPr lang="nl-NL" sz="1400" dirty="0" err="1">
                          <a:effectLst/>
                        </a:rPr>
                        <a:t>compulsory</a:t>
                      </a:r>
                      <a:r>
                        <a:rPr lang="nl-NL" sz="1400" dirty="0">
                          <a:effectLst/>
                        </a:rPr>
                        <a:t> </a:t>
                      </a:r>
                      <a:r>
                        <a:rPr lang="nl-NL" sz="1400" dirty="0" err="1">
                          <a:effectLst/>
                        </a:rPr>
                        <a:t>treatment</a:t>
                      </a:r>
                      <a:r>
                        <a:rPr lang="nl-NL" sz="1400" dirty="0">
                          <a:effectLst/>
                        </a:rPr>
                        <a:t> (%</a:t>
                      </a:r>
                      <a:r>
                        <a:rPr lang="nl-NL" sz="1400" baseline="0" dirty="0">
                          <a:effectLst/>
                        </a:rPr>
                        <a:t> a</a:t>
                      </a:r>
                      <a:r>
                        <a:rPr lang="nl-NL" sz="1400" dirty="0">
                          <a:effectLst/>
                        </a:rPr>
                        <a:t>t</a:t>
                      </a:r>
                      <a:r>
                        <a:rPr lang="nl-NL" sz="1400" baseline="0" dirty="0">
                          <a:effectLst/>
                        </a:rPr>
                        <a:t> home)</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dirty="0">
                          <a:effectLst/>
                        </a:rPr>
                        <a:t>35 %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dirty="0">
                          <a:effectLst/>
                        </a:rPr>
                        <a:t>42%</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dirty="0">
                          <a:effectLst/>
                        </a:rPr>
                        <a:t>36%</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dirty="0">
                          <a:effectLst/>
                        </a:rPr>
                        <a:t>41%</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extLst>
                  <a:ext uri="{0D108BD9-81ED-4DB2-BD59-A6C34878D82A}">
                    <a16:rowId xmlns:a16="http://schemas.microsoft.com/office/drawing/2014/main" val="3942936527"/>
                  </a:ext>
                </a:extLst>
              </a:tr>
              <a:tr h="819442">
                <a:tc>
                  <a:txBody>
                    <a:bodyPr/>
                    <a:lstStyle/>
                    <a:p>
                      <a:pPr algn="l">
                        <a:lnSpc>
                          <a:spcPct val="200000"/>
                        </a:lnSpc>
                        <a:spcAft>
                          <a:spcPts val="800"/>
                        </a:spcAft>
                      </a:pP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extLst>
                  <a:ext uri="{0D108BD9-81ED-4DB2-BD59-A6C34878D82A}">
                    <a16:rowId xmlns:a16="http://schemas.microsoft.com/office/drawing/2014/main" val="3507062664"/>
                  </a:ext>
                </a:extLst>
              </a:tr>
            </a:tbl>
          </a:graphicData>
        </a:graphic>
      </p:graphicFrame>
    </p:spTree>
    <p:extLst>
      <p:ext uri="{BB962C8B-B14F-4D97-AF65-F5344CB8AC3E}">
        <p14:creationId xmlns:p14="http://schemas.microsoft.com/office/powerpoint/2010/main" val="556286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6D00FF-9749-4A17-A004-2E1204079838}"/>
              </a:ext>
            </a:extLst>
          </p:cNvPr>
          <p:cNvSpPr>
            <a:spLocks noGrp="1"/>
          </p:cNvSpPr>
          <p:nvPr>
            <p:ph type="title"/>
          </p:nvPr>
        </p:nvSpPr>
        <p:spPr/>
        <p:txBody>
          <a:bodyPr/>
          <a:lstStyle/>
          <a:p>
            <a:r>
              <a:rPr lang="nl-NL" dirty="0"/>
              <a:t>Uitkomsten Globaal</a:t>
            </a:r>
          </a:p>
        </p:txBody>
      </p:sp>
      <p:graphicFrame>
        <p:nvGraphicFramePr>
          <p:cNvPr id="4" name="Tijdelijke aanduiding voor inhoud 3">
            <a:extLst>
              <a:ext uri="{FF2B5EF4-FFF2-40B4-BE49-F238E27FC236}">
                <a16:creationId xmlns:a16="http://schemas.microsoft.com/office/drawing/2014/main" id="{CAA2C617-B4AA-433E-96BA-74701FC7B720}"/>
              </a:ext>
            </a:extLst>
          </p:cNvPr>
          <p:cNvGraphicFramePr>
            <a:graphicFrameLocks noGrp="1"/>
          </p:cNvGraphicFramePr>
          <p:nvPr>
            <p:ph idx="1"/>
            <p:extLst>
              <p:ext uri="{D42A27DB-BD31-4B8C-83A1-F6EECF244321}">
                <p14:modId xmlns:p14="http://schemas.microsoft.com/office/powerpoint/2010/main" val="1224644171"/>
              </p:ext>
            </p:extLst>
          </p:nvPr>
        </p:nvGraphicFramePr>
        <p:xfrm>
          <a:off x="742121" y="1971082"/>
          <a:ext cx="10707757" cy="4145496"/>
        </p:xfrm>
        <a:graphic>
          <a:graphicData uri="http://schemas.openxmlformats.org/drawingml/2006/table">
            <a:tbl>
              <a:tblPr firstRow="1" bandRow="1">
                <a:tableStyleId>{5C22544A-7EE6-4342-B048-85BDC9FD1C3A}</a:tableStyleId>
              </a:tblPr>
              <a:tblGrid>
                <a:gridCol w="3981624">
                  <a:extLst>
                    <a:ext uri="{9D8B030D-6E8A-4147-A177-3AD203B41FA5}">
                      <a16:colId xmlns:a16="http://schemas.microsoft.com/office/drawing/2014/main" val="2462436993"/>
                    </a:ext>
                  </a:extLst>
                </a:gridCol>
                <a:gridCol w="1194388">
                  <a:extLst>
                    <a:ext uri="{9D8B030D-6E8A-4147-A177-3AD203B41FA5}">
                      <a16:colId xmlns:a16="http://schemas.microsoft.com/office/drawing/2014/main" val="2945844405"/>
                    </a:ext>
                  </a:extLst>
                </a:gridCol>
                <a:gridCol w="1627627">
                  <a:extLst>
                    <a:ext uri="{9D8B030D-6E8A-4147-A177-3AD203B41FA5}">
                      <a16:colId xmlns:a16="http://schemas.microsoft.com/office/drawing/2014/main" val="1079228609"/>
                    </a:ext>
                  </a:extLst>
                </a:gridCol>
                <a:gridCol w="1262952">
                  <a:extLst>
                    <a:ext uri="{9D8B030D-6E8A-4147-A177-3AD203B41FA5}">
                      <a16:colId xmlns:a16="http://schemas.microsoft.com/office/drawing/2014/main" val="2658995178"/>
                    </a:ext>
                  </a:extLst>
                </a:gridCol>
                <a:gridCol w="1531241">
                  <a:extLst>
                    <a:ext uri="{9D8B030D-6E8A-4147-A177-3AD203B41FA5}">
                      <a16:colId xmlns:a16="http://schemas.microsoft.com/office/drawing/2014/main" val="3227172713"/>
                    </a:ext>
                  </a:extLst>
                </a:gridCol>
                <a:gridCol w="1109925">
                  <a:extLst>
                    <a:ext uri="{9D8B030D-6E8A-4147-A177-3AD203B41FA5}">
                      <a16:colId xmlns:a16="http://schemas.microsoft.com/office/drawing/2014/main" val="3478648076"/>
                    </a:ext>
                  </a:extLst>
                </a:gridCol>
              </a:tblGrid>
              <a:tr h="592174">
                <a:tc>
                  <a:txBody>
                    <a:bodyPr/>
                    <a:lstStyle/>
                    <a:p>
                      <a:pPr algn="l">
                        <a:lnSpc>
                          <a:spcPct val="107000"/>
                        </a:lnSpc>
                      </a:pPr>
                      <a:endParaRPr lang="nl-NL" sz="1400" dirty="0">
                        <a:effectLst/>
                        <a:latin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dirty="0">
                          <a:effectLst/>
                        </a:rPr>
                        <a:t>Client</a:t>
                      </a:r>
                    </a:p>
                    <a:p>
                      <a:pPr algn="l">
                        <a:lnSpc>
                          <a:spcPct val="200000"/>
                        </a:lnSpc>
                        <a:spcAft>
                          <a:spcPts val="800"/>
                        </a:spcAft>
                      </a:pPr>
                      <a:r>
                        <a:rPr lang="nl-NL" sz="1400" dirty="0" err="1">
                          <a:effectLst/>
                        </a:rPr>
                        <a:t>with</a:t>
                      </a:r>
                      <a:r>
                        <a:rPr lang="nl-NL" sz="1400" dirty="0">
                          <a:effectLst/>
                        </a:rPr>
                        <a:t> </a:t>
                      </a:r>
                      <a:r>
                        <a:rPr lang="nl-NL" sz="1400" dirty="0" err="1">
                          <a:effectLst/>
                        </a:rPr>
                        <a:t>experience</a:t>
                      </a:r>
                      <a:r>
                        <a:rPr lang="nl-NL" sz="1400" dirty="0">
                          <a:effectLst/>
                        </a:rPr>
                        <a:t>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dirty="0">
                          <a:effectLst/>
                        </a:rPr>
                        <a:t>Client without </a:t>
                      </a:r>
                      <a:r>
                        <a:rPr lang="nl-NL" sz="1400" dirty="0" err="1">
                          <a:effectLst/>
                        </a:rPr>
                        <a:t>experience</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Significant other with experience</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Significant other without experience</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Totaal</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extLst>
                  <a:ext uri="{0D108BD9-81ED-4DB2-BD59-A6C34878D82A}">
                    <a16:rowId xmlns:a16="http://schemas.microsoft.com/office/drawing/2014/main" val="562368748"/>
                  </a:ext>
                </a:extLst>
              </a:tr>
              <a:tr h="206244">
                <a:tc>
                  <a:txBody>
                    <a:bodyPr/>
                    <a:lstStyle/>
                    <a:p>
                      <a:pPr algn="l">
                        <a:lnSpc>
                          <a:spcPct val="200000"/>
                        </a:lnSpc>
                        <a:spcAft>
                          <a:spcPts val="800"/>
                        </a:spcAft>
                      </a:pPr>
                      <a:r>
                        <a:rPr lang="nl-NL" sz="1400">
                          <a:effectLst/>
                        </a:rPr>
                        <a:t>N</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220</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404</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383</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148</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1155</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extLst>
                  <a:ext uri="{0D108BD9-81ED-4DB2-BD59-A6C34878D82A}">
                    <a16:rowId xmlns:a16="http://schemas.microsoft.com/office/drawing/2014/main" val="752546670"/>
                  </a:ext>
                </a:extLst>
              </a:tr>
              <a:tr h="535669">
                <a:tc>
                  <a:txBody>
                    <a:bodyPr/>
                    <a:lstStyle/>
                    <a:p>
                      <a:pPr algn="l">
                        <a:lnSpc>
                          <a:spcPct val="200000"/>
                        </a:lnSpc>
                        <a:spcAft>
                          <a:spcPts val="800"/>
                        </a:spcAft>
                      </a:pPr>
                      <a:r>
                        <a:rPr lang="nl-NL" sz="1400" dirty="0">
                          <a:effectLst/>
                        </a:rPr>
                        <a:t> Do </a:t>
                      </a:r>
                      <a:r>
                        <a:rPr lang="nl-NL" sz="1400" dirty="0" err="1">
                          <a:effectLst/>
                        </a:rPr>
                        <a:t>you</a:t>
                      </a:r>
                      <a:r>
                        <a:rPr lang="nl-NL" sz="1400" dirty="0">
                          <a:effectLst/>
                        </a:rPr>
                        <a:t> think </a:t>
                      </a:r>
                      <a:r>
                        <a:rPr lang="nl-NL" sz="1400" dirty="0" err="1">
                          <a:effectLst/>
                        </a:rPr>
                        <a:t>it</a:t>
                      </a:r>
                      <a:r>
                        <a:rPr lang="nl-NL" sz="1400" dirty="0">
                          <a:effectLst/>
                        </a:rPr>
                        <a:t> </a:t>
                      </a:r>
                      <a:r>
                        <a:rPr lang="nl-NL" sz="1400" dirty="0" err="1">
                          <a:effectLst/>
                        </a:rPr>
                        <a:t>should</a:t>
                      </a:r>
                      <a:r>
                        <a:rPr lang="nl-NL" sz="1400" dirty="0">
                          <a:effectLst/>
                        </a:rPr>
                        <a:t> </a:t>
                      </a:r>
                      <a:r>
                        <a:rPr lang="nl-NL" sz="1400" dirty="0" err="1">
                          <a:effectLst/>
                        </a:rPr>
                        <a:t>be</a:t>
                      </a:r>
                      <a:r>
                        <a:rPr lang="nl-NL" sz="1400" dirty="0">
                          <a:effectLst/>
                        </a:rPr>
                        <a:t> </a:t>
                      </a:r>
                      <a:r>
                        <a:rPr lang="nl-NL" sz="1400" dirty="0" err="1">
                          <a:effectLst/>
                        </a:rPr>
                        <a:t>allowed</a:t>
                      </a:r>
                      <a:r>
                        <a:rPr lang="nl-NL" sz="1400" dirty="0">
                          <a:effectLst/>
                        </a:rPr>
                        <a:t> </a:t>
                      </a:r>
                      <a:r>
                        <a:rPr lang="nl-NL" sz="1400" dirty="0" err="1">
                          <a:effectLst/>
                        </a:rPr>
                        <a:t>to</a:t>
                      </a:r>
                      <a:r>
                        <a:rPr lang="nl-NL" sz="1400" dirty="0">
                          <a:effectLst/>
                        </a:rPr>
                        <a:t> </a:t>
                      </a:r>
                      <a:r>
                        <a:rPr lang="nl-NL" sz="1400" dirty="0" err="1">
                          <a:effectLst/>
                        </a:rPr>
                        <a:t>involve</a:t>
                      </a:r>
                      <a:r>
                        <a:rPr lang="nl-NL" sz="1400" dirty="0">
                          <a:effectLst/>
                        </a:rPr>
                        <a:t> </a:t>
                      </a:r>
                      <a:r>
                        <a:rPr lang="nl-NL" sz="1400" dirty="0" err="1">
                          <a:effectLst/>
                        </a:rPr>
                        <a:t>the</a:t>
                      </a:r>
                      <a:r>
                        <a:rPr lang="nl-NL" sz="1400" dirty="0">
                          <a:effectLst/>
                        </a:rPr>
                        <a:t> </a:t>
                      </a:r>
                      <a:r>
                        <a:rPr lang="nl-NL" sz="1400" dirty="0" err="1">
                          <a:effectLst/>
                        </a:rPr>
                        <a:t>police</a:t>
                      </a:r>
                      <a:r>
                        <a:rPr lang="nl-NL" sz="1400" dirty="0">
                          <a:effectLst/>
                        </a:rPr>
                        <a:t> </a:t>
                      </a:r>
                      <a:r>
                        <a:rPr lang="nl-NL" sz="1400" dirty="0" err="1">
                          <a:effectLst/>
                        </a:rPr>
                        <a:t>to</a:t>
                      </a:r>
                      <a:r>
                        <a:rPr lang="nl-NL" sz="1400" dirty="0">
                          <a:effectLst/>
                        </a:rPr>
                        <a:t> make </a:t>
                      </a:r>
                      <a:r>
                        <a:rPr lang="nl-NL" sz="1400" dirty="0" err="1">
                          <a:effectLst/>
                        </a:rPr>
                        <a:t>people</a:t>
                      </a:r>
                      <a:r>
                        <a:rPr lang="nl-NL" sz="1400" dirty="0">
                          <a:effectLst/>
                        </a:rPr>
                        <a:t> accept </a:t>
                      </a:r>
                      <a:r>
                        <a:rPr lang="nl-NL" sz="1400" dirty="0" err="1">
                          <a:effectLst/>
                        </a:rPr>
                        <a:t>compulsory</a:t>
                      </a:r>
                      <a:r>
                        <a:rPr lang="nl-NL" sz="1400" dirty="0">
                          <a:effectLst/>
                        </a:rPr>
                        <a:t> care (% Never).</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52%</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45%</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47%</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44%</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dirty="0">
                          <a:effectLst/>
                        </a:rPr>
                        <a:t>47%</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extLst>
                  <a:ext uri="{0D108BD9-81ED-4DB2-BD59-A6C34878D82A}">
                    <a16:rowId xmlns:a16="http://schemas.microsoft.com/office/drawing/2014/main" val="3613573801"/>
                  </a:ext>
                </a:extLst>
              </a:tr>
              <a:tr h="535669">
                <a:tc>
                  <a:txBody>
                    <a:bodyPr/>
                    <a:lstStyle/>
                    <a:p>
                      <a:pPr algn="l">
                        <a:lnSpc>
                          <a:spcPct val="200000"/>
                        </a:lnSpc>
                        <a:spcAft>
                          <a:spcPts val="800"/>
                        </a:spcAft>
                      </a:pPr>
                      <a:r>
                        <a:rPr lang="nl-NL" sz="1400" dirty="0">
                          <a:effectLst/>
                        </a:rPr>
                        <a:t>The </a:t>
                      </a:r>
                      <a:r>
                        <a:rPr lang="nl-NL" sz="1400" dirty="0" err="1">
                          <a:effectLst/>
                        </a:rPr>
                        <a:t>jugde</a:t>
                      </a:r>
                      <a:r>
                        <a:rPr lang="nl-NL" sz="1400" dirty="0">
                          <a:effectLst/>
                        </a:rPr>
                        <a:t> </a:t>
                      </a:r>
                      <a:r>
                        <a:rPr lang="nl-NL" sz="1400" dirty="0" err="1">
                          <a:effectLst/>
                        </a:rPr>
                        <a:t>should</a:t>
                      </a:r>
                      <a:r>
                        <a:rPr lang="nl-NL" sz="1400" dirty="0">
                          <a:effectLst/>
                        </a:rPr>
                        <a:t> </a:t>
                      </a:r>
                      <a:r>
                        <a:rPr lang="nl-NL" sz="1400" dirty="0" err="1">
                          <a:effectLst/>
                        </a:rPr>
                        <a:t>only</a:t>
                      </a:r>
                      <a:r>
                        <a:rPr lang="nl-NL" sz="1400" dirty="0">
                          <a:effectLst/>
                        </a:rPr>
                        <a:t> </a:t>
                      </a:r>
                      <a:r>
                        <a:rPr lang="nl-NL" sz="1400" dirty="0" err="1">
                          <a:effectLst/>
                        </a:rPr>
                        <a:t>appoint</a:t>
                      </a:r>
                      <a:r>
                        <a:rPr lang="nl-NL" sz="1400" dirty="0">
                          <a:effectLst/>
                        </a:rPr>
                        <a:t> CTH </a:t>
                      </a:r>
                      <a:r>
                        <a:rPr lang="nl-NL" sz="1400" dirty="0" err="1">
                          <a:effectLst/>
                        </a:rPr>
                        <a:t>if</a:t>
                      </a:r>
                      <a:r>
                        <a:rPr lang="nl-NL" sz="1400" dirty="0">
                          <a:effectLst/>
                        </a:rPr>
                        <a:t> </a:t>
                      </a:r>
                      <a:r>
                        <a:rPr lang="nl-NL" sz="1400" dirty="0" err="1">
                          <a:effectLst/>
                        </a:rPr>
                        <a:t>the</a:t>
                      </a:r>
                      <a:r>
                        <a:rPr lang="nl-NL" sz="1400" dirty="0">
                          <a:effectLst/>
                        </a:rPr>
                        <a:t> significant </a:t>
                      </a:r>
                      <a:r>
                        <a:rPr lang="nl-NL" sz="1400" dirty="0" err="1">
                          <a:effectLst/>
                        </a:rPr>
                        <a:t>others</a:t>
                      </a:r>
                      <a:r>
                        <a:rPr lang="nl-NL" sz="1400" dirty="0">
                          <a:effectLst/>
                        </a:rPr>
                        <a:t> of </a:t>
                      </a:r>
                      <a:r>
                        <a:rPr lang="nl-NL" sz="1400" dirty="0" err="1">
                          <a:effectLst/>
                        </a:rPr>
                        <a:t>the</a:t>
                      </a:r>
                      <a:r>
                        <a:rPr lang="nl-NL" sz="1400" dirty="0">
                          <a:effectLst/>
                        </a:rPr>
                        <a:t> </a:t>
                      </a:r>
                      <a:r>
                        <a:rPr lang="nl-NL" sz="1400" dirty="0" err="1">
                          <a:effectLst/>
                        </a:rPr>
                        <a:t>patient</a:t>
                      </a:r>
                      <a:r>
                        <a:rPr lang="nl-NL" sz="1400" dirty="0">
                          <a:effectLst/>
                        </a:rPr>
                        <a:t> </a:t>
                      </a:r>
                      <a:r>
                        <a:rPr lang="nl-NL" sz="1400" dirty="0" err="1">
                          <a:effectLst/>
                        </a:rPr>
                        <a:t>agree</a:t>
                      </a:r>
                      <a:r>
                        <a:rPr lang="nl-NL" sz="1400" dirty="0">
                          <a:effectLst/>
                        </a:rPr>
                        <a:t>. (% </a:t>
                      </a:r>
                      <a:r>
                        <a:rPr lang="nl-NL" sz="1400" dirty="0" err="1">
                          <a:effectLst/>
                        </a:rPr>
                        <a:t>Agree</a:t>
                      </a:r>
                      <a:r>
                        <a:rPr lang="nl-NL" sz="1400" dirty="0">
                          <a:effectLst/>
                        </a:rPr>
                        <a:t>)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70%</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76%</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86%</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a:effectLst/>
                        </a:rPr>
                        <a:t>87%</a:t>
                      </a:r>
                      <a:endParaRPr lang="nl-NL" sz="140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tc>
                  <a:txBody>
                    <a:bodyPr/>
                    <a:lstStyle/>
                    <a:p>
                      <a:pPr algn="l">
                        <a:lnSpc>
                          <a:spcPct val="200000"/>
                        </a:lnSpc>
                        <a:spcAft>
                          <a:spcPts val="800"/>
                        </a:spcAft>
                      </a:pPr>
                      <a:r>
                        <a:rPr lang="nl-NL" sz="1400" dirty="0">
                          <a:effectLst/>
                        </a:rPr>
                        <a:t>79%</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855" marR="50855" marT="25427" marB="25427"/>
                </a:tc>
                <a:extLst>
                  <a:ext uri="{0D108BD9-81ED-4DB2-BD59-A6C34878D82A}">
                    <a16:rowId xmlns:a16="http://schemas.microsoft.com/office/drawing/2014/main" val="277559202"/>
                  </a:ext>
                </a:extLst>
              </a:tr>
            </a:tbl>
          </a:graphicData>
        </a:graphic>
      </p:graphicFrame>
    </p:spTree>
    <p:extLst>
      <p:ext uri="{BB962C8B-B14F-4D97-AF65-F5344CB8AC3E}">
        <p14:creationId xmlns:p14="http://schemas.microsoft.com/office/powerpoint/2010/main" val="1949460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06E6CB-037E-4397-95F7-A6FB622F8754}"/>
              </a:ext>
            </a:extLst>
          </p:cNvPr>
          <p:cNvSpPr>
            <a:spLocks noGrp="1"/>
          </p:cNvSpPr>
          <p:nvPr>
            <p:ph type="title"/>
          </p:nvPr>
        </p:nvSpPr>
        <p:spPr/>
        <p:txBody>
          <a:bodyPr/>
          <a:lstStyle/>
          <a:p>
            <a:r>
              <a:rPr lang="nl-NL" dirty="0"/>
              <a:t>Concluderend</a:t>
            </a:r>
          </a:p>
        </p:txBody>
      </p:sp>
      <p:sp>
        <p:nvSpPr>
          <p:cNvPr id="3" name="Tijdelijke aanduiding voor inhoud 2">
            <a:extLst>
              <a:ext uri="{FF2B5EF4-FFF2-40B4-BE49-F238E27FC236}">
                <a16:creationId xmlns:a16="http://schemas.microsoft.com/office/drawing/2014/main" id="{84EAE770-37FC-4960-96BB-02AAF161A9BE}"/>
              </a:ext>
            </a:extLst>
          </p:cNvPr>
          <p:cNvSpPr>
            <a:spLocks noGrp="1"/>
          </p:cNvSpPr>
          <p:nvPr>
            <p:ph idx="1"/>
          </p:nvPr>
        </p:nvSpPr>
        <p:spPr/>
        <p:txBody>
          <a:bodyPr/>
          <a:lstStyle/>
          <a:p>
            <a:r>
              <a:rPr lang="nl-NL" dirty="0"/>
              <a:t>2/3 van de cliënten en naasten geeft niet de voorkeur aan ambulante dwang thuis.</a:t>
            </a:r>
          </a:p>
          <a:p>
            <a:r>
              <a:rPr lang="nl-NL" dirty="0"/>
              <a:t>Meerderheid cliënten en naasten vinden ambulante dwang alleen acceptabel als dit de voorkeur van de cliënt en naasten heeft.</a:t>
            </a:r>
          </a:p>
          <a:p>
            <a:r>
              <a:rPr lang="nl-NL" dirty="0"/>
              <a:t>Behandelaren zijn voorzichtig positief over het concept van een machtiging met voorwaarden, maar zien problemen met daadwerkelijke dwang behandeling thuis.</a:t>
            </a:r>
          </a:p>
        </p:txBody>
      </p:sp>
    </p:spTree>
    <p:extLst>
      <p:ext uri="{BB962C8B-B14F-4D97-AF65-F5344CB8AC3E}">
        <p14:creationId xmlns:p14="http://schemas.microsoft.com/office/powerpoint/2010/main" val="1475337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De escalatie naar dwang</a:t>
            </a:r>
          </a:p>
        </p:txBody>
      </p:sp>
      <p:sp>
        <p:nvSpPr>
          <p:cNvPr id="4" name="Ondertitel 3"/>
          <p:cNvSpPr>
            <a:spLocks noGrp="1"/>
          </p:cNvSpPr>
          <p:nvPr>
            <p:ph type="subTitle" idx="1"/>
          </p:nvPr>
        </p:nvSpPr>
        <p:spPr/>
        <p:txBody>
          <a:bodyPr/>
          <a:lstStyle/>
          <a:p>
            <a:endParaRPr lang="nl-NL"/>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412751" y="114300"/>
            <a:ext cx="11366500" cy="6629400"/>
          </a:xfrm>
          <a:prstGeom prst="rect">
            <a:avLst/>
          </a:prstGeom>
          <a:noFill/>
          <a:ln w="9525">
            <a:noFill/>
            <a:miter lim="800000"/>
            <a:headEnd/>
            <a:tailEnd/>
          </a:ln>
        </p:spPr>
      </p:pic>
      <p:sp>
        <p:nvSpPr>
          <p:cNvPr id="3" name="Tekstvak 2"/>
          <p:cNvSpPr txBox="1"/>
          <p:nvPr/>
        </p:nvSpPr>
        <p:spPr>
          <a:xfrm>
            <a:off x="875929" y="3630968"/>
            <a:ext cx="10641368" cy="954107"/>
          </a:xfrm>
          <a:prstGeom prst="rect">
            <a:avLst/>
          </a:prstGeom>
          <a:noFill/>
        </p:spPr>
        <p:txBody>
          <a:bodyPr wrap="square" rtlCol="0">
            <a:spAutoFit/>
          </a:bodyPr>
          <a:lstStyle/>
          <a:p>
            <a:r>
              <a:rPr lang="nl-NL" sz="2800" dirty="0">
                <a:solidFill>
                  <a:srgbClr val="002060"/>
                </a:solidFill>
              </a:rPr>
              <a:t>Sociale domein en </a:t>
            </a:r>
            <a:r>
              <a:rPr lang="nl-NL" sz="2800" dirty="0" err="1">
                <a:solidFill>
                  <a:srgbClr val="002060"/>
                </a:solidFill>
              </a:rPr>
              <a:t>ggz</a:t>
            </a:r>
            <a:r>
              <a:rPr lang="nl-NL" sz="2800" dirty="0">
                <a:solidFill>
                  <a:srgbClr val="002060"/>
                </a:solidFill>
              </a:rPr>
              <a:t> trekken samen op bij signalen, en assertieve zorg</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 y="-42520"/>
            <a:ext cx="11899900" cy="6900519"/>
          </a:xfrm>
          <a:prstGeom prst="rect">
            <a:avLst/>
          </a:prstGeom>
          <a:noFill/>
          <a:ln w="9525">
            <a:noFill/>
            <a:miter lim="800000"/>
            <a:headEnd/>
            <a:tailEnd/>
          </a:ln>
        </p:spPr>
      </p:pic>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tekst 3"/>
          <p:cNvSpPr>
            <a:spLocks noGrp="1"/>
          </p:cNvSpPr>
          <p:nvPr>
            <p:ph type="body" sz="quarter" idx="10"/>
          </p:nvPr>
        </p:nvSpPr>
        <p:spPr/>
        <p:txBody>
          <a:bodyPr/>
          <a:lstStyle/>
          <a:p>
            <a:r>
              <a:rPr lang="nl-NL" sz="3600" dirty="0"/>
              <a:t>Belangrijke thema´s GM Dwang en Drang</a:t>
            </a:r>
          </a:p>
        </p:txBody>
      </p:sp>
      <p:sp>
        <p:nvSpPr>
          <p:cNvPr id="6" name="Tijdelijke aanduiding voor tekst 5"/>
          <p:cNvSpPr>
            <a:spLocks noGrp="1"/>
          </p:cNvSpPr>
          <p:nvPr>
            <p:ph type="body" sz="quarter" idx="11"/>
          </p:nvPr>
        </p:nvSpPr>
        <p:spPr/>
        <p:txBody>
          <a:bodyPr/>
          <a:lstStyle/>
          <a:p>
            <a:pPr marL="228600" lvl="0" indent="-228600">
              <a:lnSpc>
                <a:spcPct val="100000"/>
              </a:lnSpc>
              <a:buNone/>
            </a:pPr>
            <a:endParaRPr lang="nl-NL"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p:cNvSpPr>
            <a:spLocks noGrp="1"/>
          </p:cNvSpPr>
          <p:nvPr>
            <p:ph type="body" sz="quarter" idx="12"/>
          </p:nvPr>
        </p:nvSpPr>
        <p:spPr/>
        <p:txBody>
          <a:bodyPr/>
          <a:lstStyle/>
          <a:p>
            <a:endParaRPr lang="nl-NL"/>
          </a:p>
        </p:txBody>
      </p:sp>
      <p:sp>
        <p:nvSpPr>
          <p:cNvPr id="4" name="Tijdelijke aanduiding voor tekst 3"/>
          <p:cNvSpPr>
            <a:spLocks noGrp="1"/>
          </p:cNvSpPr>
          <p:nvPr>
            <p:ph type="body" sz="quarter" idx="10"/>
          </p:nvPr>
        </p:nvSpPr>
        <p:spPr/>
        <p:txBody>
          <a:bodyPr/>
          <a:lstStyle/>
          <a:p>
            <a:r>
              <a:rPr lang="nl-NL" sz="3600" dirty="0"/>
              <a:t>Preventie van dwang</a:t>
            </a:r>
          </a:p>
        </p:txBody>
      </p:sp>
      <p:sp>
        <p:nvSpPr>
          <p:cNvPr id="6" name="Tijdelijke aanduiding voor tekst 5"/>
          <p:cNvSpPr>
            <a:spLocks noGrp="1"/>
          </p:cNvSpPr>
          <p:nvPr>
            <p:ph type="body" sz="quarter" idx="13"/>
          </p:nvPr>
        </p:nvSpPr>
        <p:spPr/>
        <p:txBody>
          <a:bodyPr/>
          <a:lstStyle/>
          <a:p>
            <a:pPr marL="228600" lvl="0" indent="-228600">
              <a:lnSpc>
                <a:spcPct val="100000"/>
              </a:lnSpc>
              <a:buFont typeface="+mj-lt"/>
              <a:buAutoNum type="arabicPeriod"/>
            </a:pPr>
            <a:r>
              <a:rPr lang="nl-NL" sz="2800" dirty="0"/>
              <a:t>De inzet van het handelen is er altijd op gericht is om verplichte zorg te voorkómen en, indien er al sprake is van verplichte zorg, dit zo snel mogelijk te verminderen. </a:t>
            </a:r>
          </a:p>
          <a:p>
            <a:pPr marL="228600" lvl="0" indent="-228600">
              <a:lnSpc>
                <a:spcPct val="100000"/>
              </a:lnSpc>
              <a:buFont typeface="+mj-lt"/>
              <a:buAutoNum type="arabicPeriod"/>
            </a:pPr>
            <a:endParaRPr lang="nl-NL" sz="2800" dirty="0"/>
          </a:p>
          <a:p>
            <a:pPr marL="228600" lvl="0" indent="-228600">
              <a:lnSpc>
                <a:spcPct val="100000"/>
              </a:lnSpc>
              <a:buFont typeface="+mj-lt"/>
              <a:buAutoNum type="arabicPeriod"/>
            </a:pPr>
            <a:r>
              <a:rPr lang="nl-NL" sz="2800" dirty="0"/>
              <a:t>Bij het opschalen van vrijwillige zorg naar assertieve zorg en naar verplichte zorg, wordt telkens in samenspraak met de patiënt en diens naasten de vraag gesteld of, op welke wijze en per wanneer afschalen weer mogelijk is. Vrijwillige zorg is de norm, assertieve en verplichte zorg de uitzondering.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p:cNvSpPr>
            <a:spLocks noGrp="1"/>
          </p:cNvSpPr>
          <p:nvPr>
            <p:ph type="body" sz="quarter" idx="12"/>
          </p:nvPr>
        </p:nvSpPr>
        <p:spPr/>
        <p:txBody>
          <a:bodyPr/>
          <a:lstStyle/>
          <a:p>
            <a:endParaRPr lang="nl-NL"/>
          </a:p>
        </p:txBody>
      </p:sp>
      <p:sp>
        <p:nvSpPr>
          <p:cNvPr id="4" name="Tijdelijke aanduiding voor tekst 3"/>
          <p:cNvSpPr>
            <a:spLocks noGrp="1"/>
          </p:cNvSpPr>
          <p:nvPr>
            <p:ph type="body" sz="quarter" idx="10"/>
          </p:nvPr>
        </p:nvSpPr>
        <p:spPr/>
        <p:txBody>
          <a:bodyPr/>
          <a:lstStyle/>
          <a:p>
            <a:r>
              <a:rPr lang="nl-NL" sz="3600" dirty="0"/>
              <a:t>Aansluiten bij motivatie</a:t>
            </a:r>
          </a:p>
        </p:txBody>
      </p:sp>
      <p:sp>
        <p:nvSpPr>
          <p:cNvPr id="6" name="Tijdelijke aanduiding voor tekst 5"/>
          <p:cNvSpPr>
            <a:spLocks noGrp="1"/>
          </p:cNvSpPr>
          <p:nvPr>
            <p:ph type="body" sz="quarter" idx="13"/>
          </p:nvPr>
        </p:nvSpPr>
        <p:spPr/>
        <p:txBody>
          <a:bodyPr/>
          <a:lstStyle/>
          <a:p>
            <a:pPr marL="228600" lvl="0" indent="-228600">
              <a:lnSpc>
                <a:spcPct val="100000"/>
              </a:lnSpc>
              <a:buFont typeface="+mj-lt"/>
              <a:buAutoNum type="arabicPeriod"/>
            </a:pPr>
            <a:r>
              <a:rPr lang="nl-NL" sz="2400" dirty="0"/>
              <a:t>De motivatie van de patiënt is de belangrijkste aanwijzing voor de professional hoezeer hij of zij moet aandringen. In de assertieve zorg zal de professional de mate van inzet laten aansluiten bij de motivatie van de patiënt. Door naast de patiënt te staan en te onderzoeken waar iemand last van heeft, waar zijn wensen liggen en langs welke weg professional en patiënt samen stappen kunnen zetten, zoeken zij naar de intrinsieke motivatie. Als dit te langzaam gaat vanwege de urgentie, de aard en de ernst van de  problemen, zal de professional de drang versterken en dus acties ondernemen om de extrinsieke motivatie aan te spreken.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p:cNvSpPr>
            <a:spLocks noGrp="1"/>
          </p:cNvSpPr>
          <p:nvPr>
            <p:ph type="body" sz="quarter" idx="12"/>
          </p:nvPr>
        </p:nvSpPr>
        <p:spPr/>
        <p:txBody>
          <a:bodyPr/>
          <a:lstStyle/>
          <a:p>
            <a:endParaRPr lang="nl-NL"/>
          </a:p>
        </p:txBody>
      </p:sp>
      <p:sp>
        <p:nvSpPr>
          <p:cNvPr id="4" name="Tijdelijke aanduiding voor tekst 3"/>
          <p:cNvSpPr>
            <a:spLocks noGrp="1"/>
          </p:cNvSpPr>
          <p:nvPr>
            <p:ph type="body" sz="quarter" idx="10"/>
          </p:nvPr>
        </p:nvSpPr>
        <p:spPr/>
        <p:txBody>
          <a:bodyPr/>
          <a:lstStyle/>
          <a:p>
            <a:r>
              <a:rPr lang="nl-NL" sz="3600" dirty="0"/>
              <a:t>Goed samenwerken</a:t>
            </a:r>
          </a:p>
        </p:txBody>
      </p:sp>
      <p:sp>
        <p:nvSpPr>
          <p:cNvPr id="6" name="Tijdelijke aanduiding voor tekst 5"/>
          <p:cNvSpPr>
            <a:spLocks noGrp="1"/>
          </p:cNvSpPr>
          <p:nvPr>
            <p:ph type="body" sz="quarter" idx="13"/>
          </p:nvPr>
        </p:nvSpPr>
        <p:spPr/>
        <p:txBody>
          <a:bodyPr/>
          <a:lstStyle/>
          <a:p>
            <a:pPr marL="228600" lvl="0" indent="-228600">
              <a:lnSpc>
                <a:spcPct val="100000"/>
              </a:lnSpc>
            </a:pPr>
            <a:r>
              <a:rPr lang="nl-NL" sz="2400" dirty="0"/>
              <a:t>Bij toepassing van assertieve en verplichte zorg is het van belang dat alle betrokkenen en betrokken partijen het eens zijn over de juiste aanpak. Is dit niet het geval, dan zullen partijen bij handelingsverlegenheid naar elkaar gaan wijzen om gewenste acties uit te voeren (opname, vervolging, verzorging). De doelen en verwachtingen zijn dan niet onderling afgestemd en samenwerking (voor zover je daar al van kan spreken) is tot mislukken gedoemd. Dit kan spelen binnen een team, of op een afdeling, maar is soms ook aan de orde als er verschillende partijen betrokken zijn.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DA7328-B730-4F7B-8925-5CA1D61AA545}"/>
              </a:ext>
            </a:extLst>
          </p:cNvPr>
          <p:cNvSpPr>
            <a:spLocks noGrp="1"/>
          </p:cNvSpPr>
          <p:nvPr>
            <p:ph type="title"/>
          </p:nvPr>
        </p:nvSpPr>
        <p:spPr/>
        <p:txBody>
          <a:bodyPr/>
          <a:lstStyle/>
          <a:p>
            <a:r>
              <a:rPr lang="nl-NL" dirty="0"/>
              <a:t>Wet Verplichte GGZ</a:t>
            </a:r>
          </a:p>
        </p:txBody>
      </p:sp>
      <p:sp>
        <p:nvSpPr>
          <p:cNvPr id="3" name="Tijdelijke aanduiding voor inhoud 2">
            <a:extLst>
              <a:ext uri="{FF2B5EF4-FFF2-40B4-BE49-F238E27FC236}">
                <a16:creationId xmlns:a16="http://schemas.microsoft.com/office/drawing/2014/main" id="{16C0BED5-B12A-4318-8E4E-20B91F9429E4}"/>
              </a:ext>
            </a:extLst>
          </p:cNvPr>
          <p:cNvSpPr>
            <a:spLocks noGrp="1"/>
          </p:cNvSpPr>
          <p:nvPr>
            <p:ph idx="1"/>
          </p:nvPr>
        </p:nvSpPr>
        <p:spPr/>
        <p:txBody>
          <a:bodyPr>
            <a:normAutofit fontScale="92500" lnSpcReduction="20000"/>
          </a:bodyPr>
          <a:lstStyle/>
          <a:p>
            <a:r>
              <a:rPr lang="nl-NL" dirty="0"/>
              <a:t>Doelen: </a:t>
            </a:r>
          </a:p>
          <a:p>
            <a:pPr lvl="1"/>
            <a:r>
              <a:rPr lang="nl-NL" dirty="0"/>
              <a:t>Zoveel mogelijk op basis van vrijwilligheid, verplichte zorg zo veel mogelijk voorkomen</a:t>
            </a:r>
          </a:p>
          <a:p>
            <a:pPr lvl="1"/>
            <a:r>
              <a:rPr lang="nl-NL" dirty="0"/>
              <a:t>Deelname maatschappelijk leven bevorderen</a:t>
            </a:r>
          </a:p>
          <a:p>
            <a:pPr lvl="1"/>
            <a:r>
              <a:rPr lang="nl-NL" dirty="0"/>
              <a:t>Wensen ten aanzien van zorg vastleggen</a:t>
            </a:r>
          </a:p>
          <a:p>
            <a:pPr lvl="1"/>
            <a:r>
              <a:rPr lang="nl-NL" dirty="0"/>
              <a:t>Wensen ten aanzien van verplichte zorg worden zoveel mogelijk gehonoreerd</a:t>
            </a:r>
          </a:p>
          <a:p>
            <a:pPr lvl="1"/>
            <a:r>
              <a:rPr lang="nl-NL" dirty="0"/>
              <a:t>Familie, huisarts en naasten zoveel mogelijk betrokken</a:t>
            </a:r>
          </a:p>
          <a:p>
            <a:endParaRPr lang="nl-NL" dirty="0"/>
          </a:p>
          <a:p>
            <a:r>
              <a:rPr lang="nl-NL" dirty="0"/>
              <a:t>Mogelijkheid tot ambulante dwangtoepassing</a:t>
            </a:r>
          </a:p>
        </p:txBody>
      </p:sp>
    </p:spTree>
    <p:extLst>
      <p:ext uri="{BB962C8B-B14F-4D97-AF65-F5344CB8AC3E}">
        <p14:creationId xmlns:p14="http://schemas.microsoft.com/office/powerpoint/2010/main" val="4252520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p:cNvSpPr>
            <a:spLocks noGrp="1"/>
          </p:cNvSpPr>
          <p:nvPr>
            <p:ph type="body" sz="quarter" idx="12"/>
          </p:nvPr>
        </p:nvSpPr>
        <p:spPr/>
        <p:txBody>
          <a:bodyPr/>
          <a:lstStyle/>
          <a:p>
            <a:endParaRPr lang="nl-NL"/>
          </a:p>
        </p:txBody>
      </p:sp>
      <p:sp>
        <p:nvSpPr>
          <p:cNvPr id="4" name="Tijdelijke aanduiding voor tekst 3"/>
          <p:cNvSpPr>
            <a:spLocks noGrp="1"/>
          </p:cNvSpPr>
          <p:nvPr>
            <p:ph type="body" sz="quarter" idx="10"/>
          </p:nvPr>
        </p:nvSpPr>
        <p:spPr/>
        <p:txBody>
          <a:bodyPr/>
          <a:lstStyle/>
          <a:p>
            <a:r>
              <a:rPr lang="nl-NL" sz="3600" dirty="0"/>
              <a:t>Wederkerigheid</a:t>
            </a:r>
          </a:p>
        </p:txBody>
      </p:sp>
      <p:sp>
        <p:nvSpPr>
          <p:cNvPr id="6" name="Tijdelijke aanduiding voor tekst 5"/>
          <p:cNvSpPr>
            <a:spLocks noGrp="1"/>
          </p:cNvSpPr>
          <p:nvPr>
            <p:ph type="body" sz="quarter" idx="13"/>
          </p:nvPr>
        </p:nvSpPr>
        <p:spPr/>
        <p:txBody>
          <a:bodyPr/>
          <a:lstStyle/>
          <a:p>
            <a:pPr marL="228600" lvl="0" indent="-228600">
              <a:lnSpc>
                <a:spcPct val="100000"/>
              </a:lnSpc>
              <a:buFont typeface="+mj-lt"/>
              <a:buAutoNum type="arabicPeriod"/>
            </a:pPr>
            <a:endParaRPr lang="nl-NL" sz="1800" dirty="0"/>
          </a:p>
          <a:p>
            <a:pPr marL="228600" lvl="0" indent="-228600">
              <a:lnSpc>
                <a:spcPct val="100000"/>
              </a:lnSpc>
            </a:pPr>
            <a:r>
              <a:rPr lang="nl-NL" sz="2800" dirty="0"/>
              <a:t>In de </a:t>
            </a:r>
            <a:r>
              <a:rPr lang="nl-NL" sz="2800" dirty="0" err="1"/>
              <a:t>Wvggz</a:t>
            </a:r>
            <a:r>
              <a:rPr lang="nl-NL" sz="2800" dirty="0"/>
              <a:t> bestaat het principe van de wederkerigheid: wanneer mensen die te maken krijgen met dwang bijvoorbeeld geen huis hebben of schulden, dan gaat de gemeente met hen in gesprek om hier een oplossing voor te vinden. Het hebben van een huis of minder schulden zal de kans op terugval in psychiatrische symptomen en het risico op ernstig nadeel waarschijnlijk ook verkleinen.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p:cNvSpPr>
            <a:spLocks noGrp="1"/>
          </p:cNvSpPr>
          <p:nvPr>
            <p:ph type="body" sz="quarter" idx="12"/>
          </p:nvPr>
        </p:nvSpPr>
        <p:spPr/>
        <p:txBody>
          <a:bodyPr/>
          <a:lstStyle/>
          <a:p>
            <a:endParaRPr lang="nl-NL"/>
          </a:p>
        </p:txBody>
      </p:sp>
      <p:sp>
        <p:nvSpPr>
          <p:cNvPr id="4" name="Tijdelijke aanduiding voor tekst 3"/>
          <p:cNvSpPr>
            <a:spLocks noGrp="1"/>
          </p:cNvSpPr>
          <p:nvPr>
            <p:ph type="body" sz="quarter" idx="10"/>
          </p:nvPr>
        </p:nvSpPr>
        <p:spPr/>
        <p:txBody>
          <a:bodyPr/>
          <a:lstStyle/>
          <a:p>
            <a:r>
              <a:rPr lang="nl-NL" sz="3600" dirty="0"/>
              <a:t>Ambulante dwang </a:t>
            </a:r>
          </a:p>
        </p:txBody>
      </p:sp>
      <p:sp>
        <p:nvSpPr>
          <p:cNvPr id="6" name="Tijdelijke aanduiding voor tekst 5"/>
          <p:cNvSpPr>
            <a:spLocks noGrp="1"/>
          </p:cNvSpPr>
          <p:nvPr>
            <p:ph type="body" sz="quarter" idx="13"/>
          </p:nvPr>
        </p:nvSpPr>
        <p:spPr/>
        <p:txBody>
          <a:bodyPr/>
          <a:lstStyle/>
          <a:p>
            <a:pPr marL="228600" lvl="0" indent="-228600">
              <a:lnSpc>
                <a:spcPct val="100000"/>
              </a:lnSpc>
            </a:pPr>
            <a:r>
              <a:rPr lang="nl-NL" sz="2400" dirty="0"/>
              <a:t>Professionals, patiënten en naasten zijn van mening dat het uitgangspunt bij de toepassing van ambulante dwang is dat dit gebeurt zonder fysiek verzet en alleen wanneer hier in het zorgplan van de </a:t>
            </a:r>
            <a:r>
              <a:rPr lang="nl-NL" sz="2400" dirty="0" err="1"/>
              <a:t>Wvggz</a:t>
            </a:r>
            <a:r>
              <a:rPr lang="nl-NL" sz="2400" dirty="0"/>
              <a:t> overeenstemming over bereikt is. Van dit uitgangspunt kan alleen worden afgeweken wanneer dit meer schade oplevert voor de patiënt dan wanneer er van wordt afgeweken. De professional, die uiteindelijk deze beslissing neemt, consulteert voor dit besluit waar mogelijk de naasten. Daarnaast dient de professional </a:t>
            </a:r>
            <a:r>
              <a:rPr lang="nl-NL" sz="2400" dirty="0" err="1"/>
              <a:t>ruggenspraak</a:t>
            </a:r>
            <a:r>
              <a:rPr lang="nl-NL" sz="2400" dirty="0"/>
              <a:t> te organiseren en is het van belang achteraf dit besluit zorgvuldig te evalueren.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endParaRPr lang="nl-NL"/>
          </a:p>
        </p:txBody>
      </p:sp>
      <p:sp>
        <p:nvSpPr>
          <p:cNvPr id="3" name="Tijdelijke aanduiding voor tekst 2"/>
          <p:cNvSpPr>
            <a:spLocks noGrp="1"/>
          </p:cNvSpPr>
          <p:nvPr>
            <p:ph type="body" sz="quarter" idx="10"/>
          </p:nvPr>
        </p:nvSpPr>
        <p:spPr/>
        <p:txBody>
          <a:bodyPr/>
          <a:lstStyle/>
          <a:p>
            <a:r>
              <a:rPr lang="nl-NL" dirty="0"/>
              <a:t>Conclusies </a:t>
            </a:r>
          </a:p>
        </p:txBody>
      </p:sp>
      <p:sp>
        <p:nvSpPr>
          <p:cNvPr id="4" name="Tijdelijke aanduiding voor tekst 3"/>
          <p:cNvSpPr>
            <a:spLocks noGrp="1"/>
          </p:cNvSpPr>
          <p:nvPr>
            <p:ph type="body" sz="quarter" idx="13"/>
          </p:nvPr>
        </p:nvSpPr>
        <p:spPr/>
        <p:txBody>
          <a:bodyPr/>
          <a:lstStyle/>
          <a:p>
            <a:r>
              <a:rPr lang="nl-NL" dirty="0"/>
              <a:t>Zet zoveel mogelijk in op voorkómen van dwang </a:t>
            </a:r>
          </a:p>
          <a:p>
            <a:endParaRPr lang="nl-NL" dirty="0"/>
          </a:p>
          <a:p>
            <a:r>
              <a:rPr lang="nl-NL" dirty="0" err="1"/>
              <a:t>Wederkerigheidsprincipe</a:t>
            </a:r>
            <a:r>
              <a:rPr lang="nl-NL" dirty="0"/>
              <a:t> nog onduidelijk in de praktijk</a:t>
            </a:r>
          </a:p>
          <a:p>
            <a:endParaRPr lang="nl-NL" dirty="0"/>
          </a:p>
          <a:p>
            <a:r>
              <a:rPr lang="nl-NL" dirty="0"/>
              <a:t>Assertieve zorg onderdeel </a:t>
            </a:r>
            <a:r>
              <a:rPr lang="nl-NL" dirty="0" err="1"/>
              <a:t>ggz</a:t>
            </a:r>
            <a:r>
              <a:rPr lang="nl-NL" dirty="0"/>
              <a:t> </a:t>
            </a:r>
          </a:p>
          <a:p>
            <a:endParaRPr lang="nl-NL" dirty="0"/>
          </a:p>
          <a:p>
            <a:r>
              <a:rPr lang="nl-NL" dirty="0"/>
              <a:t>Dwang thuis: evt. na vastlegging in zorgplan, zonder fysiek verzet</a:t>
            </a:r>
          </a:p>
          <a:p>
            <a:endParaRPr lang="nl-NL" dirty="0"/>
          </a:p>
          <a:p>
            <a:r>
              <a:rPr lang="nl-NL" dirty="0"/>
              <a:t> </a:t>
            </a:r>
          </a:p>
          <a:p>
            <a:endParaRPr lang="nl-NL" dirty="0"/>
          </a:p>
          <a:p>
            <a:endParaRPr lang="nl-N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p:cNvSpPr>
            <a:spLocks noGrp="1"/>
          </p:cNvSpPr>
          <p:nvPr>
            <p:ph type="body" sz="quarter" idx="12"/>
          </p:nvPr>
        </p:nvSpPr>
        <p:spPr/>
        <p:txBody>
          <a:bodyPr/>
          <a:lstStyle/>
          <a:p>
            <a:endParaRPr lang="nl-NL"/>
          </a:p>
        </p:txBody>
      </p:sp>
      <p:sp>
        <p:nvSpPr>
          <p:cNvPr id="3" name="Tijdelijke aanduiding voor tekst 2"/>
          <p:cNvSpPr>
            <a:spLocks noGrp="1"/>
          </p:cNvSpPr>
          <p:nvPr>
            <p:ph type="body" sz="quarter" idx="10"/>
          </p:nvPr>
        </p:nvSpPr>
        <p:spPr/>
        <p:txBody>
          <a:bodyPr/>
          <a:lstStyle/>
          <a:p>
            <a:r>
              <a:rPr lang="nl-NL" dirty="0"/>
              <a:t>U kunt uw feedback op de concept GM geven via uw beroepsvereniging </a:t>
            </a:r>
          </a:p>
        </p:txBody>
      </p:sp>
      <p:sp>
        <p:nvSpPr>
          <p:cNvPr id="4" name="Tijdelijke aanduiding voor tekst 3"/>
          <p:cNvSpPr>
            <a:spLocks noGrp="1"/>
          </p:cNvSpPr>
          <p:nvPr>
            <p:ph type="body" sz="quarter" idx="13"/>
          </p:nvPr>
        </p:nvSpPr>
        <p:spPr/>
        <p:txBody>
          <a:bodyPr/>
          <a:lstStyle/>
          <a:p>
            <a:endParaRPr lang="nl-NL" dirty="0"/>
          </a:p>
          <a:p>
            <a:r>
              <a:rPr lang="nl-NL" dirty="0"/>
              <a:t> </a:t>
            </a:r>
          </a:p>
          <a:p>
            <a:endParaRPr lang="nl-NL" dirty="0"/>
          </a:p>
          <a:p>
            <a:endParaRPr lang="nl-N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F24E44D0-CFBC-400D-834C-7F3AE619CF32}"/>
              </a:ext>
            </a:extLst>
          </p:cNvPr>
          <p:cNvSpPr txBox="1"/>
          <p:nvPr/>
        </p:nvSpPr>
        <p:spPr>
          <a:xfrm>
            <a:off x="1616149" y="1169581"/>
            <a:ext cx="8559209" cy="5847755"/>
          </a:xfrm>
          <a:prstGeom prst="rect">
            <a:avLst/>
          </a:prstGeom>
          <a:noFill/>
        </p:spPr>
        <p:txBody>
          <a:bodyPr wrap="square" rtlCol="0">
            <a:spAutoFit/>
          </a:bodyPr>
          <a:lstStyle/>
          <a:p>
            <a:pPr algn="ctr"/>
            <a:r>
              <a:rPr lang="nl-NL" sz="4000" dirty="0"/>
              <a:t>Patiënten, naasten en professionals hebben de opdracht om met elkaar te omschrijven hoe en wanneer drang en dwang toe te passen volgens wettelijke kaders en door deze werkgroep vast te stellen uitgangspunten, principes en eisen aan de kwaliteit</a:t>
            </a:r>
          </a:p>
          <a:p>
            <a:endParaRPr lang="nl-NL" dirty="0"/>
          </a:p>
          <a:p>
            <a:endParaRPr lang="nl-NL" dirty="0"/>
          </a:p>
          <a:p>
            <a:endParaRPr lang="nl-NL" dirty="0"/>
          </a:p>
        </p:txBody>
      </p:sp>
    </p:spTree>
    <p:extLst>
      <p:ext uri="{BB962C8B-B14F-4D97-AF65-F5344CB8AC3E}">
        <p14:creationId xmlns:p14="http://schemas.microsoft.com/office/powerpoint/2010/main" val="247812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tekst 3">
            <a:extLst>
              <a:ext uri="{FF2B5EF4-FFF2-40B4-BE49-F238E27FC236}">
                <a16:creationId xmlns:a16="http://schemas.microsoft.com/office/drawing/2014/main" id="{33D3CDA1-EFAA-4646-A95D-CE8CAB959522}"/>
              </a:ext>
            </a:extLst>
          </p:cNvPr>
          <p:cNvSpPr>
            <a:spLocks noGrp="1"/>
          </p:cNvSpPr>
          <p:nvPr>
            <p:ph type="body" sz="quarter" idx="11"/>
          </p:nvPr>
        </p:nvSpPr>
        <p:spPr>
          <a:xfrm>
            <a:off x="925033" y="1169581"/>
            <a:ext cx="10345479" cy="4092532"/>
          </a:xfrm>
        </p:spPr>
        <p:txBody>
          <a:bodyPr/>
          <a:lstStyle/>
          <a:p>
            <a:pPr marL="0" indent="0">
              <a:buNone/>
            </a:pPr>
            <a:endParaRPr lang="nl-NL" dirty="0"/>
          </a:p>
          <a:p>
            <a:pPr marL="0" indent="0">
              <a:buNone/>
            </a:pPr>
            <a:endParaRPr lang="nl-NL" dirty="0"/>
          </a:p>
        </p:txBody>
      </p:sp>
      <p:sp>
        <p:nvSpPr>
          <p:cNvPr id="2" name="Tekstvak 1">
            <a:extLst>
              <a:ext uri="{FF2B5EF4-FFF2-40B4-BE49-F238E27FC236}">
                <a16:creationId xmlns:a16="http://schemas.microsoft.com/office/drawing/2014/main" id="{73D2964E-7595-430D-9F37-3DF76159F588}"/>
              </a:ext>
            </a:extLst>
          </p:cNvPr>
          <p:cNvSpPr txBox="1"/>
          <p:nvPr/>
        </p:nvSpPr>
        <p:spPr>
          <a:xfrm>
            <a:off x="1275644" y="1354667"/>
            <a:ext cx="8884356" cy="4524315"/>
          </a:xfrm>
          <a:prstGeom prst="rect">
            <a:avLst/>
          </a:prstGeom>
          <a:noFill/>
        </p:spPr>
        <p:txBody>
          <a:bodyPr wrap="square" rtlCol="0">
            <a:spAutoFit/>
          </a:bodyPr>
          <a:lstStyle/>
          <a:p>
            <a:r>
              <a:rPr lang="nl-NL" dirty="0"/>
              <a:t>De werkgroepleden</a:t>
            </a:r>
          </a:p>
          <a:p>
            <a:endParaRPr lang="nl-NL" dirty="0"/>
          </a:p>
          <a:p>
            <a:r>
              <a:rPr lang="nl-NL" dirty="0"/>
              <a:t>Niels Mulder (voorzitter)</a:t>
            </a:r>
          </a:p>
          <a:p>
            <a:r>
              <a:rPr lang="nl-NL" dirty="0"/>
              <a:t>Markus van der Burgh (projectmanager)</a:t>
            </a:r>
          </a:p>
          <a:p>
            <a:r>
              <a:rPr lang="nl-NL" dirty="0"/>
              <a:t>Bart Frank (MIND)</a:t>
            </a:r>
          </a:p>
          <a:p>
            <a:r>
              <a:rPr lang="nl-NL" dirty="0"/>
              <a:t>Russel Cummings (MIND)</a:t>
            </a:r>
          </a:p>
          <a:p>
            <a:r>
              <a:rPr lang="nl-NL" dirty="0"/>
              <a:t>Bert Stavenuiter (MIND)</a:t>
            </a:r>
          </a:p>
          <a:p>
            <a:r>
              <a:rPr lang="nl-NL" dirty="0"/>
              <a:t>Roelf </a:t>
            </a:r>
            <a:r>
              <a:rPr lang="nl-NL" dirty="0" err="1"/>
              <a:t>Scholma</a:t>
            </a:r>
            <a:r>
              <a:rPr lang="nl-NL" dirty="0"/>
              <a:t> (MIND)</a:t>
            </a:r>
          </a:p>
          <a:p>
            <a:r>
              <a:rPr lang="nl-NL" dirty="0"/>
              <a:t>Arnoud Jansen (NVVP)</a:t>
            </a:r>
          </a:p>
          <a:p>
            <a:r>
              <a:rPr lang="nl-NL" dirty="0"/>
              <a:t>Anne Aurore den Hertog (NIP)</a:t>
            </a:r>
          </a:p>
          <a:p>
            <a:r>
              <a:rPr lang="nl-NL" dirty="0"/>
              <a:t>Sacha Beeckman (</a:t>
            </a:r>
            <a:r>
              <a:rPr lang="nl-NL" dirty="0" err="1"/>
              <a:t>NvGzP</a:t>
            </a:r>
            <a:r>
              <a:rPr lang="nl-NL" dirty="0"/>
              <a:t>)</a:t>
            </a:r>
          </a:p>
          <a:p>
            <a:r>
              <a:rPr lang="nl-NL" dirty="0"/>
              <a:t>Rachel Bogers-de Reus (NVKG)</a:t>
            </a:r>
          </a:p>
          <a:p>
            <a:r>
              <a:rPr lang="nl-NL" dirty="0"/>
              <a:t>Richard Starmans (NHG)</a:t>
            </a:r>
          </a:p>
          <a:p>
            <a:r>
              <a:rPr lang="nl-NL" dirty="0"/>
              <a:t>Roos </a:t>
            </a:r>
            <a:r>
              <a:rPr lang="nl-NL" dirty="0" err="1"/>
              <a:t>Huyben</a:t>
            </a:r>
            <a:r>
              <a:rPr lang="nl-NL" dirty="0"/>
              <a:t> (V&amp;VN)</a:t>
            </a:r>
          </a:p>
          <a:p>
            <a:r>
              <a:rPr lang="nl-NL" dirty="0"/>
              <a:t>Kim van Holten (V&amp;VN)</a:t>
            </a:r>
          </a:p>
          <a:p>
            <a:endParaRPr lang="nl-NL" dirty="0"/>
          </a:p>
        </p:txBody>
      </p:sp>
    </p:spTree>
    <p:extLst>
      <p:ext uri="{BB962C8B-B14F-4D97-AF65-F5344CB8AC3E}">
        <p14:creationId xmlns:p14="http://schemas.microsoft.com/office/powerpoint/2010/main" val="3840832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tekst 3">
            <a:extLst>
              <a:ext uri="{FF2B5EF4-FFF2-40B4-BE49-F238E27FC236}">
                <a16:creationId xmlns:a16="http://schemas.microsoft.com/office/drawing/2014/main" id="{33D3CDA1-EFAA-4646-A95D-CE8CAB959522}"/>
              </a:ext>
            </a:extLst>
          </p:cNvPr>
          <p:cNvSpPr>
            <a:spLocks noGrp="1"/>
          </p:cNvSpPr>
          <p:nvPr>
            <p:ph type="body" sz="quarter" idx="11"/>
          </p:nvPr>
        </p:nvSpPr>
        <p:spPr>
          <a:xfrm>
            <a:off x="925033" y="1169581"/>
            <a:ext cx="10345479" cy="4092532"/>
          </a:xfrm>
        </p:spPr>
        <p:txBody>
          <a:bodyPr/>
          <a:lstStyle/>
          <a:p>
            <a:pPr marL="0" indent="0">
              <a:buNone/>
            </a:pPr>
            <a:endParaRPr lang="nl-NL" dirty="0"/>
          </a:p>
          <a:p>
            <a:pPr marL="0" indent="0">
              <a:buNone/>
            </a:pPr>
            <a:endParaRPr lang="nl-NL" dirty="0"/>
          </a:p>
        </p:txBody>
      </p:sp>
      <p:sp>
        <p:nvSpPr>
          <p:cNvPr id="2" name="Tekstvak 1">
            <a:extLst>
              <a:ext uri="{FF2B5EF4-FFF2-40B4-BE49-F238E27FC236}">
                <a16:creationId xmlns:a16="http://schemas.microsoft.com/office/drawing/2014/main" id="{73D2964E-7595-430D-9F37-3DF76159F588}"/>
              </a:ext>
            </a:extLst>
          </p:cNvPr>
          <p:cNvSpPr txBox="1"/>
          <p:nvPr/>
        </p:nvSpPr>
        <p:spPr>
          <a:xfrm>
            <a:off x="1275644" y="1354667"/>
            <a:ext cx="8884356" cy="4247317"/>
          </a:xfrm>
          <a:prstGeom prst="rect">
            <a:avLst/>
          </a:prstGeom>
          <a:noFill/>
        </p:spPr>
        <p:txBody>
          <a:bodyPr wrap="square" rtlCol="0">
            <a:spAutoFit/>
          </a:bodyPr>
          <a:lstStyle/>
          <a:p>
            <a:r>
              <a:rPr lang="nl-NL" dirty="0"/>
              <a:t>Overige betrokkenen:</a:t>
            </a:r>
          </a:p>
          <a:p>
            <a:endParaRPr lang="nl-NL" dirty="0"/>
          </a:p>
          <a:p>
            <a:pPr marL="285750" indent="-285750">
              <a:buFontTx/>
              <a:buChar char="-"/>
            </a:pPr>
            <a:r>
              <a:rPr lang="nl-NL" dirty="0"/>
              <a:t>Jolanda Voskes (voormalig projectleider, expert HIC, ambulante dwang, literatuurstudie)</a:t>
            </a:r>
          </a:p>
          <a:p>
            <a:pPr marL="285750" indent="-285750">
              <a:buFontTx/>
              <a:buChar char="-"/>
            </a:pPr>
            <a:r>
              <a:rPr lang="nl-NL" dirty="0"/>
              <a:t>Simone de Lindt (opleider bemoeizorg, RINO, best practice)</a:t>
            </a:r>
          </a:p>
          <a:p>
            <a:pPr marL="285750" indent="-285750">
              <a:buFontTx/>
              <a:buChar char="-"/>
            </a:pPr>
            <a:r>
              <a:rPr lang="nl-NL" dirty="0"/>
              <a:t>Paul Ulrich (analyse huidige tekst t.o.v. nieuwe wet)</a:t>
            </a:r>
          </a:p>
          <a:p>
            <a:pPr marL="285750" indent="-285750">
              <a:buFontTx/>
              <a:buChar char="-"/>
            </a:pPr>
            <a:r>
              <a:rPr lang="nl-NL" dirty="0"/>
              <a:t>André de Mol (PVP)</a:t>
            </a:r>
          </a:p>
          <a:p>
            <a:pPr marL="285750" indent="-285750">
              <a:buFontTx/>
              <a:buChar char="-"/>
            </a:pPr>
            <a:r>
              <a:rPr lang="nl-NL" dirty="0"/>
              <a:t>Toon Vriens?(LSFVP)</a:t>
            </a:r>
          </a:p>
          <a:p>
            <a:pPr marL="285750" indent="-285750">
              <a:buFontTx/>
              <a:buChar char="-"/>
            </a:pPr>
            <a:r>
              <a:rPr lang="nl-NL" dirty="0"/>
              <a:t>Henk van Dijk (landelijke politie)</a:t>
            </a:r>
          </a:p>
          <a:p>
            <a:pPr marL="285750" indent="-285750">
              <a:buFontTx/>
              <a:buChar char="-"/>
            </a:pPr>
            <a:r>
              <a:rPr lang="nl-NL" dirty="0"/>
              <a:t>Rob Keurentjes (BOPZ Rechter) </a:t>
            </a:r>
          </a:p>
          <a:p>
            <a:pPr marL="285750" indent="-285750">
              <a:buFontTx/>
              <a:buChar char="-"/>
            </a:pPr>
            <a:r>
              <a:rPr lang="nl-NL" dirty="0"/>
              <a:t>Marga Jonkman (NIP sectie jeugd eenmalig deelname in januari)</a:t>
            </a:r>
          </a:p>
          <a:p>
            <a:pPr marL="285750" indent="-285750">
              <a:buFontTx/>
              <a:buChar char="-"/>
            </a:pPr>
            <a:r>
              <a:rPr lang="nl-NL" dirty="0"/>
              <a:t>Dwayne Meijkens (MIND, ondersteuning werkgroep leden MIND, achterban raadpleging etc.)</a:t>
            </a:r>
          </a:p>
          <a:p>
            <a:endParaRPr lang="nl-NL" dirty="0"/>
          </a:p>
          <a:p>
            <a:endParaRPr lang="nl-NL" dirty="0"/>
          </a:p>
        </p:txBody>
      </p:sp>
    </p:spTree>
    <p:extLst>
      <p:ext uri="{BB962C8B-B14F-4D97-AF65-F5344CB8AC3E}">
        <p14:creationId xmlns:p14="http://schemas.microsoft.com/office/powerpoint/2010/main" val="453595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tekst 3">
            <a:extLst>
              <a:ext uri="{FF2B5EF4-FFF2-40B4-BE49-F238E27FC236}">
                <a16:creationId xmlns:a16="http://schemas.microsoft.com/office/drawing/2014/main" id="{33D3CDA1-EFAA-4646-A95D-CE8CAB959522}"/>
              </a:ext>
            </a:extLst>
          </p:cNvPr>
          <p:cNvSpPr>
            <a:spLocks noGrp="1"/>
          </p:cNvSpPr>
          <p:nvPr>
            <p:ph type="body" sz="quarter" idx="11"/>
          </p:nvPr>
        </p:nvSpPr>
        <p:spPr>
          <a:xfrm>
            <a:off x="925033" y="1169581"/>
            <a:ext cx="10345479" cy="4092532"/>
          </a:xfrm>
        </p:spPr>
        <p:txBody>
          <a:bodyPr/>
          <a:lstStyle/>
          <a:p>
            <a:pPr marL="0" indent="0">
              <a:buNone/>
            </a:pPr>
            <a:endParaRPr lang="nl-NL" dirty="0"/>
          </a:p>
          <a:p>
            <a:pPr marL="0" indent="0">
              <a:buNone/>
            </a:pPr>
            <a:endParaRPr lang="nl-NL" dirty="0"/>
          </a:p>
        </p:txBody>
      </p:sp>
      <p:sp>
        <p:nvSpPr>
          <p:cNvPr id="2" name="Tekstvak 1">
            <a:extLst>
              <a:ext uri="{FF2B5EF4-FFF2-40B4-BE49-F238E27FC236}">
                <a16:creationId xmlns:a16="http://schemas.microsoft.com/office/drawing/2014/main" id="{73D2964E-7595-430D-9F37-3DF76159F588}"/>
              </a:ext>
            </a:extLst>
          </p:cNvPr>
          <p:cNvSpPr txBox="1"/>
          <p:nvPr/>
        </p:nvSpPr>
        <p:spPr>
          <a:xfrm>
            <a:off x="1275644" y="1354667"/>
            <a:ext cx="8884356" cy="646331"/>
          </a:xfrm>
          <a:prstGeom prst="rect">
            <a:avLst/>
          </a:prstGeom>
          <a:noFill/>
        </p:spPr>
        <p:txBody>
          <a:bodyPr wrap="square" rtlCol="0">
            <a:spAutoFit/>
          </a:bodyPr>
          <a:lstStyle/>
          <a:p>
            <a:endParaRPr lang="nl-NL" dirty="0"/>
          </a:p>
          <a:p>
            <a:endParaRPr lang="nl-NL" dirty="0"/>
          </a:p>
        </p:txBody>
      </p:sp>
      <p:sp>
        <p:nvSpPr>
          <p:cNvPr id="3" name="Tekstvak 2">
            <a:extLst>
              <a:ext uri="{FF2B5EF4-FFF2-40B4-BE49-F238E27FC236}">
                <a16:creationId xmlns:a16="http://schemas.microsoft.com/office/drawing/2014/main" id="{0F73BEF7-C7DD-4EA2-B78A-03368607580C}"/>
              </a:ext>
            </a:extLst>
          </p:cNvPr>
          <p:cNvSpPr txBox="1"/>
          <p:nvPr/>
        </p:nvSpPr>
        <p:spPr>
          <a:xfrm>
            <a:off x="2257425" y="1354667"/>
            <a:ext cx="7529513" cy="1938992"/>
          </a:xfrm>
          <a:prstGeom prst="rect">
            <a:avLst/>
          </a:prstGeom>
          <a:noFill/>
        </p:spPr>
        <p:txBody>
          <a:bodyPr wrap="square" rtlCol="0">
            <a:spAutoFit/>
          </a:bodyPr>
          <a:lstStyle/>
          <a:p>
            <a:pPr algn="ctr"/>
            <a:endParaRPr lang="nl-NL" sz="4000" dirty="0"/>
          </a:p>
          <a:p>
            <a:pPr algn="ctr"/>
            <a:r>
              <a:rPr lang="nl-NL" sz="4000" dirty="0"/>
              <a:t>De vier perspectieven van de herziening</a:t>
            </a:r>
          </a:p>
        </p:txBody>
      </p:sp>
    </p:spTree>
    <p:extLst>
      <p:ext uri="{BB962C8B-B14F-4D97-AF65-F5344CB8AC3E}">
        <p14:creationId xmlns:p14="http://schemas.microsoft.com/office/powerpoint/2010/main" val="81125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588411778"/>
              </p:ext>
            </p:extLst>
          </p:nvPr>
        </p:nvGraphicFramePr>
        <p:xfrm>
          <a:off x="2032000" y="0"/>
          <a:ext cx="8128000" cy="61383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kstvak 5"/>
          <p:cNvSpPr txBox="1"/>
          <p:nvPr/>
        </p:nvSpPr>
        <p:spPr>
          <a:xfrm>
            <a:off x="665547" y="2975575"/>
            <a:ext cx="2188420" cy="1077218"/>
          </a:xfrm>
          <a:prstGeom prst="rect">
            <a:avLst/>
          </a:prstGeom>
          <a:noFill/>
        </p:spPr>
        <p:txBody>
          <a:bodyPr wrap="none" rtlCol="0">
            <a:spAutoFit/>
          </a:bodyPr>
          <a:lstStyle/>
          <a:p>
            <a:r>
              <a:rPr lang="nl-NL" sz="3200" dirty="0"/>
              <a:t>Naasten-</a:t>
            </a:r>
          </a:p>
          <a:p>
            <a:r>
              <a:rPr lang="nl-NL" sz="3200" dirty="0"/>
              <a:t>perspectief</a:t>
            </a:r>
          </a:p>
        </p:txBody>
      </p:sp>
      <p:sp>
        <p:nvSpPr>
          <p:cNvPr id="7" name="Tekstvak 6"/>
          <p:cNvSpPr txBox="1"/>
          <p:nvPr/>
        </p:nvSpPr>
        <p:spPr>
          <a:xfrm>
            <a:off x="2876378" y="5729984"/>
            <a:ext cx="4719562" cy="707886"/>
          </a:xfrm>
          <a:prstGeom prst="rect">
            <a:avLst/>
          </a:prstGeom>
          <a:noFill/>
        </p:spPr>
        <p:txBody>
          <a:bodyPr wrap="none" rtlCol="0">
            <a:spAutoFit/>
          </a:bodyPr>
          <a:lstStyle/>
          <a:p>
            <a:r>
              <a:rPr lang="nl-NL" sz="4000" dirty="0"/>
              <a:t>Cliëntenperspectief </a:t>
            </a:r>
          </a:p>
        </p:txBody>
      </p:sp>
      <p:sp>
        <p:nvSpPr>
          <p:cNvPr id="8" name="Tekstvak 7"/>
          <p:cNvSpPr txBox="1"/>
          <p:nvPr/>
        </p:nvSpPr>
        <p:spPr>
          <a:xfrm>
            <a:off x="7698603" y="2767226"/>
            <a:ext cx="2404826" cy="1384995"/>
          </a:xfrm>
          <a:prstGeom prst="rect">
            <a:avLst/>
          </a:prstGeom>
          <a:noFill/>
        </p:spPr>
        <p:txBody>
          <a:bodyPr wrap="none" rtlCol="0">
            <a:spAutoFit/>
          </a:bodyPr>
          <a:lstStyle/>
          <a:p>
            <a:r>
              <a:rPr lang="nl-NL" sz="2800" dirty="0"/>
              <a:t>Perspectief </a:t>
            </a:r>
          </a:p>
          <a:p>
            <a:r>
              <a:rPr lang="nl-NL" sz="2800" dirty="0"/>
              <a:t>van zorg-</a:t>
            </a:r>
          </a:p>
          <a:p>
            <a:r>
              <a:rPr lang="nl-NL" sz="2800" dirty="0"/>
              <a:t>professionals </a:t>
            </a:r>
          </a:p>
        </p:txBody>
      </p:sp>
      <p:sp>
        <p:nvSpPr>
          <p:cNvPr id="9" name="Tekstvak 8"/>
          <p:cNvSpPr txBox="1"/>
          <p:nvPr/>
        </p:nvSpPr>
        <p:spPr>
          <a:xfrm>
            <a:off x="2622723" y="0"/>
            <a:ext cx="5542692" cy="584775"/>
          </a:xfrm>
          <a:prstGeom prst="rect">
            <a:avLst/>
          </a:prstGeom>
          <a:noFill/>
        </p:spPr>
        <p:txBody>
          <a:bodyPr wrap="square" rtlCol="0">
            <a:spAutoFit/>
          </a:bodyPr>
          <a:lstStyle/>
          <a:p>
            <a:r>
              <a:rPr lang="nl-NL" sz="3200" dirty="0"/>
              <a:t>Maatschappelijk perspectief</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630B1-3A08-4C3E-8730-D37914F8FDCB}"/>
              </a:ext>
            </a:extLst>
          </p:cNvPr>
          <p:cNvSpPr>
            <a:spLocks noGrp="1"/>
          </p:cNvSpPr>
          <p:nvPr>
            <p:ph type="ctrTitle"/>
          </p:nvPr>
        </p:nvSpPr>
        <p:spPr/>
        <p:txBody>
          <a:bodyPr/>
          <a:lstStyle/>
          <a:p>
            <a:r>
              <a:rPr lang="nl-NL" dirty="0"/>
              <a:t>Dwang in de thuissituatie</a:t>
            </a:r>
          </a:p>
        </p:txBody>
      </p:sp>
      <p:sp>
        <p:nvSpPr>
          <p:cNvPr id="3" name="Ondertitel 2">
            <a:extLst>
              <a:ext uri="{FF2B5EF4-FFF2-40B4-BE49-F238E27FC236}">
                <a16:creationId xmlns:a16="http://schemas.microsoft.com/office/drawing/2014/main" id="{731F08F0-DF13-41C2-807C-FF9D8BECE20E}"/>
              </a:ext>
            </a:extLst>
          </p:cNvPr>
          <p:cNvSpPr>
            <a:spLocks noGrp="1"/>
          </p:cNvSpPr>
          <p:nvPr>
            <p:ph type="subTitle" idx="1"/>
          </p:nvPr>
        </p:nvSpPr>
        <p:spPr>
          <a:xfrm>
            <a:off x="2417780" y="3531204"/>
            <a:ext cx="9089592" cy="1941128"/>
          </a:xfrm>
        </p:spPr>
        <p:txBody>
          <a:bodyPr>
            <a:normAutofit/>
          </a:bodyPr>
          <a:lstStyle/>
          <a:p>
            <a:endParaRPr lang="nl-NL" dirty="0"/>
          </a:p>
          <a:p>
            <a:r>
              <a:rPr lang="nl-NL" dirty="0"/>
              <a:t>Resultaten </a:t>
            </a:r>
            <a:r>
              <a:rPr lang="nl-NL" dirty="0" err="1"/>
              <a:t>Enqute</a:t>
            </a:r>
            <a:r>
              <a:rPr lang="nl-NL" dirty="0"/>
              <a:t> achterban </a:t>
            </a:r>
            <a:r>
              <a:rPr lang="nl-NL" dirty="0" err="1"/>
              <a:t>mind</a:t>
            </a:r>
            <a:r>
              <a:rPr lang="nl-NL" dirty="0"/>
              <a:t> </a:t>
            </a:r>
          </a:p>
          <a:p>
            <a:endParaRPr lang="nl-NL" dirty="0"/>
          </a:p>
          <a:p>
            <a:r>
              <a:rPr lang="nl-NL" dirty="0" err="1"/>
              <a:t>Dieuwertje</a:t>
            </a:r>
            <a:r>
              <a:rPr lang="nl-NL" dirty="0"/>
              <a:t> de Waardt, psychiater ETZ</a:t>
            </a:r>
          </a:p>
        </p:txBody>
      </p:sp>
    </p:spTree>
    <p:extLst>
      <p:ext uri="{BB962C8B-B14F-4D97-AF65-F5344CB8AC3E}">
        <p14:creationId xmlns:p14="http://schemas.microsoft.com/office/powerpoint/2010/main" val="326875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959DE0-B768-42A8-96B1-9CA05EA04022}"/>
              </a:ext>
            </a:extLst>
          </p:cNvPr>
          <p:cNvSpPr>
            <a:spLocks noGrp="1"/>
          </p:cNvSpPr>
          <p:nvPr>
            <p:ph type="title"/>
          </p:nvPr>
        </p:nvSpPr>
        <p:spPr/>
        <p:txBody>
          <a:bodyPr/>
          <a:lstStyle/>
          <a:p>
            <a:r>
              <a:rPr lang="nl-NL" dirty="0"/>
              <a:t>Achterban Raadpleging MIND</a:t>
            </a:r>
          </a:p>
        </p:txBody>
      </p:sp>
      <p:graphicFrame>
        <p:nvGraphicFramePr>
          <p:cNvPr id="4" name="Tijdelijke aanduiding voor inhoud 3">
            <a:extLst>
              <a:ext uri="{FF2B5EF4-FFF2-40B4-BE49-F238E27FC236}">
                <a16:creationId xmlns:a16="http://schemas.microsoft.com/office/drawing/2014/main" id="{A599DC12-BCF8-45C6-95BE-BEA3AC5F0F46}"/>
              </a:ext>
            </a:extLst>
          </p:cNvPr>
          <p:cNvGraphicFramePr>
            <a:graphicFrameLocks noGrp="1"/>
          </p:cNvGraphicFramePr>
          <p:nvPr>
            <p:ph idx="1"/>
            <p:extLst>
              <p:ext uri="{D42A27DB-BD31-4B8C-83A1-F6EECF244321}">
                <p14:modId xmlns:p14="http://schemas.microsoft.com/office/powerpoint/2010/main" val="1400259273"/>
              </p:ext>
            </p:extLst>
          </p:nvPr>
        </p:nvGraphicFramePr>
        <p:xfrm>
          <a:off x="2264897" y="2419644"/>
          <a:ext cx="5421363" cy="2920981"/>
        </p:xfrm>
        <a:graphic>
          <a:graphicData uri="http://schemas.openxmlformats.org/drawingml/2006/table">
            <a:tbl>
              <a:tblPr firstRow="1" firstCol="1" bandRow="1">
                <a:tableStyleId>{5C22544A-7EE6-4342-B048-85BDC9FD1C3A}</a:tableStyleId>
              </a:tblPr>
              <a:tblGrid>
                <a:gridCol w="3379771">
                  <a:extLst>
                    <a:ext uri="{9D8B030D-6E8A-4147-A177-3AD203B41FA5}">
                      <a16:colId xmlns:a16="http://schemas.microsoft.com/office/drawing/2014/main" val="4131378224"/>
                    </a:ext>
                  </a:extLst>
                </a:gridCol>
                <a:gridCol w="2041592">
                  <a:extLst>
                    <a:ext uri="{9D8B030D-6E8A-4147-A177-3AD203B41FA5}">
                      <a16:colId xmlns:a16="http://schemas.microsoft.com/office/drawing/2014/main" val="3599196634"/>
                    </a:ext>
                  </a:extLst>
                </a:gridCol>
              </a:tblGrid>
              <a:tr h="766755">
                <a:tc>
                  <a:txBody>
                    <a:bodyPr/>
                    <a:lstStyle/>
                    <a:p>
                      <a:pPr algn="l">
                        <a:lnSpc>
                          <a:spcPct val="200000"/>
                        </a:lnSpc>
                        <a:spcAft>
                          <a:spcPts val="800"/>
                        </a:spcAft>
                      </a:pPr>
                      <a:r>
                        <a:rPr lang="nl-NL" sz="1100">
                          <a:effectLst/>
                        </a:rPr>
                        <a:t> </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200000"/>
                        </a:lnSpc>
                        <a:spcAft>
                          <a:spcPts val="800"/>
                        </a:spcAft>
                      </a:pP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0568882"/>
                  </a:ext>
                </a:extLst>
              </a:tr>
              <a:tr h="354025">
                <a:tc>
                  <a:txBody>
                    <a:bodyPr/>
                    <a:lstStyle/>
                    <a:p>
                      <a:pPr algn="l">
                        <a:lnSpc>
                          <a:spcPct val="200000"/>
                        </a:lnSpc>
                        <a:spcAft>
                          <a:spcPts val="800"/>
                        </a:spcAft>
                      </a:pPr>
                      <a:r>
                        <a:rPr lang="nl-NL" sz="1100" dirty="0">
                          <a:effectLst/>
                        </a:rPr>
                        <a:t>Cliënt met ervaring met dwang</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200000"/>
                        </a:lnSpc>
                        <a:spcAft>
                          <a:spcPts val="800"/>
                        </a:spcAft>
                      </a:pPr>
                      <a:r>
                        <a:rPr lang="nl-NL" sz="1100">
                          <a:effectLst/>
                        </a:rPr>
                        <a:t>220 (19%)</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69438484"/>
                  </a:ext>
                </a:extLst>
              </a:tr>
              <a:tr h="354025">
                <a:tc>
                  <a:txBody>
                    <a:bodyPr/>
                    <a:lstStyle/>
                    <a:p>
                      <a:pPr algn="l">
                        <a:lnSpc>
                          <a:spcPct val="200000"/>
                        </a:lnSpc>
                        <a:spcAft>
                          <a:spcPts val="800"/>
                        </a:spcAft>
                      </a:pPr>
                      <a:r>
                        <a:rPr lang="nl-NL" sz="1100" dirty="0">
                          <a:effectLst/>
                        </a:rPr>
                        <a:t>Cliënt zonder ervaring met dwang</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200000"/>
                        </a:lnSpc>
                        <a:spcAft>
                          <a:spcPts val="800"/>
                        </a:spcAft>
                      </a:pPr>
                      <a:r>
                        <a:rPr lang="nl-NL" sz="1100">
                          <a:effectLst/>
                        </a:rPr>
                        <a:t>404 (35%)</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89383681"/>
                  </a:ext>
                </a:extLst>
              </a:tr>
              <a:tr h="766755">
                <a:tc>
                  <a:txBody>
                    <a:bodyPr/>
                    <a:lstStyle/>
                    <a:p>
                      <a:pPr algn="l">
                        <a:lnSpc>
                          <a:spcPct val="200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Naaste met ervaring met dwang</a:t>
                      </a:r>
                    </a:p>
                  </a:txBody>
                  <a:tcPr marL="68580" marR="68580" marT="0" marB="0"/>
                </a:tc>
                <a:tc>
                  <a:txBody>
                    <a:bodyPr/>
                    <a:lstStyle/>
                    <a:p>
                      <a:pPr algn="l">
                        <a:lnSpc>
                          <a:spcPct val="200000"/>
                        </a:lnSpc>
                        <a:spcAft>
                          <a:spcPts val="800"/>
                        </a:spcAft>
                      </a:pPr>
                      <a:r>
                        <a:rPr lang="nl-NL" sz="1100">
                          <a:effectLst/>
                        </a:rPr>
                        <a:t>383 (33.2%)</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52001595"/>
                  </a:ext>
                </a:extLst>
              </a:tr>
              <a:tr h="325396">
                <a:tc>
                  <a:txBody>
                    <a:bodyPr/>
                    <a:lstStyle/>
                    <a:p>
                      <a:pPr algn="l">
                        <a:lnSpc>
                          <a:spcPct val="200000"/>
                        </a:lnSpc>
                        <a:spcAft>
                          <a:spcPts val="800"/>
                        </a:spcAft>
                      </a:pPr>
                      <a:r>
                        <a:rPr lang="nl-NL" sz="1100" dirty="0">
                          <a:effectLst/>
                          <a:latin typeface="Calibri" panose="020F0502020204030204" pitchFamily="34" charset="0"/>
                          <a:ea typeface="Calibri" panose="020F0502020204030204" pitchFamily="34" charset="0"/>
                          <a:cs typeface="Times New Roman" panose="02020603050405020304" pitchFamily="18" charset="0"/>
                        </a:rPr>
                        <a:t>Naaste zonder ervaring met dwang</a:t>
                      </a:r>
                    </a:p>
                  </a:txBody>
                  <a:tcPr marL="68580" marR="68580" marT="0" marB="0"/>
                </a:tc>
                <a:tc>
                  <a:txBody>
                    <a:bodyPr/>
                    <a:lstStyle/>
                    <a:p>
                      <a:pPr algn="l">
                        <a:lnSpc>
                          <a:spcPct val="200000"/>
                        </a:lnSpc>
                        <a:spcAft>
                          <a:spcPts val="800"/>
                        </a:spcAft>
                      </a:pPr>
                      <a:r>
                        <a:rPr lang="nl-NL" sz="1100">
                          <a:effectLst/>
                        </a:rPr>
                        <a:t>148 (12.8%)</a:t>
                      </a:r>
                      <a:endParaRPr lang="nl-N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055543"/>
                  </a:ext>
                </a:extLst>
              </a:tr>
              <a:tr h="354025">
                <a:tc>
                  <a:txBody>
                    <a:bodyPr/>
                    <a:lstStyle/>
                    <a:p>
                      <a:pPr algn="l">
                        <a:lnSpc>
                          <a:spcPct val="200000"/>
                        </a:lnSpc>
                        <a:spcAft>
                          <a:spcPts val="800"/>
                        </a:spcAft>
                      </a:pPr>
                      <a:r>
                        <a:rPr lang="nl-NL" sz="1100" dirty="0">
                          <a:effectLst/>
                        </a:rPr>
                        <a:t>Totaal</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200000"/>
                        </a:lnSpc>
                        <a:spcAft>
                          <a:spcPts val="800"/>
                        </a:spcAft>
                      </a:pPr>
                      <a:r>
                        <a:rPr lang="nl-NL" sz="1100" dirty="0">
                          <a:effectLst/>
                        </a:rPr>
                        <a:t>1155</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0829715"/>
                  </a:ext>
                </a:extLst>
              </a:tr>
            </a:tbl>
          </a:graphicData>
        </a:graphic>
      </p:graphicFrame>
      <p:sp>
        <p:nvSpPr>
          <p:cNvPr id="5" name="Tekstvak 4">
            <a:extLst>
              <a:ext uri="{FF2B5EF4-FFF2-40B4-BE49-F238E27FC236}">
                <a16:creationId xmlns:a16="http://schemas.microsoft.com/office/drawing/2014/main" id="{F577F0EB-276C-4984-B78A-05F1BC63D8BE}"/>
              </a:ext>
            </a:extLst>
          </p:cNvPr>
          <p:cNvSpPr txBox="1"/>
          <p:nvPr/>
        </p:nvSpPr>
        <p:spPr>
          <a:xfrm>
            <a:off x="1828800" y="5618922"/>
            <a:ext cx="8044070" cy="369332"/>
          </a:xfrm>
          <a:prstGeom prst="rect">
            <a:avLst/>
          </a:prstGeom>
          <a:noFill/>
        </p:spPr>
        <p:txBody>
          <a:bodyPr wrap="square" rtlCol="0">
            <a:spAutoFit/>
          </a:bodyPr>
          <a:lstStyle/>
          <a:p>
            <a:r>
              <a:rPr lang="nl-NL" dirty="0"/>
              <a:t>Met dank aan alle deelnemers en leden van MIND en D. </a:t>
            </a:r>
            <a:r>
              <a:rPr lang="nl-NL" dirty="0" err="1"/>
              <a:t>Meijnckens</a:t>
            </a:r>
            <a:endParaRPr lang="nl-NL" dirty="0"/>
          </a:p>
        </p:txBody>
      </p:sp>
    </p:spTree>
    <p:extLst>
      <p:ext uri="{BB962C8B-B14F-4D97-AF65-F5344CB8AC3E}">
        <p14:creationId xmlns:p14="http://schemas.microsoft.com/office/powerpoint/2010/main" val="4279271674"/>
      </p:ext>
    </p:extLst>
  </p:cSld>
  <p:clrMapOvr>
    <a:masterClrMapping/>
  </p:clrMapOvr>
</p:sld>
</file>

<file path=ppt/theme/theme1.xml><?xml version="1.0" encoding="utf-8"?>
<a:theme xmlns:a="http://schemas.openxmlformats.org/drawingml/2006/main" name="Akwa">
  <a:themeElements>
    <a:clrScheme name="Akwa">
      <a:dk1>
        <a:sysClr val="windowText" lastClr="000000"/>
      </a:dk1>
      <a:lt1>
        <a:sysClr val="window" lastClr="FFFFFF"/>
      </a:lt1>
      <a:dk2>
        <a:srgbClr val="000000"/>
      </a:dk2>
      <a:lt2>
        <a:srgbClr val="E7E6E6"/>
      </a:lt2>
      <a:accent1>
        <a:srgbClr val="29363B"/>
      </a:accent1>
      <a:accent2>
        <a:srgbClr val="396577"/>
      </a:accent2>
      <a:accent3>
        <a:srgbClr val="5A9AB7"/>
      </a:accent3>
      <a:accent4>
        <a:srgbClr val="6EBDE0"/>
      </a:accent4>
      <a:accent5>
        <a:srgbClr val="A8D7EB"/>
      </a:accent5>
      <a:accent6>
        <a:srgbClr val="D4EBF5"/>
      </a:accent6>
      <a:hlink>
        <a:srgbClr val="62F898"/>
      </a:hlink>
      <a:folHlink>
        <a:srgbClr val="396577"/>
      </a:folHlink>
    </a:clrScheme>
    <a:fontScheme name="Akw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 startbijeenkomst dwang en drang" id="{EE8DF08D-122C-4462-A3B7-3A22A5F5E2DA}" vid="{D4345059-538E-4F25-96F6-336E33801A10}"/>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BAB477F24D3E547A1FB3813AB59FB2F" ma:contentTypeVersion="7" ma:contentTypeDescription="Een nieuw document maken." ma:contentTypeScope="" ma:versionID="3ce277510e2a2e7f1a76ec67b05fc82e">
  <xsd:schema xmlns:xsd="http://www.w3.org/2001/XMLSchema" xmlns:xs="http://www.w3.org/2001/XMLSchema" xmlns:p="http://schemas.microsoft.com/office/2006/metadata/properties" xmlns:ns2="4a4b244a-6af5-4d6b-9fdb-0235f44dbc8a" xmlns:ns3="3487ea8a-77da-46ca-8874-ee8468244e2d" targetNamespace="http://schemas.microsoft.com/office/2006/metadata/properties" ma:root="true" ma:fieldsID="d23cbae04d66c823458cc9b6866bc276" ns2:_="" ns3:_="">
    <xsd:import namespace="4a4b244a-6af5-4d6b-9fdb-0235f44dbc8a"/>
    <xsd:import namespace="3487ea8a-77da-46ca-8874-ee8468244e2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4b244a-6af5-4d6b-9fdb-0235f44dbc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487ea8a-77da-46ca-8874-ee8468244e2d" elementFormDefault="qualified">
    <xsd:import namespace="http://schemas.microsoft.com/office/2006/documentManagement/types"/>
    <xsd:import namespace="http://schemas.microsoft.com/office/infopath/2007/PartnerControls"/>
    <xsd:element name="SharedWithUsers" ma:index="13"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67A2DF-7860-4A06-B7BA-5607958C3079}">
  <ds:schemaRefs>
    <ds:schemaRef ds:uri="http://schemas.microsoft.com/sharepoint/v3/contenttype/forms"/>
  </ds:schemaRefs>
</ds:datastoreItem>
</file>

<file path=customXml/itemProps2.xml><?xml version="1.0" encoding="utf-8"?>
<ds:datastoreItem xmlns:ds="http://schemas.openxmlformats.org/officeDocument/2006/customXml" ds:itemID="{D3653A0E-F515-496B-875F-35CD99800D8A}">
  <ds:schemaRefs>
    <ds:schemaRef ds:uri="http://purl.org/dc/dcmitype/"/>
    <ds:schemaRef ds:uri="http://schemas.microsoft.com/office/infopath/2007/PartnerControls"/>
    <ds:schemaRef ds:uri="4a4b244a-6af5-4d6b-9fdb-0235f44dbc8a"/>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3487ea8a-77da-46ca-8874-ee8468244e2d"/>
    <ds:schemaRef ds:uri="http://www.w3.org/XML/1998/namespace"/>
  </ds:schemaRefs>
</ds:datastoreItem>
</file>

<file path=customXml/itemProps3.xml><?xml version="1.0" encoding="utf-8"?>
<ds:datastoreItem xmlns:ds="http://schemas.openxmlformats.org/officeDocument/2006/customXml" ds:itemID="{899363F2-7601-4AC9-8543-8B8398EC75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4b244a-6af5-4d6b-9fdb-0235f44dbc8a"/>
    <ds:schemaRef ds:uri="3487ea8a-77da-46ca-8874-ee8468244e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pp startbijeenkomst dwang en drang</Template>
  <TotalTime>1209</TotalTime>
  <Words>1218</Words>
  <Application>Microsoft Macintosh PowerPoint</Application>
  <PresentationFormat>Breedbeeld</PresentationFormat>
  <Paragraphs>172</Paragraphs>
  <Slides>23</Slides>
  <Notes>8</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23</vt:i4>
      </vt:variant>
    </vt:vector>
  </HeadingPairs>
  <TitlesOfParts>
    <vt:vector size="26" baseType="lpstr">
      <vt:lpstr>Arial</vt:lpstr>
      <vt:lpstr>Calibri</vt:lpstr>
      <vt:lpstr>Akwa</vt:lpstr>
      <vt:lpstr>PowerPoint-presentatie</vt:lpstr>
      <vt:lpstr>Wet Verplichte GGZ</vt:lpstr>
      <vt:lpstr>PowerPoint-presentatie</vt:lpstr>
      <vt:lpstr>PowerPoint-presentatie</vt:lpstr>
      <vt:lpstr>PowerPoint-presentatie</vt:lpstr>
      <vt:lpstr>PowerPoint-presentatie</vt:lpstr>
      <vt:lpstr>PowerPoint-presentatie</vt:lpstr>
      <vt:lpstr>Dwang in de thuissituatie</vt:lpstr>
      <vt:lpstr>Achterban Raadpleging MIND</vt:lpstr>
      <vt:lpstr>Uitkomsten globaal</vt:lpstr>
      <vt:lpstr>Uitkomsten Globaal</vt:lpstr>
      <vt:lpstr>Concluderend</vt:lpstr>
      <vt:lpstr>De escalatie naar dwang</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Akwa GGZ Alliantie Kwaliteit Geestelijke Gezondheidszorg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Markus van der Burgh</dc:creator>
  <cp:lastModifiedBy>Karin Bonouvrie</cp:lastModifiedBy>
  <cp:revision>21</cp:revision>
  <dcterms:created xsi:type="dcterms:W3CDTF">2019-09-18T09:30:37Z</dcterms:created>
  <dcterms:modified xsi:type="dcterms:W3CDTF">2020-10-13T12:03:48Z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0x010100CBAB477F24D3E547A1FB3813AB59FB2F</vt:lpwstr>
  </property>
  <property fmtid="{D5CDD505-2E9C-101B-9397-08002B2CF9AE}" pid="3" name="Order">
    <vt:r8>122800</vt:r8>
  </property>
  <property fmtid="{D5CDD505-2E9C-101B-9397-08002B2CF9AE}" pid="4" name="TemplateUrl">
    <vt:lpwstr/>
  </property>
  <property fmtid="{D5CDD505-2E9C-101B-9397-08002B2CF9AE}" pid="5" name="ComplianceAssetId">
    <vt:lpwstr/>
  </property>
  <property fmtid="{D5CDD505-2E9C-101B-9397-08002B2CF9AE}" pid="6" name="xd_Signature">
    <vt:bool>false</vt:bool>
  </property>
  <property fmtid="{D5CDD505-2E9C-101B-9397-08002B2CF9AE}" pid="7" name="xd_ProgID">
    <vt:lpwstr/>
  </property>
  <property fmtid="{D5CDD505-2E9C-101B-9397-08002B2CF9AE}" pid="8" name="URL">
    <vt:lpwstr/>
  </property>
  <property fmtid="{D5CDD505-2E9C-101B-9397-08002B2CF9AE}" pid="9" name="AuthorIds_UIVersion_2048">
    <vt:lpwstr>50</vt:lpwstr>
  </property>
</Properties>
</file>